
<file path=[Content_Types].xml><?xml version="1.0" encoding="utf-8"?>
<Types xmlns="http://schemas.openxmlformats.org/package/2006/content-types">
  <Default Extension="gif" ContentType="image/gif"/>
  <Default Extension="jfif" ContentType="image/jpeg"/>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6"/>
  </p:notesMasterIdLst>
  <p:handoutMasterIdLst>
    <p:handoutMasterId r:id="rId57"/>
  </p:handoutMasterIdLst>
  <p:sldIdLst>
    <p:sldId id="797" r:id="rId2"/>
    <p:sldId id="707" r:id="rId3"/>
    <p:sldId id="688" r:id="rId4"/>
    <p:sldId id="791" r:id="rId5"/>
    <p:sldId id="755" r:id="rId6"/>
    <p:sldId id="642" r:id="rId7"/>
    <p:sldId id="643" r:id="rId8"/>
    <p:sldId id="645" r:id="rId9"/>
    <p:sldId id="569" r:id="rId10"/>
    <p:sldId id="644" r:id="rId11"/>
    <p:sldId id="771" r:id="rId12"/>
    <p:sldId id="773" r:id="rId13"/>
    <p:sldId id="674" r:id="rId14"/>
    <p:sldId id="762" r:id="rId15"/>
    <p:sldId id="646" r:id="rId16"/>
    <p:sldId id="774" r:id="rId17"/>
    <p:sldId id="763" r:id="rId18"/>
    <p:sldId id="764" r:id="rId19"/>
    <p:sldId id="765" r:id="rId20"/>
    <p:sldId id="766" r:id="rId21"/>
    <p:sldId id="786" r:id="rId22"/>
    <p:sldId id="769" r:id="rId23"/>
    <p:sldId id="770" r:id="rId24"/>
    <p:sldId id="768" r:id="rId25"/>
    <p:sldId id="801" r:id="rId26"/>
    <p:sldId id="787" r:id="rId27"/>
    <p:sldId id="609" r:id="rId28"/>
    <p:sldId id="772" r:id="rId29"/>
    <p:sldId id="775" r:id="rId30"/>
    <p:sldId id="776" r:id="rId31"/>
    <p:sldId id="778" r:id="rId32"/>
    <p:sldId id="777" r:id="rId33"/>
    <p:sldId id="779" r:id="rId34"/>
    <p:sldId id="780" r:id="rId35"/>
    <p:sldId id="793" r:id="rId36"/>
    <p:sldId id="794" r:id="rId37"/>
    <p:sldId id="798" r:id="rId38"/>
    <p:sldId id="799" r:id="rId39"/>
    <p:sldId id="800" r:id="rId40"/>
    <p:sldId id="781" r:id="rId41"/>
    <p:sldId id="783" r:id="rId42"/>
    <p:sldId id="675" r:id="rId43"/>
    <p:sldId id="784" r:id="rId44"/>
    <p:sldId id="679" r:id="rId45"/>
    <p:sldId id="681" r:id="rId46"/>
    <p:sldId id="680" r:id="rId47"/>
    <p:sldId id="351" r:id="rId48"/>
    <p:sldId id="785" r:id="rId49"/>
    <p:sldId id="705" r:id="rId50"/>
    <p:sldId id="686" r:id="rId51"/>
    <p:sldId id="788" r:id="rId52"/>
    <p:sldId id="789" r:id="rId53"/>
    <p:sldId id="790" r:id="rId54"/>
    <p:sldId id="802" r:id="rId55"/>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EC5EE52D-DCD2-4960-ACFF-B5C124D938F7}">
          <p14:sldIdLst>
            <p14:sldId id="797"/>
            <p14:sldId id="707"/>
            <p14:sldId id="688"/>
            <p14:sldId id="791"/>
            <p14:sldId id="755"/>
            <p14:sldId id="642"/>
            <p14:sldId id="643"/>
            <p14:sldId id="645"/>
            <p14:sldId id="569"/>
            <p14:sldId id="644"/>
            <p14:sldId id="771"/>
            <p14:sldId id="773"/>
            <p14:sldId id="674"/>
            <p14:sldId id="762"/>
            <p14:sldId id="646"/>
            <p14:sldId id="774"/>
            <p14:sldId id="763"/>
            <p14:sldId id="764"/>
            <p14:sldId id="765"/>
            <p14:sldId id="766"/>
            <p14:sldId id="786"/>
            <p14:sldId id="769"/>
            <p14:sldId id="770"/>
            <p14:sldId id="768"/>
            <p14:sldId id="801"/>
            <p14:sldId id="787"/>
            <p14:sldId id="609"/>
            <p14:sldId id="772"/>
            <p14:sldId id="775"/>
            <p14:sldId id="776"/>
            <p14:sldId id="778"/>
            <p14:sldId id="777"/>
            <p14:sldId id="779"/>
            <p14:sldId id="780"/>
            <p14:sldId id="793"/>
            <p14:sldId id="794"/>
            <p14:sldId id="798"/>
            <p14:sldId id="799"/>
            <p14:sldId id="800"/>
            <p14:sldId id="781"/>
            <p14:sldId id="783"/>
            <p14:sldId id="675"/>
            <p14:sldId id="784"/>
            <p14:sldId id="679"/>
            <p14:sldId id="681"/>
            <p14:sldId id="680"/>
            <p14:sldId id="351"/>
            <p14:sldId id="785"/>
            <p14:sldId id="705"/>
            <p14:sldId id="686"/>
            <p14:sldId id="788"/>
            <p14:sldId id="789"/>
            <p14:sldId id="790"/>
            <p14:sldId id="802"/>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081A0"/>
    <a:srgbClr val="9B5B78"/>
    <a:srgbClr val="0B0802"/>
    <a:srgbClr val="5C768D"/>
    <a:srgbClr val="673C4F"/>
    <a:srgbClr val="41509E"/>
    <a:srgbClr val="F5C94F"/>
    <a:srgbClr val="56B1DA"/>
    <a:srgbClr val="273F64"/>
    <a:srgbClr val="DBD3E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709" autoAdjust="0"/>
    <p:restoredTop sz="69027" autoAdjust="0"/>
  </p:normalViewPr>
  <p:slideViewPr>
    <p:cSldViewPr>
      <p:cViewPr varScale="1">
        <p:scale>
          <a:sx n="84" d="100"/>
          <a:sy n="84" d="100"/>
        </p:scale>
        <p:origin x="756" y="78"/>
      </p:cViewPr>
      <p:guideLst>
        <p:guide orient="horz" pos="2160"/>
        <p:guide pos="3840"/>
      </p:guideLst>
    </p:cSldViewPr>
  </p:slideViewPr>
  <p:outlineViewPr>
    <p:cViewPr>
      <p:scale>
        <a:sx n="33" d="100"/>
        <a:sy n="33" d="100"/>
      </p:scale>
      <p:origin x="0" y="0"/>
    </p:cViewPr>
  </p:outlineViewPr>
  <p:notesTextViewPr>
    <p:cViewPr>
      <p:scale>
        <a:sx n="150" d="100"/>
        <a:sy n="150" d="100"/>
      </p:scale>
      <p:origin x="0" y="0"/>
    </p:cViewPr>
  </p:notesTextViewPr>
  <p:sorterViewPr>
    <p:cViewPr>
      <p:scale>
        <a:sx n="75" d="100"/>
        <a:sy n="75" d="100"/>
      </p:scale>
      <p:origin x="0" y="-5165"/>
    </p:cViewPr>
  </p:sorterViewPr>
  <p:notesViewPr>
    <p:cSldViewPr>
      <p:cViewPr varScale="1">
        <p:scale>
          <a:sx n="61" d="100"/>
          <a:sy n="61" d="100"/>
        </p:scale>
        <p:origin x="2285" y="67"/>
      </p:cViewPr>
      <p:guideLst>
        <p:guide orient="horz" pos="2928"/>
        <p:guide pos="2208"/>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handoutMaster" Target="handoutMasters/handout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a:defRPr sz="1200"/>
            </a:lvl1pPr>
          </a:lstStyle>
          <a:p>
            <a:fld id="{C8CFC39C-97B3-4BEC-83A0-C3B4E5282E81}" type="datetimeFigureOut">
              <a:rPr lang="en-US" smtClean="0"/>
              <a:pPr/>
              <a:t>5/5/2026</a:t>
            </a:fld>
            <a:endParaRPr lang="en-US"/>
          </a:p>
        </p:txBody>
      </p:sp>
      <p:sp>
        <p:nvSpPr>
          <p:cNvPr id="4" name="Footer Placeholder 3"/>
          <p:cNvSpPr>
            <a:spLocks noGrp="1"/>
          </p:cNvSpPr>
          <p:nvPr>
            <p:ph type="ftr" sz="quarter" idx="2"/>
          </p:nvPr>
        </p:nvSpPr>
        <p:spPr>
          <a:xfrm>
            <a:off x="1" y="8829675"/>
            <a:ext cx="3038475" cy="4651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1440" tIns="45720" rIns="91440" bIns="45720" rtlCol="0" anchor="b"/>
          <a:lstStyle>
            <a:lvl1pPr algn="r">
              <a:defRPr sz="1200"/>
            </a:lvl1pPr>
          </a:lstStyle>
          <a:p>
            <a:fld id="{6DE116A2-488A-4EE8-8FD2-75361995B9B7}" type="slidenum">
              <a:rPr lang="en-US" smtClean="0"/>
              <a:pPr/>
              <a:t>‹#›</a:t>
            </a:fld>
            <a:endParaRPr lang="en-US"/>
          </a:p>
        </p:txBody>
      </p:sp>
    </p:spTree>
    <p:extLst>
      <p:ext uri="{BB962C8B-B14F-4D97-AF65-F5344CB8AC3E}">
        <p14:creationId xmlns:p14="http://schemas.microsoft.com/office/powerpoint/2010/main" val="284621606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D7387CCE-2FF8-4C4F-814C-EE6E76026263}" type="datetimeFigureOut">
              <a:rPr lang="en-US" smtClean="0"/>
              <a:pPr/>
              <a:t>5/5/2026</a:t>
            </a:fld>
            <a:endParaRPr lang="en-US"/>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084ACCD1-6A07-4099-ACBF-2EA3310362E9}" type="slidenum">
              <a:rPr lang="en-US" smtClean="0"/>
              <a:pPr/>
              <a:t>‹#›</a:t>
            </a:fld>
            <a:endParaRPr lang="en-US"/>
          </a:p>
        </p:txBody>
      </p:sp>
    </p:spTree>
    <p:extLst>
      <p:ext uri="{BB962C8B-B14F-4D97-AF65-F5344CB8AC3E}">
        <p14:creationId xmlns:p14="http://schemas.microsoft.com/office/powerpoint/2010/main" val="34832956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4ACCD1-6A07-4099-ACBF-2EA3310362E9}" type="slidenum">
              <a:rPr lang="en-US" smtClean="0"/>
              <a:pPr/>
              <a:t>1</a:t>
            </a:fld>
            <a:endParaRPr lang="en-US"/>
          </a:p>
        </p:txBody>
      </p:sp>
    </p:spTree>
    <p:extLst>
      <p:ext uri="{BB962C8B-B14F-4D97-AF65-F5344CB8AC3E}">
        <p14:creationId xmlns:p14="http://schemas.microsoft.com/office/powerpoint/2010/main" val="6669417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1200"/>
              </a:spcAft>
            </a:pPr>
            <a:r>
              <a:rPr lang="en-US" dirty="0"/>
              <a:t>Just like choosing coffee at 70 miles per hour, your brand must compete in a sea of comparable brands – brands that have more experience, and more money to spend on marketing than you do.</a:t>
            </a:r>
          </a:p>
          <a:p>
            <a:pPr>
              <a:spcAft>
                <a:spcPts val="1200"/>
              </a:spcAft>
            </a:pPr>
            <a:endParaRPr lang="en-US" dirty="0"/>
          </a:p>
          <a:p>
            <a:pPr>
              <a:spcAft>
                <a:spcPts val="1200"/>
              </a:spcAft>
            </a:pPr>
            <a:r>
              <a:rPr lang="en-US" dirty="0"/>
              <a:t>So, how can you break out of the pack? Why would anyone notice your brand or even give you a try?</a:t>
            </a:r>
          </a:p>
          <a:p>
            <a:pPr>
              <a:spcAft>
                <a:spcPts val="1200"/>
              </a:spcAft>
            </a:pPr>
            <a:endParaRPr lang="en-US" dirty="0"/>
          </a:p>
          <a:p>
            <a:pPr>
              <a:spcAft>
                <a:spcPts val="1200"/>
              </a:spcAft>
            </a:pPr>
            <a:r>
              <a:rPr lang="en-US" dirty="0"/>
              <a:t>Your new business must compete on the strength of its brand position. This means that if you try to make your brand attractive to everyone, your business will fail. But if you target your brand to the specific set of customers who need what makes you different, you can win them over.</a:t>
            </a:r>
          </a:p>
          <a:p>
            <a:pPr>
              <a:spcAft>
                <a:spcPts val="1200"/>
              </a:spcAft>
            </a:pPr>
            <a:endParaRPr lang="en-US" dirty="0"/>
          </a:p>
          <a:p>
            <a:pPr>
              <a:spcAft>
                <a:spcPts val="1200"/>
              </a:spcAft>
            </a:pPr>
            <a:r>
              <a:rPr lang="en-US" dirty="0"/>
              <a:t>Take a moment to discuss your feelings about these brands. Restart on the next slide when you’re done.</a:t>
            </a:r>
          </a:p>
        </p:txBody>
      </p:sp>
      <p:sp>
        <p:nvSpPr>
          <p:cNvPr id="4" name="Slide Number Placeholder 3"/>
          <p:cNvSpPr>
            <a:spLocks noGrp="1"/>
          </p:cNvSpPr>
          <p:nvPr>
            <p:ph type="sldNum" sz="quarter" idx="5"/>
          </p:nvPr>
        </p:nvSpPr>
        <p:spPr/>
        <p:txBody>
          <a:bodyPr/>
          <a:lstStyle/>
          <a:p>
            <a:fld id="{084ACCD1-6A07-4099-ACBF-2EA3310362E9}" type="slidenum">
              <a:rPr lang="en-US" smtClean="0"/>
              <a:pPr/>
              <a:t>10</a:t>
            </a:fld>
            <a:endParaRPr lang="en-US"/>
          </a:p>
        </p:txBody>
      </p:sp>
    </p:spTree>
    <p:extLst>
      <p:ext uri="{BB962C8B-B14F-4D97-AF65-F5344CB8AC3E}">
        <p14:creationId xmlns:p14="http://schemas.microsoft.com/office/powerpoint/2010/main" val="33909609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lang="en-US" dirty="0"/>
              <a:t>The purpose of this workshop is to establish your brand position.</a:t>
            </a:r>
          </a:p>
          <a:p>
            <a:pPr marL="0" marR="0" lvl="0" indent="0" algn="l" defTabSz="914400" rtl="0" eaLnBrk="1" fontAlgn="auto" latinLnBrk="0" hangingPunct="1">
              <a:lnSpc>
                <a:spcPct val="100000"/>
              </a:lnSpc>
              <a:spcBef>
                <a:spcPts val="0"/>
              </a:spcBef>
              <a:spcAft>
                <a:spcPts val="1200"/>
              </a:spcAft>
              <a:buClrTx/>
              <a:buSzTx/>
              <a:buFontTx/>
              <a:buNone/>
              <a:tabLst/>
              <a:defRPr/>
            </a:pPr>
            <a:r>
              <a:rPr lang="en-US" b="1" dirty="0"/>
              <a:t>/</a:t>
            </a:r>
            <a:r>
              <a:rPr lang="en-US" dirty="0"/>
              <a:t>You will determine what makes your product or service unique and identify the target customer who wants what makes you different.</a:t>
            </a:r>
          </a:p>
          <a:p>
            <a:pPr marL="0" marR="0" lvl="0" indent="0" algn="l" defTabSz="914400" rtl="0" eaLnBrk="1" fontAlgn="auto" latinLnBrk="0" hangingPunct="1">
              <a:lnSpc>
                <a:spcPct val="100000"/>
              </a:lnSpc>
              <a:spcBef>
                <a:spcPts val="0"/>
              </a:spcBef>
              <a:spcAft>
                <a:spcPts val="120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1200"/>
              </a:spcAft>
              <a:buClrTx/>
              <a:buSzTx/>
              <a:buFontTx/>
              <a:buNone/>
              <a:tabLst/>
              <a:defRPr/>
            </a:pPr>
            <a:r>
              <a:rPr lang="en-US" b="1" dirty="0"/>
              <a:t>/</a:t>
            </a:r>
            <a:r>
              <a:rPr lang="en-US" dirty="0"/>
              <a:t>Think of it like matchmaking. You want to find the customer who will fall in love with your product.</a:t>
            </a:r>
          </a:p>
          <a:p>
            <a:pPr marL="0" marR="0" lvl="0" indent="0" algn="l" defTabSz="914400" rtl="0" eaLnBrk="1" fontAlgn="auto" latinLnBrk="0" hangingPunct="1">
              <a:lnSpc>
                <a:spcPct val="100000"/>
              </a:lnSpc>
              <a:spcBef>
                <a:spcPts val="0"/>
              </a:spcBef>
              <a:spcAft>
                <a:spcPts val="120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1200"/>
              </a:spcAft>
              <a:buClrTx/>
              <a:buSzTx/>
              <a:buFontTx/>
              <a:buNone/>
              <a:tabLst/>
              <a:defRPr/>
            </a:pPr>
            <a:endParaRPr lang="en-US" dirty="0"/>
          </a:p>
          <a:p>
            <a:pPr>
              <a:spcAft>
                <a:spcPts val="1200"/>
              </a:spcAft>
            </a:pPr>
            <a:endParaRPr lang="en-US" dirty="0"/>
          </a:p>
        </p:txBody>
      </p:sp>
      <p:sp>
        <p:nvSpPr>
          <p:cNvPr id="4" name="Slide Number Placeholder 3"/>
          <p:cNvSpPr>
            <a:spLocks noGrp="1"/>
          </p:cNvSpPr>
          <p:nvPr>
            <p:ph type="sldNum" sz="quarter" idx="5"/>
          </p:nvPr>
        </p:nvSpPr>
        <p:spPr/>
        <p:txBody>
          <a:bodyPr/>
          <a:lstStyle/>
          <a:p>
            <a:fld id="{084ACCD1-6A07-4099-ACBF-2EA3310362E9}" type="slidenum">
              <a:rPr lang="en-US" smtClean="0"/>
              <a:pPr/>
              <a:t>11</a:t>
            </a:fld>
            <a:endParaRPr lang="en-US"/>
          </a:p>
        </p:txBody>
      </p:sp>
    </p:spTree>
    <p:extLst>
      <p:ext uri="{BB962C8B-B14F-4D97-AF65-F5344CB8AC3E}">
        <p14:creationId xmlns:p14="http://schemas.microsoft.com/office/powerpoint/2010/main" val="9986222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1200"/>
              </a:spcAft>
            </a:pPr>
            <a:r>
              <a:rPr lang="en-US" dirty="0"/>
              <a:t>So, what is a Brand Position? </a:t>
            </a:r>
            <a:r>
              <a:rPr lang="en-US" b="1" dirty="0"/>
              <a:t>/</a:t>
            </a:r>
            <a:r>
              <a:rPr lang="en-US" dirty="0"/>
              <a:t>National brands that have strong brand positions, like Dunkin Donuts, are easy to spot.</a:t>
            </a:r>
          </a:p>
          <a:p>
            <a:pPr>
              <a:spcAft>
                <a:spcPts val="1200"/>
              </a:spcAft>
            </a:pPr>
            <a:endParaRPr lang="en-US" dirty="0"/>
          </a:p>
          <a:p>
            <a:endParaRPr lang="en-US" dirty="0"/>
          </a:p>
        </p:txBody>
      </p:sp>
      <p:sp>
        <p:nvSpPr>
          <p:cNvPr id="4" name="Slide Number Placeholder 3"/>
          <p:cNvSpPr>
            <a:spLocks noGrp="1"/>
          </p:cNvSpPr>
          <p:nvPr>
            <p:ph type="sldNum" sz="quarter" idx="5"/>
          </p:nvPr>
        </p:nvSpPr>
        <p:spPr/>
        <p:txBody>
          <a:bodyPr/>
          <a:lstStyle/>
          <a:p>
            <a:fld id="{084ACCD1-6A07-4099-ACBF-2EA3310362E9}" type="slidenum">
              <a:rPr lang="en-US" smtClean="0"/>
              <a:pPr/>
              <a:t>12</a:t>
            </a:fld>
            <a:endParaRPr lang="en-US"/>
          </a:p>
        </p:txBody>
      </p:sp>
    </p:spTree>
    <p:extLst>
      <p:ext uri="{BB962C8B-B14F-4D97-AF65-F5344CB8AC3E}">
        <p14:creationId xmlns:p14="http://schemas.microsoft.com/office/powerpoint/2010/main" val="11742870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1200"/>
              </a:spcAft>
            </a:pPr>
            <a:r>
              <a:rPr lang="en-US" dirty="0"/>
              <a:t>Smaller companies and mom &amp; pops usually don’t have a brand position. </a:t>
            </a:r>
            <a:r>
              <a:rPr lang="en-US" b="1" dirty="0"/>
              <a:t>/</a:t>
            </a:r>
            <a:r>
              <a:rPr lang="en-US" dirty="0"/>
              <a:t>Instead, they promote product features, like this Carolina Coffee Company which promotes the silky body of its organic Ethiopian blend.</a:t>
            </a:r>
          </a:p>
          <a:p>
            <a:pPr>
              <a:spcAft>
                <a:spcPts val="1200"/>
              </a:spcAft>
            </a:pPr>
            <a:endParaRPr lang="en-US" dirty="0"/>
          </a:p>
          <a:p>
            <a:pPr>
              <a:spcAft>
                <a:spcPts val="1200"/>
              </a:spcAft>
            </a:pPr>
            <a:r>
              <a:rPr lang="en-US" b="1" dirty="0"/>
              <a:t>/</a:t>
            </a:r>
            <a:r>
              <a:rPr lang="en-US" dirty="0"/>
              <a:t>Compare that to Dunkin. </a:t>
            </a:r>
            <a:r>
              <a:rPr lang="en-US" b="1" dirty="0"/>
              <a:t>/</a:t>
            </a:r>
            <a:r>
              <a:rPr lang="en-US" dirty="0"/>
              <a:t>The bigger brands focus on the customer. They solve customer needs. This Dunkin Donut web site doesn’t even mention the word “coffee.” Is that crazy or what?</a:t>
            </a:r>
          </a:p>
          <a:p>
            <a:pPr>
              <a:spcAft>
                <a:spcPts val="1200"/>
              </a:spcAft>
            </a:pPr>
            <a:r>
              <a:rPr lang="en-US" dirty="0"/>
              <a:t>Instead, Dunkin focuses on customer convenience and loyalty perks. Why? Because Dunkin customers care more about convenience than silky coffee.</a:t>
            </a:r>
          </a:p>
          <a:p>
            <a:endParaRPr lang="en-US" dirty="0"/>
          </a:p>
        </p:txBody>
      </p:sp>
      <p:sp>
        <p:nvSpPr>
          <p:cNvPr id="4" name="Slide Number Placeholder 3"/>
          <p:cNvSpPr>
            <a:spLocks noGrp="1"/>
          </p:cNvSpPr>
          <p:nvPr>
            <p:ph type="sldNum" sz="quarter" idx="5"/>
          </p:nvPr>
        </p:nvSpPr>
        <p:spPr/>
        <p:txBody>
          <a:bodyPr/>
          <a:lstStyle/>
          <a:p>
            <a:fld id="{084ACCD1-6A07-4099-ACBF-2EA3310362E9}" type="slidenum">
              <a:rPr lang="en-US" smtClean="0"/>
              <a:pPr/>
              <a:t>13</a:t>
            </a:fld>
            <a:endParaRPr lang="en-US"/>
          </a:p>
        </p:txBody>
      </p:sp>
    </p:spTree>
    <p:extLst>
      <p:ext uri="{BB962C8B-B14F-4D97-AF65-F5344CB8AC3E}">
        <p14:creationId xmlns:p14="http://schemas.microsoft.com/office/powerpoint/2010/main" val="26675530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look at the history of brand positioning.</a:t>
            </a:r>
          </a:p>
          <a:p>
            <a:endParaRPr lang="en-US" dirty="0"/>
          </a:p>
          <a:p>
            <a:r>
              <a:rPr lang="en-US" b="1" dirty="0"/>
              <a:t>/</a:t>
            </a:r>
            <a:r>
              <a:rPr lang="en-US" dirty="0"/>
              <a:t>In the 1950s and ’60s, advertisers focused solely on product features. </a:t>
            </a:r>
            <a:r>
              <a:rPr lang="en-US" b="1" dirty="0"/>
              <a:t>/</a:t>
            </a:r>
            <a:r>
              <a:rPr lang="en-US" dirty="0"/>
              <a:t>Their ads promised relief from indigestion, </a:t>
            </a:r>
            <a:r>
              <a:rPr lang="en-US" b="1" dirty="0"/>
              <a:t>/</a:t>
            </a:r>
            <a:r>
              <a:rPr lang="en-US" dirty="0"/>
              <a:t>the lightest vacuum, </a:t>
            </a:r>
            <a:r>
              <a:rPr lang="en-US" b="1" dirty="0"/>
              <a:t>/</a:t>
            </a:r>
            <a:r>
              <a:rPr lang="en-US" dirty="0"/>
              <a:t>great peanut butter flavor, </a:t>
            </a:r>
            <a:r>
              <a:rPr lang="en-US" b="1" dirty="0"/>
              <a:t>/</a:t>
            </a:r>
            <a:r>
              <a:rPr lang="en-US" dirty="0"/>
              <a:t>and fruity-tasting Jello. They felt a superior product would capture your heart.</a:t>
            </a:r>
          </a:p>
          <a:p>
            <a:endParaRPr lang="en-US" dirty="0"/>
          </a:p>
          <a:p>
            <a:r>
              <a:rPr lang="en-US" dirty="0"/>
              <a:t>Product, product, product – but no brand position.</a:t>
            </a:r>
          </a:p>
        </p:txBody>
      </p:sp>
      <p:sp>
        <p:nvSpPr>
          <p:cNvPr id="4" name="Slide Number Placeholder 3"/>
          <p:cNvSpPr>
            <a:spLocks noGrp="1"/>
          </p:cNvSpPr>
          <p:nvPr>
            <p:ph type="sldNum" sz="quarter" idx="5"/>
          </p:nvPr>
        </p:nvSpPr>
        <p:spPr/>
        <p:txBody>
          <a:bodyPr/>
          <a:lstStyle/>
          <a:p>
            <a:fld id="{084ACCD1-6A07-4099-ACBF-2EA3310362E9}" type="slidenum">
              <a:rPr lang="en-US" smtClean="0"/>
              <a:pPr/>
              <a:t>14</a:t>
            </a:fld>
            <a:endParaRPr lang="en-US"/>
          </a:p>
        </p:txBody>
      </p:sp>
    </p:spTree>
    <p:extLst>
      <p:ext uri="{BB962C8B-B14F-4D97-AF65-F5344CB8AC3E}">
        <p14:creationId xmlns:p14="http://schemas.microsoft.com/office/powerpoint/2010/main" val="22398871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1970s, brands started to develop personalities. </a:t>
            </a:r>
            <a:r>
              <a:rPr lang="en-US" b="1" dirty="0"/>
              <a:t>/</a:t>
            </a:r>
            <a:r>
              <a:rPr lang="en-US" dirty="0"/>
              <a:t>Sony was all about tiny electronics. </a:t>
            </a:r>
            <a:r>
              <a:rPr lang="en-US" b="1" dirty="0"/>
              <a:t>/</a:t>
            </a:r>
            <a:r>
              <a:rPr lang="en-US" dirty="0"/>
              <a:t>Volkswagens targeted quirky drivers. </a:t>
            </a:r>
            <a:r>
              <a:rPr lang="en-US" b="1" dirty="0"/>
              <a:t>/</a:t>
            </a:r>
            <a:r>
              <a:rPr lang="en-US" dirty="0"/>
              <a:t>Levy’s Rye Bread celebrated ethnicity. </a:t>
            </a:r>
            <a:r>
              <a:rPr lang="en-US" b="1" dirty="0"/>
              <a:t>/</a:t>
            </a:r>
            <a:r>
              <a:rPr lang="en-US" dirty="0"/>
              <a:t>And the man in the Hathaway shirt spoke to the swash-buckling rogue you dreamed of being.</a:t>
            </a:r>
          </a:p>
          <a:p>
            <a:endParaRPr lang="en-US" dirty="0"/>
          </a:p>
        </p:txBody>
      </p:sp>
      <p:sp>
        <p:nvSpPr>
          <p:cNvPr id="4" name="Slide Number Placeholder 3"/>
          <p:cNvSpPr>
            <a:spLocks noGrp="1"/>
          </p:cNvSpPr>
          <p:nvPr>
            <p:ph type="sldNum" sz="quarter" idx="5"/>
          </p:nvPr>
        </p:nvSpPr>
        <p:spPr/>
        <p:txBody>
          <a:bodyPr/>
          <a:lstStyle/>
          <a:p>
            <a:fld id="{084ACCD1-6A07-4099-ACBF-2EA3310362E9}" type="slidenum">
              <a:rPr lang="en-US" smtClean="0"/>
              <a:pPr/>
              <a:t>15</a:t>
            </a:fld>
            <a:endParaRPr lang="en-US"/>
          </a:p>
        </p:txBody>
      </p:sp>
    </p:spTree>
    <p:extLst>
      <p:ext uri="{BB962C8B-B14F-4D97-AF65-F5344CB8AC3E}">
        <p14:creationId xmlns:p14="http://schemas.microsoft.com/office/powerpoint/2010/main" val="20507511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1971, </a:t>
            </a:r>
            <a:r>
              <a:rPr lang="en-US" b="1" dirty="0"/>
              <a:t>/</a:t>
            </a:r>
            <a:r>
              <a:rPr lang="en-US" dirty="0"/>
              <a:t>David Ogilvy, the father of modern advertising, introduced brand positioning. </a:t>
            </a:r>
            <a:r>
              <a:rPr lang="en-US" b="1" dirty="0"/>
              <a:t>/</a:t>
            </a:r>
            <a:r>
              <a:rPr lang="en-US" dirty="0"/>
              <a:t>In a famous New York Times ad, Ogilvy shared his proprietary secrets by publishing the 38 most-important rules he learned during his fabled career.</a:t>
            </a:r>
          </a:p>
          <a:p>
            <a:endParaRPr lang="en-US" dirty="0"/>
          </a:p>
          <a:p>
            <a:r>
              <a:rPr lang="en-US" b="1" dirty="0"/>
              <a:t>/</a:t>
            </a:r>
            <a:r>
              <a:rPr lang="en-US" dirty="0"/>
              <a:t>Rule number one on Ogilvy’s list: </a:t>
            </a:r>
            <a:r>
              <a:rPr lang="en-US" b="1" i="1" dirty="0"/>
              <a:t>The most important decision you can make that will affect your sales is: “How you should position your Product.”</a:t>
            </a:r>
          </a:p>
        </p:txBody>
      </p:sp>
      <p:sp>
        <p:nvSpPr>
          <p:cNvPr id="4" name="Slide Number Placeholder 3"/>
          <p:cNvSpPr>
            <a:spLocks noGrp="1"/>
          </p:cNvSpPr>
          <p:nvPr>
            <p:ph type="sldNum" sz="quarter" idx="5"/>
          </p:nvPr>
        </p:nvSpPr>
        <p:spPr/>
        <p:txBody>
          <a:bodyPr/>
          <a:lstStyle/>
          <a:p>
            <a:fld id="{084ACCD1-6A07-4099-ACBF-2EA3310362E9}" type="slidenum">
              <a:rPr lang="en-US" smtClean="0"/>
              <a:pPr/>
              <a:t>16</a:t>
            </a:fld>
            <a:endParaRPr lang="en-US"/>
          </a:p>
        </p:txBody>
      </p:sp>
    </p:spTree>
    <p:extLst>
      <p:ext uri="{BB962C8B-B14F-4D97-AF65-F5344CB8AC3E}">
        <p14:creationId xmlns:p14="http://schemas.microsoft.com/office/powerpoint/2010/main" val="15880162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understand Ogilvy, </a:t>
            </a:r>
            <a:r>
              <a:rPr lang="en-US" b="1" dirty="0"/>
              <a:t>/</a:t>
            </a:r>
            <a:r>
              <a:rPr lang="en-US" dirty="0"/>
              <a:t>Consider Schweppes. Introduced in 1783, Schweppes was the original carbonated drink. It had a two-century head start on Coca Cola and all the rest.</a:t>
            </a:r>
          </a:p>
          <a:p>
            <a:endParaRPr lang="en-US" dirty="0"/>
          </a:p>
          <a:p>
            <a:r>
              <a:rPr lang="en-US" dirty="0"/>
              <a:t> </a:t>
            </a:r>
            <a:r>
              <a:rPr lang="en-US" b="1" dirty="0"/>
              <a:t>/</a:t>
            </a:r>
            <a:r>
              <a:rPr lang="en-US" dirty="0"/>
              <a:t>Try to imagine positioning Schweppes today as a soft drink. </a:t>
            </a:r>
            <a:r>
              <a:rPr lang="en-US" b="1" dirty="0"/>
              <a:t>/</a:t>
            </a:r>
            <a:r>
              <a:rPr lang="en-US" dirty="0"/>
              <a:t>It would get lost in a sea of soda pop.</a:t>
            </a:r>
          </a:p>
          <a:p>
            <a:endParaRPr lang="en-US" dirty="0"/>
          </a:p>
          <a:p>
            <a:r>
              <a:rPr lang="en-US" b="1" dirty="0"/>
              <a:t>/</a:t>
            </a:r>
            <a:r>
              <a:rPr lang="en-US" dirty="0"/>
              <a:t>Ogilvy understood that by positioning Schweppes in a category of its own – </a:t>
            </a:r>
            <a:r>
              <a:rPr lang="en-US" b="1" dirty="0"/>
              <a:t>/</a:t>
            </a:r>
            <a:r>
              <a:rPr lang="en-US" dirty="0"/>
              <a:t>as the ultimate mixer – Schweppes took command as the leader in its own category – as a mixer. When you go to the store before a party, you instinctively reach for the yellow bottle.</a:t>
            </a:r>
          </a:p>
          <a:p>
            <a:endParaRPr lang="en-US" dirty="0"/>
          </a:p>
          <a:p>
            <a:endParaRPr lang="en-US" dirty="0"/>
          </a:p>
        </p:txBody>
      </p:sp>
      <p:sp>
        <p:nvSpPr>
          <p:cNvPr id="4" name="Slide Number Placeholder 3"/>
          <p:cNvSpPr>
            <a:spLocks noGrp="1"/>
          </p:cNvSpPr>
          <p:nvPr>
            <p:ph type="sldNum" sz="quarter" idx="5"/>
          </p:nvPr>
        </p:nvSpPr>
        <p:spPr/>
        <p:txBody>
          <a:bodyPr/>
          <a:lstStyle/>
          <a:p>
            <a:fld id="{084ACCD1-6A07-4099-ACBF-2EA3310362E9}" type="slidenum">
              <a:rPr lang="en-US" smtClean="0"/>
              <a:pPr/>
              <a:t>17</a:t>
            </a:fld>
            <a:endParaRPr lang="en-US"/>
          </a:p>
        </p:txBody>
      </p:sp>
    </p:spTree>
    <p:extLst>
      <p:ext uri="{BB962C8B-B14F-4D97-AF65-F5344CB8AC3E}">
        <p14:creationId xmlns:p14="http://schemas.microsoft.com/office/powerpoint/2010/main" val="7187227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about bar soap? </a:t>
            </a:r>
            <a:r>
              <a:rPr lang="en-US" b="1" dirty="0"/>
              <a:t>/</a:t>
            </a:r>
            <a:r>
              <a:rPr lang="en-US" dirty="0"/>
              <a:t>There are dozens of inexpensive soap brands on the market. </a:t>
            </a:r>
            <a:r>
              <a:rPr lang="en-US" b="1" dirty="0"/>
              <a:t>/</a:t>
            </a:r>
            <a:r>
              <a:rPr lang="en-US" dirty="0"/>
              <a:t>Dove soap had a choice: Is it a cleaning soap or a moisturizing soap?</a:t>
            </a:r>
          </a:p>
          <a:p>
            <a:endParaRPr lang="en-US" dirty="0"/>
          </a:p>
          <a:p>
            <a:r>
              <a:rPr lang="en-US" b="1" dirty="0"/>
              <a:t>/</a:t>
            </a:r>
            <a:r>
              <a:rPr lang="en-US" dirty="0"/>
              <a:t>Dove positioned itself as “moisturizing soap” for glowing skin. Dove isn’t going to sell any soap to guys who work in their shop. </a:t>
            </a:r>
            <a:r>
              <a:rPr lang="en-US" b="1" dirty="0"/>
              <a:t>/</a:t>
            </a:r>
            <a:r>
              <a:rPr lang="en-US" dirty="0"/>
              <a:t>But as a beauty soap, Dove leads in the category and can even charge a bit more.</a:t>
            </a:r>
          </a:p>
          <a:p>
            <a:endParaRPr lang="en-US" dirty="0"/>
          </a:p>
          <a:p>
            <a:endParaRPr lang="en-US" dirty="0"/>
          </a:p>
        </p:txBody>
      </p:sp>
      <p:sp>
        <p:nvSpPr>
          <p:cNvPr id="4" name="Slide Number Placeholder 3"/>
          <p:cNvSpPr>
            <a:spLocks noGrp="1"/>
          </p:cNvSpPr>
          <p:nvPr>
            <p:ph type="sldNum" sz="quarter" idx="5"/>
          </p:nvPr>
        </p:nvSpPr>
        <p:spPr/>
        <p:txBody>
          <a:bodyPr/>
          <a:lstStyle/>
          <a:p>
            <a:fld id="{084ACCD1-6A07-4099-ACBF-2EA3310362E9}" type="slidenum">
              <a:rPr lang="en-US" smtClean="0"/>
              <a:pPr/>
              <a:t>18</a:t>
            </a:fld>
            <a:endParaRPr lang="en-US"/>
          </a:p>
        </p:txBody>
      </p:sp>
    </p:spTree>
    <p:extLst>
      <p:ext uri="{BB962C8B-B14F-4D97-AF65-F5344CB8AC3E}">
        <p14:creationId xmlns:p14="http://schemas.microsoft.com/office/powerpoint/2010/main" val="24664489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Each of these three soap brands targets a specific customer – </a:t>
            </a:r>
            <a:r>
              <a:rPr lang="en-US" b="1" dirty="0"/>
              <a:t>/</a:t>
            </a:r>
            <a:r>
              <a:rPr lang="en-US" dirty="0"/>
              <a:t>the shop worker, </a:t>
            </a:r>
            <a:r>
              <a:rPr lang="en-US" b="1" dirty="0"/>
              <a:t>/</a:t>
            </a:r>
            <a:r>
              <a:rPr lang="en-US" dirty="0"/>
              <a:t>the manly guy, and </a:t>
            </a:r>
            <a:r>
              <a:rPr lang="en-US" b="1" dirty="0"/>
              <a:t>/</a:t>
            </a:r>
            <a:r>
              <a:rPr lang="en-US" dirty="0"/>
              <a:t>the skin-obsessed gal. </a:t>
            </a:r>
          </a:p>
          <a:p>
            <a:endParaRPr lang="en-US" dirty="0"/>
          </a:p>
          <a:p>
            <a:r>
              <a:rPr lang="en-US" dirty="0"/>
              <a:t>None of them tries to capture the entire soap market. If they did, none of these target customers would be able to say, “</a:t>
            </a:r>
            <a:r>
              <a:rPr lang="en-US" b="1" dirty="0"/>
              <a:t>/</a:t>
            </a:r>
            <a:r>
              <a:rPr lang="en-US" dirty="0"/>
              <a:t>This brand is for me.”</a:t>
            </a:r>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084ACCD1-6A07-4099-ACBF-2EA3310362E9}" type="slidenum">
              <a:rPr lang="en-US" smtClean="0"/>
              <a:pPr/>
              <a:t>19</a:t>
            </a:fld>
            <a:endParaRPr lang="en-US"/>
          </a:p>
        </p:txBody>
      </p:sp>
    </p:spTree>
    <p:extLst>
      <p:ext uri="{BB962C8B-B14F-4D97-AF65-F5344CB8AC3E}">
        <p14:creationId xmlns:p14="http://schemas.microsoft.com/office/powerpoint/2010/main" val="34006926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84ACCD1-6A07-4099-ACBF-2EA3310362E9}" type="slidenum">
              <a:rPr lang="en-US" smtClean="0"/>
              <a:pPr/>
              <a:t>2</a:t>
            </a:fld>
            <a:endParaRPr lang="en-US"/>
          </a:p>
        </p:txBody>
      </p:sp>
    </p:spTree>
    <p:extLst>
      <p:ext uri="{BB962C8B-B14F-4D97-AF65-F5344CB8AC3E}">
        <p14:creationId xmlns:p14="http://schemas.microsoft.com/office/powerpoint/2010/main" val="25309243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next section, you will identify your target customer by filling out a customer persona for each type of customer who might be interested in your product. </a:t>
            </a:r>
          </a:p>
          <a:p>
            <a:endParaRPr lang="en-US" dirty="0"/>
          </a:p>
          <a:p>
            <a:r>
              <a:rPr lang="en-US" dirty="0"/>
              <a:t>For example, </a:t>
            </a:r>
            <a:r>
              <a:rPr lang="en-US" b="1" dirty="0"/>
              <a:t>/</a:t>
            </a:r>
            <a:r>
              <a:rPr lang="en-US" dirty="0"/>
              <a:t>would you target the new VW bus to the young person seeking adventure </a:t>
            </a:r>
            <a:r>
              <a:rPr lang="en-US" b="1" dirty="0"/>
              <a:t>/</a:t>
            </a:r>
            <a:r>
              <a:rPr lang="en-US" dirty="0"/>
              <a:t>or the family going on a camping trip?</a:t>
            </a:r>
          </a:p>
          <a:p>
            <a:endParaRPr lang="en-US" dirty="0"/>
          </a:p>
          <a:p>
            <a:r>
              <a:rPr lang="en-US" dirty="0"/>
              <a:t>If you had the data, it might be easier to decide. You will have to use your keen sense of the market you wish to enter.</a:t>
            </a:r>
          </a:p>
        </p:txBody>
      </p:sp>
      <p:sp>
        <p:nvSpPr>
          <p:cNvPr id="4" name="Slide Number Placeholder 3"/>
          <p:cNvSpPr>
            <a:spLocks noGrp="1"/>
          </p:cNvSpPr>
          <p:nvPr>
            <p:ph type="sldNum" sz="quarter" idx="5"/>
          </p:nvPr>
        </p:nvSpPr>
        <p:spPr/>
        <p:txBody>
          <a:bodyPr/>
          <a:lstStyle/>
          <a:p>
            <a:fld id="{084ACCD1-6A07-4099-ACBF-2EA3310362E9}" type="slidenum">
              <a:rPr lang="en-US" smtClean="0"/>
              <a:pPr/>
              <a:t>20</a:t>
            </a:fld>
            <a:endParaRPr lang="en-US"/>
          </a:p>
        </p:txBody>
      </p:sp>
    </p:spTree>
    <p:extLst>
      <p:ext uri="{BB962C8B-B14F-4D97-AF65-F5344CB8AC3E}">
        <p14:creationId xmlns:p14="http://schemas.microsoft.com/office/powerpoint/2010/main" val="32830237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are going to create a customer persona for each person who might be a customer for your product or service. Who is the customer for plant-based meat?</a:t>
            </a:r>
          </a:p>
          <a:p>
            <a:r>
              <a:rPr lang="en-US" dirty="0"/>
              <a:t> Think of it like a casting call for the lead in your movie. Why would they choose your brand over another? </a:t>
            </a:r>
          </a:p>
        </p:txBody>
      </p:sp>
      <p:sp>
        <p:nvSpPr>
          <p:cNvPr id="4" name="Slide Number Placeholder 3"/>
          <p:cNvSpPr>
            <a:spLocks noGrp="1"/>
          </p:cNvSpPr>
          <p:nvPr>
            <p:ph type="sldNum" sz="quarter" idx="5"/>
          </p:nvPr>
        </p:nvSpPr>
        <p:spPr/>
        <p:txBody>
          <a:bodyPr/>
          <a:lstStyle/>
          <a:p>
            <a:fld id="{084ACCD1-6A07-4099-ACBF-2EA3310362E9}" type="slidenum">
              <a:rPr lang="en-US" smtClean="0"/>
              <a:pPr/>
              <a:t>21</a:t>
            </a:fld>
            <a:endParaRPr lang="en-US"/>
          </a:p>
        </p:txBody>
      </p:sp>
    </p:spTree>
    <p:extLst>
      <p:ext uri="{BB962C8B-B14F-4D97-AF65-F5344CB8AC3E}">
        <p14:creationId xmlns:p14="http://schemas.microsoft.com/office/powerpoint/2010/main" val="12199753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how customer personas work:</a:t>
            </a:r>
          </a:p>
          <a:p>
            <a:endParaRPr lang="en-US" dirty="0"/>
          </a:p>
          <a:p>
            <a:r>
              <a:rPr lang="en-US" dirty="0"/>
              <a:t>Let’s look at Beyond Meat. You might consider six potential target customers:</a:t>
            </a:r>
          </a:p>
          <a:p>
            <a:pPr marL="171450" indent="-171450">
              <a:buFont typeface="Arial" panose="020B0604020202020204" pitchFamily="34" charset="0"/>
              <a:buChar char="•"/>
            </a:pPr>
            <a:r>
              <a:rPr lang="en-US" b="1" dirty="0"/>
              <a:t>/</a:t>
            </a:r>
            <a:r>
              <a:rPr lang="en-US" dirty="0"/>
              <a:t>Cardiac Cal is a sales rep. He’s been warned by his doctor: “Cal, you better cut down on meat.”</a:t>
            </a:r>
          </a:p>
          <a:p>
            <a:pPr marL="171450" indent="-171450">
              <a:buFont typeface="Arial" panose="020B0604020202020204" pitchFamily="34" charset="0"/>
              <a:buChar char="•"/>
            </a:pPr>
            <a:r>
              <a:rPr lang="en-US" b="1" dirty="0"/>
              <a:t>/</a:t>
            </a:r>
            <a:r>
              <a:rPr lang="en-US" dirty="0"/>
              <a:t>Gunner the Mechanic is a confirmed meat eater, but his wife is curious about healthy eating.</a:t>
            </a:r>
          </a:p>
          <a:p>
            <a:pPr marL="171450" indent="-171450">
              <a:buFont typeface="Arial" panose="020B0604020202020204" pitchFamily="34" charset="0"/>
              <a:buChar char="•"/>
            </a:pPr>
            <a:r>
              <a:rPr lang="en-US" b="1" dirty="0"/>
              <a:t>/</a:t>
            </a:r>
            <a:r>
              <a:rPr lang="en-US" dirty="0"/>
              <a:t>Vegan Vicki is a hardcore vegan who cares about the ethical treatment of animals.</a:t>
            </a:r>
          </a:p>
          <a:p>
            <a:pPr marL="171450" indent="-171450">
              <a:buFont typeface="Arial" panose="020B0604020202020204" pitchFamily="34" charset="0"/>
              <a:buChar char="•"/>
            </a:pPr>
            <a:r>
              <a:rPr lang="en-US" b="1" dirty="0"/>
              <a:t>/</a:t>
            </a:r>
            <a:r>
              <a:rPr lang="en-US" dirty="0"/>
              <a:t>Mary the Mommy has no ideology around food but seeks out the healthiest food for her family.</a:t>
            </a:r>
          </a:p>
          <a:p>
            <a:pPr marL="171450" indent="-171450">
              <a:buFont typeface="Arial" panose="020B0604020202020204" pitchFamily="34" charset="0"/>
              <a:buChar char="•"/>
            </a:pPr>
            <a:r>
              <a:rPr lang="en-US" b="1" dirty="0"/>
              <a:t>/</a:t>
            </a:r>
            <a:r>
              <a:rPr lang="en-US" dirty="0"/>
              <a:t>Yolanda is a health nut. She does yoga, drinks kombucha, and studies nutrition avidly.</a:t>
            </a:r>
          </a:p>
          <a:p>
            <a:pPr marL="171450" indent="-171450">
              <a:buFont typeface="Arial" panose="020B0604020202020204" pitchFamily="34" charset="0"/>
              <a:buChar char="•"/>
            </a:pPr>
            <a:r>
              <a:rPr lang="en-US" b="1" dirty="0"/>
              <a:t>/</a:t>
            </a:r>
            <a:r>
              <a:rPr lang="en-US" dirty="0"/>
              <a:t>And, Climate Clint is concerned about the effects of cattle farming on the atmosphere. </a:t>
            </a:r>
            <a:r>
              <a:rPr lang="en-US" b="1" dirty="0"/>
              <a:t>Each of these prospects might buy the product, but only one or two are the target customers,</a:t>
            </a:r>
            <a:endParaRPr lang="en-US" dirty="0"/>
          </a:p>
        </p:txBody>
      </p:sp>
      <p:sp>
        <p:nvSpPr>
          <p:cNvPr id="4" name="Slide Number Placeholder 3"/>
          <p:cNvSpPr>
            <a:spLocks noGrp="1"/>
          </p:cNvSpPr>
          <p:nvPr>
            <p:ph type="sldNum" sz="quarter" idx="5"/>
          </p:nvPr>
        </p:nvSpPr>
        <p:spPr/>
        <p:txBody>
          <a:bodyPr/>
          <a:lstStyle/>
          <a:p>
            <a:fld id="{084ACCD1-6A07-4099-ACBF-2EA3310362E9}" type="slidenum">
              <a:rPr lang="en-US" smtClean="0"/>
              <a:pPr/>
              <a:t>22</a:t>
            </a:fld>
            <a:endParaRPr lang="en-US"/>
          </a:p>
        </p:txBody>
      </p:sp>
    </p:spTree>
    <p:extLst>
      <p:ext uri="{BB962C8B-B14F-4D97-AF65-F5344CB8AC3E}">
        <p14:creationId xmlns:p14="http://schemas.microsoft.com/office/powerpoint/2010/main" val="35831469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it’s your turn. </a:t>
            </a:r>
            <a:r>
              <a:rPr lang="en-US" b="1" dirty="0"/>
              <a:t>/</a:t>
            </a:r>
            <a:r>
              <a:rPr lang="en-US" dirty="0"/>
              <a:t>You will use the Brand Story Character form to describe the characteristics of your target customer. </a:t>
            </a:r>
            <a:r>
              <a:rPr lang="en-US" b="1" dirty="0"/>
              <a:t>/</a:t>
            </a:r>
            <a:r>
              <a:rPr lang="en-US" b="0" dirty="0"/>
              <a:t>You will d</a:t>
            </a:r>
            <a:r>
              <a:rPr lang="en-US" dirty="0"/>
              <a:t>uplicate the form to create as many characters as you wish.</a:t>
            </a:r>
          </a:p>
          <a:p>
            <a:endParaRPr lang="en-US" dirty="0"/>
          </a:p>
          <a:p>
            <a:r>
              <a:rPr lang="en-US" dirty="0"/>
              <a:t>.</a:t>
            </a:r>
          </a:p>
          <a:p>
            <a:br>
              <a:rPr lang="en-US" dirty="0"/>
            </a:br>
            <a:br>
              <a:rPr lang="en-US" dirty="0"/>
            </a:br>
            <a:endParaRPr lang="en-US" dirty="0"/>
          </a:p>
        </p:txBody>
      </p:sp>
      <p:sp>
        <p:nvSpPr>
          <p:cNvPr id="4" name="Slide Number Placeholder 3"/>
          <p:cNvSpPr>
            <a:spLocks noGrp="1"/>
          </p:cNvSpPr>
          <p:nvPr>
            <p:ph type="sldNum" sz="quarter" idx="5"/>
          </p:nvPr>
        </p:nvSpPr>
        <p:spPr/>
        <p:txBody>
          <a:bodyPr/>
          <a:lstStyle/>
          <a:p>
            <a:fld id="{084ACCD1-6A07-4099-ACBF-2EA3310362E9}" type="slidenum">
              <a:rPr lang="en-US" smtClean="0"/>
              <a:pPr/>
              <a:t>23</a:t>
            </a:fld>
            <a:endParaRPr lang="en-US"/>
          </a:p>
        </p:txBody>
      </p:sp>
    </p:spTree>
    <p:extLst>
      <p:ext uri="{BB962C8B-B14F-4D97-AF65-F5344CB8AC3E}">
        <p14:creationId xmlns:p14="http://schemas.microsoft.com/office/powerpoint/2010/main" val="32480567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You will start by creating a </a:t>
            </a:r>
            <a:r>
              <a:rPr lang="en-US" sz="1200" b="1" i="0" u="none" strike="noStrike" kern="1200" baseline="0" dirty="0">
                <a:solidFill>
                  <a:schemeClr val="tx1"/>
                </a:solidFill>
                <a:latin typeface="+mn-lt"/>
                <a:ea typeface="+mn-ea"/>
                <a:cs typeface="+mn-cs"/>
              </a:rPr>
              <a:t>/</a:t>
            </a:r>
            <a:r>
              <a:rPr lang="en-US" sz="1200" b="0" i="0" u="none" strike="noStrike" kern="1200" baseline="0" dirty="0">
                <a:solidFill>
                  <a:schemeClr val="tx1"/>
                </a:solidFill>
                <a:latin typeface="+mn-lt"/>
                <a:ea typeface="+mn-ea"/>
                <a:cs typeface="+mn-cs"/>
              </a:rPr>
              <a:t>nickname like “Cardiac Cal” that slots your character into a category. You can find an image on Google that portrays this brand character.</a:t>
            </a:r>
          </a:p>
          <a:p>
            <a:r>
              <a:rPr lang="en-US" sz="1200" b="1" i="0" u="none" strike="noStrike" kern="1200" baseline="0" dirty="0">
                <a:solidFill>
                  <a:schemeClr val="tx1"/>
                </a:solidFill>
                <a:latin typeface="+mn-lt"/>
                <a:ea typeface="+mn-ea"/>
                <a:cs typeface="+mn-cs"/>
              </a:rPr>
              <a:t>/</a:t>
            </a:r>
            <a:r>
              <a:rPr lang="en-US" sz="1200" b="0" i="0" u="none" strike="noStrike" kern="1200" baseline="0" dirty="0">
                <a:solidFill>
                  <a:schemeClr val="tx1"/>
                </a:solidFill>
                <a:latin typeface="+mn-lt"/>
                <a:ea typeface="+mn-ea"/>
                <a:cs typeface="+mn-cs"/>
              </a:rPr>
              <a:t>Fill out the bottom-row with basic demographics about your character. These demographics should give insights into who this person is as a potential customer.</a:t>
            </a:r>
          </a:p>
          <a:p>
            <a:endParaRPr lang="en-US" sz="1200" b="0" i="0" u="none" strike="noStrike" kern="1200" baseline="0" dirty="0">
              <a:solidFill>
                <a:schemeClr val="tx1"/>
              </a:solidFill>
              <a:latin typeface="+mn-lt"/>
              <a:ea typeface="+mn-ea"/>
              <a:cs typeface="+mn-cs"/>
            </a:endParaRPr>
          </a:p>
          <a:p>
            <a:pPr>
              <a:spcAft>
                <a:spcPts val="600"/>
              </a:spcAft>
            </a:pPr>
            <a:r>
              <a:rPr lang="en-US" sz="1200" b="0" i="0" u="none" strike="noStrike" kern="1200" baseline="0" dirty="0">
                <a:solidFill>
                  <a:schemeClr val="tx1"/>
                </a:solidFill>
                <a:latin typeface="+mn-lt"/>
                <a:ea typeface="+mn-ea"/>
                <a:cs typeface="+mn-cs"/>
              </a:rPr>
              <a:t>The top three boxes address your brand position:</a:t>
            </a:r>
          </a:p>
          <a:p>
            <a:pPr marL="171450" indent="-171450">
              <a:spcAft>
                <a:spcPts val="600"/>
              </a:spcAft>
              <a:buFont typeface="Arial" panose="020B0604020202020204" pitchFamily="34" charset="0"/>
              <a:buChar char="•"/>
            </a:pPr>
            <a:r>
              <a:rPr lang="en-US" sz="1200" b="1" i="0" u="none" strike="noStrike" kern="1200" baseline="0" dirty="0">
                <a:solidFill>
                  <a:schemeClr val="tx1"/>
                </a:solidFill>
                <a:latin typeface="+mn-lt"/>
                <a:ea typeface="+mn-ea"/>
                <a:cs typeface="+mn-cs"/>
              </a:rPr>
              <a:t>/</a:t>
            </a:r>
            <a:r>
              <a:rPr lang="en-US" sz="1200" b="0" i="0" u="none" strike="noStrike" kern="1200" baseline="0" dirty="0">
                <a:solidFill>
                  <a:schemeClr val="tx1"/>
                </a:solidFill>
                <a:latin typeface="+mn-lt"/>
                <a:ea typeface="+mn-ea"/>
                <a:cs typeface="+mn-cs"/>
              </a:rPr>
              <a:t>Describe your character’s </a:t>
            </a:r>
            <a:r>
              <a:rPr lang="en-US" sz="1200" b="1" i="0" u="none" strike="noStrike" kern="1200" baseline="0" dirty="0">
                <a:solidFill>
                  <a:schemeClr val="tx1"/>
                </a:solidFill>
                <a:latin typeface="+mn-lt"/>
                <a:ea typeface="+mn-ea"/>
                <a:cs typeface="+mn-cs"/>
              </a:rPr>
              <a:t>Problem</a:t>
            </a:r>
            <a:r>
              <a:rPr lang="en-US" sz="1200" b="0" i="0" u="none" strike="noStrike" kern="1200" baseline="0" dirty="0">
                <a:solidFill>
                  <a:schemeClr val="tx1"/>
                </a:solidFill>
                <a:latin typeface="+mn-lt"/>
                <a:ea typeface="+mn-ea"/>
                <a:cs typeface="+mn-cs"/>
              </a:rPr>
              <a:t> (and not that they hate their boss) – just the problem or need that your product or service addresses. Place this in the Problem box.</a:t>
            </a:r>
          </a:p>
          <a:p>
            <a:pPr marL="171450" indent="-171450">
              <a:spcAft>
                <a:spcPts val="600"/>
              </a:spcAft>
              <a:buFont typeface="Arial" panose="020B0604020202020204" pitchFamily="34" charset="0"/>
              <a:buChar char="•"/>
            </a:pPr>
            <a:r>
              <a:rPr lang="en-US" sz="1200" b="1" i="0" u="none" strike="noStrike" kern="1200" baseline="0" dirty="0">
                <a:solidFill>
                  <a:schemeClr val="tx1"/>
                </a:solidFill>
                <a:latin typeface="+mn-lt"/>
                <a:ea typeface="+mn-ea"/>
                <a:cs typeface="+mn-cs"/>
              </a:rPr>
              <a:t>/</a:t>
            </a:r>
            <a:r>
              <a:rPr lang="en-US" sz="1200" b="0" i="0" u="none" strike="noStrike" kern="1200" baseline="0" dirty="0">
                <a:solidFill>
                  <a:schemeClr val="tx1"/>
                </a:solidFill>
                <a:latin typeface="+mn-lt"/>
                <a:ea typeface="+mn-ea"/>
                <a:cs typeface="+mn-cs"/>
              </a:rPr>
              <a:t>For</a:t>
            </a:r>
            <a:r>
              <a:rPr lang="en-US" sz="1200" b="1" i="0" u="none" strike="noStrike" kern="1200" baseline="0" dirty="0">
                <a:solidFill>
                  <a:schemeClr val="tx1"/>
                </a:solidFill>
                <a:latin typeface="+mn-lt"/>
                <a:ea typeface="+mn-ea"/>
                <a:cs typeface="+mn-cs"/>
              </a:rPr>
              <a:t> Seeking, </a:t>
            </a:r>
            <a:r>
              <a:rPr lang="en-US" sz="1200" b="0" i="0" u="none" strike="noStrike" kern="1200" baseline="0" dirty="0">
                <a:solidFill>
                  <a:schemeClr val="tx1"/>
                </a:solidFill>
                <a:latin typeface="+mn-lt"/>
                <a:ea typeface="+mn-ea"/>
                <a:cs typeface="+mn-cs"/>
              </a:rPr>
              <a:t>describe the solution they are seeking. The solution should be solved by your product.</a:t>
            </a:r>
          </a:p>
          <a:p>
            <a:pPr marL="171450" indent="-171450">
              <a:spcAft>
                <a:spcPts val="600"/>
              </a:spcAft>
              <a:buFont typeface="Arial" panose="020B0604020202020204" pitchFamily="34" charset="0"/>
              <a:buChar char="•"/>
            </a:pPr>
            <a:r>
              <a:rPr lang="en-US" sz="1200" b="1" i="0" u="none" strike="noStrike" kern="1200" baseline="0" dirty="0">
                <a:solidFill>
                  <a:schemeClr val="tx1"/>
                </a:solidFill>
                <a:latin typeface="+mn-lt"/>
                <a:ea typeface="+mn-ea"/>
                <a:cs typeface="+mn-cs"/>
              </a:rPr>
              <a:t>/</a:t>
            </a:r>
            <a:r>
              <a:rPr lang="en-US" sz="1200" b="0" i="0" u="none" strike="noStrike" kern="1200" baseline="0" dirty="0">
                <a:solidFill>
                  <a:schemeClr val="tx1"/>
                </a:solidFill>
                <a:latin typeface="+mn-lt"/>
                <a:ea typeface="+mn-ea"/>
                <a:cs typeface="+mn-cs"/>
              </a:rPr>
              <a:t>Summarize this customer in the </a:t>
            </a:r>
            <a:r>
              <a:rPr lang="en-US" sz="1200" b="1" i="0" u="none" strike="noStrike" kern="1200" baseline="0" dirty="0">
                <a:solidFill>
                  <a:schemeClr val="tx1"/>
                </a:solidFill>
                <a:latin typeface="+mn-lt"/>
                <a:ea typeface="+mn-ea"/>
                <a:cs typeface="+mn-cs"/>
              </a:rPr>
              <a:t>Target Description. </a:t>
            </a:r>
            <a:r>
              <a:rPr lang="en-US" sz="1200" b="0" i="0" u="none" strike="noStrike" kern="1200" baseline="0" dirty="0">
                <a:solidFill>
                  <a:schemeClr val="tx1"/>
                </a:solidFill>
                <a:latin typeface="+mn-lt"/>
                <a:ea typeface="+mn-ea"/>
                <a:cs typeface="+mn-cs"/>
              </a:rPr>
              <a:t>The Target Description is the most important. You will use this description later in your brand positioning statement</a:t>
            </a:r>
          </a:p>
          <a:p>
            <a:pPr marL="171450" indent="-171450">
              <a:spcAft>
                <a:spcPts val="600"/>
              </a:spcAft>
              <a:buFont typeface="Arial" panose="020B0604020202020204" pitchFamily="34" charset="0"/>
              <a:buChar char="•"/>
            </a:pPr>
            <a:endParaRPr lang="en-US" sz="1200" b="1" i="0" u="none" strike="noStrike" kern="1200" baseline="0" dirty="0">
              <a:solidFill>
                <a:schemeClr val="tx1"/>
              </a:solidFill>
              <a:latin typeface="+mn-lt"/>
              <a:ea typeface="+mn-ea"/>
              <a:cs typeface="+mn-cs"/>
            </a:endParaRPr>
          </a:p>
          <a:p>
            <a:pPr marL="171450" indent="-171450">
              <a:spcAft>
                <a:spcPts val="600"/>
              </a:spcAft>
              <a:buFont typeface="Arial" panose="020B0604020202020204" pitchFamily="34" charset="0"/>
              <a:buChar char="•"/>
            </a:pPr>
            <a:r>
              <a:rPr lang="en-US" sz="1200" b="0" i="0" u="none" strike="noStrike" kern="1200" baseline="0" dirty="0">
                <a:solidFill>
                  <a:schemeClr val="tx1"/>
                </a:solidFill>
                <a:latin typeface="+mn-lt"/>
                <a:ea typeface="+mn-ea"/>
                <a:cs typeface="+mn-cs"/>
              </a:rPr>
              <a:t>The presentation will now pause on the next slide for you to copy and fill out the next slide as many times as you wish for each potential target customer.  Restart o</a:t>
            </a:r>
          </a:p>
          <a:p>
            <a:endParaRPr lang="en-US" dirty="0"/>
          </a:p>
        </p:txBody>
      </p:sp>
      <p:sp>
        <p:nvSpPr>
          <p:cNvPr id="4" name="Slide Number Placeholder 3"/>
          <p:cNvSpPr>
            <a:spLocks noGrp="1"/>
          </p:cNvSpPr>
          <p:nvPr>
            <p:ph type="sldNum" sz="quarter" idx="5"/>
          </p:nvPr>
        </p:nvSpPr>
        <p:spPr/>
        <p:txBody>
          <a:bodyPr/>
          <a:lstStyle/>
          <a:p>
            <a:fld id="{084ACCD1-6A07-4099-ACBF-2EA3310362E9}" type="slidenum">
              <a:rPr lang="en-US" smtClean="0"/>
              <a:pPr/>
              <a:t>24</a:t>
            </a:fld>
            <a:endParaRPr lang="en-US"/>
          </a:p>
        </p:txBody>
      </p:sp>
    </p:spTree>
    <p:extLst>
      <p:ext uri="{BB962C8B-B14F-4D97-AF65-F5344CB8AC3E}">
        <p14:creationId xmlns:p14="http://schemas.microsoft.com/office/powerpoint/2010/main" val="309888313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spcAft>
                <a:spcPts val="600"/>
              </a:spcAft>
              <a:buFont typeface="Arial" panose="020B0604020202020204" pitchFamily="34" charset="0"/>
              <a:buChar char="•"/>
            </a:pPr>
            <a:endParaRPr lang="en-US" sz="1200" b="1" i="0" u="none" strike="noStrike" kern="1200" baseline="0" dirty="0">
              <a:solidFill>
                <a:schemeClr val="tx1"/>
              </a:solidFill>
              <a:latin typeface="+mn-lt"/>
              <a:ea typeface="+mn-ea"/>
              <a:cs typeface="+mn-cs"/>
            </a:endParaRPr>
          </a:p>
          <a:p>
            <a:pPr marL="171450" indent="-171450">
              <a:spcAft>
                <a:spcPts val="600"/>
              </a:spcAft>
              <a:buFont typeface="Arial" panose="020B0604020202020204" pitchFamily="34" charset="0"/>
              <a:buChar char="•"/>
            </a:pPr>
            <a:r>
              <a:rPr lang="en-US" sz="1200" b="0" i="0" u="none" strike="noStrike" kern="1200" baseline="0" dirty="0">
                <a:solidFill>
                  <a:schemeClr val="tx1"/>
                </a:solidFill>
                <a:latin typeface="+mn-lt"/>
                <a:ea typeface="+mn-ea"/>
                <a:cs typeface="+mn-cs"/>
              </a:rPr>
              <a:t>The presentation will now pause for you to duplicate and fill out this slide as many times as you wish for each potential target customer. Hit escape to go into Edit mode. Restart on the next slide when you’re done.</a:t>
            </a:r>
          </a:p>
          <a:p>
            <a:endParaRPr lang="en-US" dirty="0"/>
          </a:p>
        </p:txBody>
      </p:sp>
      <p:sp>
        <p:nvSpPr>
          <p:cNvPr id="4" name="Slide Number Placeholder 3"/>
          <p:cNvSpPr>
            <a:spLocks noGrp="1"/>
          </p:cNvSpPr>
          <p:nvPr>
            <p:ph type="sldNum" sz="quarter" idx="5"/>
          </p:nvPr>
        </p:nvSpPr>
        <p:spPr/>
        <p:txBody>
          <a:bodyPr/>
          <a:lstStyle/>
          <a:p>
            <a:fld id="{084ACCD1-6A07-4099-ACBF-2EA3310362E9}" type="slidenum">
              <a:rPr lang="en-US" smtClean="0"/>
              <a:pPr/>
              <a:t>25</a:t>
            </a:fld>
            <a:endParaRPr lang="en-US"/>
          </a:p>
        </p:txBody>
      </p:sp>
    </p:spTree>
    <p:extLst>
      <p:ext uri="{BB962C8B-B14F-4D97-AF65-F5344CB8AC3E}">
        <p14:creationId xmlns:p14="http://schemas.microsoft.com/office/powerpoint/2010/main" val="31429034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move on to the main course: We’re going to look at successful companies that scored big through Brand positioning. </a:t>
            </a:r>
          </a:p>
        </p:txBody>
      </p:sp>
      <p:sp>
        <p:nvSpPr>
          <p:cNvPr id="4" name="Slide Number Placeholder 3"/>
          <p:cNvSpPr>
            <a:spLocks noGrp="1"/>
          </p:cNvSpPr>
          <p:nvPr>
            <p:ph type="sldNum" sz="quarter" idx="5"/>
          </p:nvPr>
        </p:nvSpPr>
        <p:spPr/>
        <p:txBody>
          <a:bodyPr/>
          <a:lstStyle/>
          <a:p>
            <a:fld id="{084ACCD1-6A07-4099-ACBF-2EA3310362E9}" type="slidenum">
              <a:rPr lang="en-US" smtClean="0"/>
              <a:pPr/>
              <a:t>26</a:t>
            </a:fld>
            <a:endParaRPr lang="en-US"/>
          </a:p>
        </p:txBody>
      </p:sp>
    </p:spTree>
    <p:extLst>
      <p:ext uri="{BB962C8B-B14F-4D97-AF65-F5344CB8AC3E}">
        <p14:creationId xmlns:p14="http://schemas.microsoft.com/office/powerpoint/2010/main" val="181765101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five brands that became market leaders through brand positioning.</a:t>
            </a:r>
          </a:p>
        </p:txBody>
      </p:sp>
      <p:sp>
        <p:nvSpPr>
          <p:cNvPr id="4" name="Slide Number Placeholder 3"/>
          <p:cNvSpPr>
            <a:spLocks noGrp="1"/>
          </p:cNvSpPr>
          <p:nvPr>
            <p:ph type="sldNum" sz="quarter" idx="5"/>
          </p:nvPr>
        </p:nvSpPr>
        <p:spPr/>
        <p:txBody>
          <a:bodyPr/>
          <a:lstStyle/>
          <a:p>
            <a:fld id="{084ACCD1-6A07-4099-ACBF-2EA3310362E9}" type="slidenum">
              <a:rPr lang="en-US" smtClean="0"/>
              <a:pPr/>
              <a:t>27</a:t>
            </a:fld>
            <a:endParaRPr lang="en-US"/>
          </a:p>
        </p:txBody>
      </p:sp>
    </p:spTree>
    <p:extLst>
      <p:ext uri="{BB962C8B-B14F-4D97-AF65-F5344CB8AC3E}">
        <p14:creationId xmlns:p14="http://schemas.microsoft.com/office/powerpoint/2010/main" val="332057621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Grey Goose </a:t>
            </a:r>
            <a:r>
              <a:rPr lang="en-US" sz="1200" b="0" i="0" kern="1200" dirty="0">
                <a:solidFill>
                  <a:schemeClr val="tx1"/>
                </a:solidFill>
                <a:effectLst/>
                <a:latin typeface="+mn-lt"/>
                <a:ea typeface="+mn-ea"/>
                <a:cs typeface="+mn-cs"/>
              </a:rPr>
              <a:t>was launched in 1997 as a luxury vodka for the American marketplace</a:t>
            </a:r>
            <a:r>
              <a:rPr lang="en-US" dirty="0"/>
              <a:t>.</a:t>
            </a:r>
          </a:p>
          <a:p>
            <a:r>
              <a:rPr lang="en-US" dirty="0"/>
              <a:t>One year later, Grey Goose won a competition </a:t>
            </a:r>
            <a:r>
              <a:rPr lang="en-US" sz="1200" b="0" i="0" kern="1200" dirty="0">
                <a:solidFill>
                  <a:schemeClr val="tx1"/>
                </a:solidFill>
                <a:effectLst/>
                <a:latin typeface="+mn-lt"/>
                <a:ea typeface="+mn-ea"/>
                <a:cs typeface="+mn-cs"/>
              </a:rPr>
              <a:t>sponsored by the Beverage Tasting Institute. Rather than stick a medal on the back of the label, Grey Goose positioned itself as </a:t>
            </a:r>
            <a:r>
              <a:rPr lang="en-US" sz="1200" b="1" i="0" kern="1200" dirty="0">
                <a:solidFill>
                  <a:schemeClr val="tx1"/>
                </a:solidFill>
                <a:effectLst/>
                <a:latin typeface="+mn-lt"/>
                <a:ea typeface="+mn-ea"/>
                <a:cs typeface="+mn-cs"/>
              </a:rPr>
              <a:t>/</a:t>
            </a:r>
            <a:r>
              <a:rPr lang="en-US" sz="1200" b="0" i="0" kern="1200" dirty="0">
                <a:solidFill>
                  <a:schemeClr val="tx1"/>
                </a:solidFill>
                <a:effectLst/>
                <a:latin typeface="+mn-lt"/>
                <a:ea typeface="+mn-ea"/>
                <a:cs typeface="+mn-cs"/>
              </a:rPr>
              <a:t>the Number One Tasting Vodka in the World. That’s pretty ballsy.</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Seven years after it’s introduction, Grey Goose was purchased </a:t>
            </a:r>
            <a:r>
              <a:rPr lang="en-US" sz="1200" b="0" i="0" u="none" strike="noStrike" kern="1200" baseline="0" dirty="0">
                <a:solidFill>
                  <a:schemeClr val="dk1"/>
                </a:solidFill>
                <a:latin typeface="+mn-lt"/>
                <a:ea typeface="+mn-ea"/>
                <a:cs typeface="+mn-cs"/>
              </a:rPr>
              <a:t>by Bacardi for more than $2 billion— all from leveraging an award into a brand position.</a:t>
            </a:r>
            <a:endParaRPr lang="en-US" dirty="0"/>
          </a:p>
          <a:p>
            <a:endParaRPr lang="en-US" dirty="0"/>
          </a:p>
        </p:txBody>
      </p:sp>
      <p:sp>
        <p:nvSpPr>
          <p:cNvPr id="4" name="Slide Number Placeholder 3"/>
          <p:cNvSpPr>
            <a:spLocks noGrp="1"/>
          </p:cNvSpPr>
          <p:nvPr>
            <p:ph type="sldNum" sz="quarter" idx="5"/>
          </p:nvPr>
        </p:nvSpPr>
        <p:spPr/>
        <p:txBody>
          <a:bodyPr/>
          <a:lstStyle/>
          <a:p>
            <a:fld id="{084ACCD1-6A07-4099-ACBF-2EA3310362E9}" type="slidenum">
              <a:rPr lang="en-US" smtClean="0"/>
              <a:pPr/>
              <a:t>28</a:t>
            </a:fld>
            <a:endParaRPr lang="en-US"/>
          </a:p>
        </p:txBody>
      </p:sp>
    </p:spTree>
    <p:extLst>
      <p:ext uri="{BB962C8B-B14F-4D97-AF65-F5344CB8AC3E}">
        <p14:creationId xmlns:p14="http://schemas.microsoft.com/office/powerpoint/2010/main" val="368592253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Mercedes Benz was long established as the number one luxury car. </a:t>
            </a:r>
          </a:p>
          <a:p>
            <a:r>
              <a:rPr lang="en-US" sz="1200" b="0" i="0" u="none" strike="noStrike" kern="1200" baseline="0" dirty="0">
                <a:solidFill>
                  <a:schemeClr val="dk1"/>
                </a:solidFill>
                <a:latin typeface="+mn-lt"/>
                <a:ea typeface="+mn-ea"/>
                <a:cs typeface="+mn-cs"/>
              </a:rPr>
              <a:t>As a much smaller upstart, BMW cleverly </a:t>
            </a:r>
            <a:r>
              <a:rPr lang="en-US" sz="1200" b="1" i="0" u="none" strike="noStrike" kern="1200" baseline="0" dirty="0">
                <a:solidFill>
                  <a:schemeClr val="dk1"/>
                </a:solidFill>
                <a:latin typeface="+mn-lt"/>
                <a:ea typeface="+mn-ea"/>
                <a:cs typeface="+mn-cs"/>
              </a:rPr>
              <a:t>/</a:t>
            </a:r>
            <a:r>
              <a:rPr lang="en-US" sz="1200" b="0" i="0" u="none" strike="noStrike" kern="1200" baseline="0" dirty="0">
                <a:solidFill>
                  <a:schemeClr val="dk1"/>
                </a:solidFill>
                <a:latin typeface="+mn-lt"/>
                <a:ea typeface="+mn-ea"/>
                <a:cs typeface="+mn-cs"/>
              </a:rPr>
              <a:t>positioned itself as the Ultimate Driving Machine for luxury car owners who also sought high-performance.</a:t>
            </a:r>
          </a:p>
          <a:p>
            <a:endParaRPr lang="en-US" sz="1200" b="0" i="0" u="none" strike="noStrike" kern="1200" baseline="0" dirty="0">
              <a:solidFill>
                <a:schemeClr val="dk1"/>
              </a:solidFill>
              <a:latin typeface="+mn-lt"/>
              <a:ea typeface="+mn-ea"/>
              <a:cs typeface="+mn-cs"/>
            </a:endParaRPr>
          </a:p>
          <a:p>
            <a:r>
              <a:rPr lang="en-US" sz="1200" b="0" i="0" u="none" strike="noStrike" kern="1200" baseline="0" dirty="0">
                <a:solidFill>
                  <a:schemeClr val="tx1"/>
                </a:solidFill>
                <a:latin typeface="+mn-lt"/>
                <a:ea typeface="+mn-ea"/>
                <a:cs typeface="+mn-cs"/>
              </a:rPr>
              <a:t>By promoting high performance with smaller, more nimble vehicles, BMW now outsells Mercedes — the most famous luxury brand in the world.</a:t>
            </a:r>
            <a:endParaRPr lang="en-US" sz="1200" b="0" i="0" u="none" strike="noStrike" kern="1200" baseline="0" dirty="0">
              <a:solidFill>
                <a:schemeClr val="dk1"/>
              </a:solidFill>
              <a:latin typeface="+mn-lt"/>
              <a:ea typeface="+mn-ea"/>
              <a:cs typeface="+mn-cs"/>
            </a:endParaRPr>
          </a:p>
          <a:p>
            <a:r>
              <a:rPr lang="en-US" sz="1200" b="0" i="0" u="none" strike="noStrike" kern="1200" baseline="0" dirty="0">
                <a:solidFill>
                  <a:schemeClr val="dk1"/>
                </a:solidFill>
                <a:latin typeface="+mn-lt"/>
                <a:ea typeface="+mn-ea"/>
                <a:cs typeface="+mn-cs"/>
              </a:rPr>
              <a:t> </a:t>
            </a:r>
            <a:endParaRPr lang="en-US" dirty="0"/>
          </a:p>
          <a:p>
            <a:endParaRPr lang="en-US" dirty="0"/>
          </a:p>
        </p:txBody>
      </p:sp>
      <p:sp>
        <p:nvSpPr>
          <p:cNvPr id="4" name="Slide Number Placeholder 3"/>
          <p:cNvSpPr>
            <a:spLocks noGrp="1"/>
          </p:cNvSpPr>
          <p:nvPr>
            <p:ph type="sldNum" sz="quarter" idx="5"/>
          </p:nvPr>
        </p:nvSpPr>
        <p:spPr/>
        <p:txBody>
          <a:bodyPr/>
          <a:lstStyle/>
          <a:p>
            <a:fld id="{084ACCD1-6A07-4099-ACBF-2EA3310362E9}" type="slidenum">
              <a:rPr lang="en-US" smtClean="0"/>
              <a:pPr/>
              <a:t>29</a:t>
            </a:fld>
            <a:endParaRPr lang="en-US"/>
          </a:p>
        </p:txBody>
      </p:sp>
    </p:spTree>
    <p:extLst>
      <p:ext uri="{BB962C8B-B14F-4D97-AF65-F5344CB8AC3E}">
        <p14:creationId xmlns:p14="http://schemas.microsoft.com/office/powerpoint/2010/main" val="32342113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for creating a Brand Story Workshop for your business. </a:t>
            </a:r>
          </a:p>
          <a:p>
            <a:endParaRPr lang="en-US" dirty="0"/>
          </a:p>
          <a:p>
            <a:r>
              <a:rPr lang="en-US" b="1" dirty="0">
                <a:solidFill>
                  <a:srgbClr val="41509E"/>
                </a:solidFill>
              </a:rPr>
              <a:t>/</a:t>
            </a:r>
            <a:r>
              <a:rPr lang="en-US" dirty="0"/>
              <a:t>My name is Bruce Miller, the developer of the Brand Story approach to building an effective brand. This method was reverse-engineered from my 20 years as a principal in an Atlanta agency – specifically, to help shoestring start-ups and established businesses position their brand.</a:t>
            </a:r>
          </a:p>
        </p:txBody>
      </p:sp>
      <p:sp>
        <p:nvSpPr>
          <p:cNvPr id="4" name="Slide Number Placeholder 3"/>
          <p:cNvSpPr>
            <a:spLocks noGrp="1"/>
          </p:cNvSpPr>
          <p:nvPr>
            <p:ph type="sldNum" sz="quarter" idx="5"/>
          </p:nvPr>
        </p:nvSpPr>
        <p:spPr/>
        <p:txBody>
          <a:bodyPr/>
          <a:lstStyle/>
          <a:p>
            <a:fld id="{084ACCD1-6A07-4099-ACBF-2EA3310362E9}" type="slidenum">
              <a:rPr lang="en-US" smtClean="0"/>
              <a:pPr/>
              <a:t>3</a:t>
            </a:fld>
            <a:endParaRPr lang="en-US"/>
          </a:p>
        </p:txBody>
      </p:sp>
    </p:spTree>
    <p:extLst>
      <p:ext uri="{BB962C8B-B14F-4D97-AF65-F5344CB8AC3E}">
        <p14:creationId xmlns:p14="http://schemas.microsoft.com/office/powerpoint/2010/main" val="238298591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it comes to long-lasting batteries, Duracell is the durability king.</a:t>
            </a:r>
          </a:p>
          <a:p>
            <a:endParaRPr lang="en-US" sz="1200" b="0" i="0" u="none" strike="noStrike" kern="1200" baseline="0" dirty="0">
              <a:solidFill>
                <a:schemeClr val="dk1"/>
              </a:solidFill>
              <a:latin typeface="+mn-lt"/>
              <a:ea typeface="+mn-ea"/>
              <a:cs typeface="+mn-cs"/>
            </a:endParaRPr>
          </a:p>
          <a:p>
            <a:r>
              <a:rPr lang="en-US" sz="1200" b="0" i="0" u="none" strike="noStrike" kern="1200" baseline="0" dirty="0">
                <a:solidFill>
                  <a:schemeClr val="dk1"/>
                </a:solidFill>
                <a:latin typeface="+mn-lt"/>
                <a:ea typeface="+mn-ea"/>
                <a:cs typeface="+mn-cs"/>
              </a:rPr>
              <a:t>But Energizer successfully chipped away at Duracell’s commanding position with its Bunny that</a:t>
            </a:r>
            <a:r>
              <a:rPr lang="en-US" sz="1200" b="1" i="0" u="none" strike="noStrike" kern="1200" baseline="0" dirty="0">
                <a:solidFill>
                  <a:schemeClr val="dk1"/>
                </a:solidFill>
                <a:latin typeface="+mn-lt"/>
                <a:ea typeface="+mn-ea"/>
                <a:cs typeface="+mn-cs"/>
              </a:rPr>
              <a:t>/</a:t>
            </a:r>
            <a:r>
              <a:rPr lang="en-US" sz="1200" b="0" i="0" u="none" strike="noStrike" kern="1200" baseline="0" dirty="0">
                <a:solidFill>
                  <a:schemeClr val="dk1"/>
                </a:solidFill>
                <a:latin typeface="+mn-lt"/>
                <a:ea typeface="+mn-ea"/>
                <a:cs typeface="+mn-cs"/>
              </a:rPr>
              <a:t> “</a:t>
            </a:r>
            <a:r>
              <a:rPr lang="en-US" sz="1200" b="0" i="1" u="none" strike="noStrike" kern="1200" baseline="0" dirty="0">
                <a:solidFill>
                  <a:schemeClr val="tx1"/>
                </a:solidFill>
                <a:latin typeface="+mn-lt"/>
                <a:ea typeface="+mn-ea"/>
                <a:cs typeface="+mn-cs"/>
              </a:rPr>
              <a:t>Keeps Going, and Going, and Going.</a:t>
            </a:r>
          </a:p>
          <a:p>
            <a:endParaRPr lang="en-US" sz="1200" b="0" i="1"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For Value-driven shoppers who prefer name brands, Energizer’s bunny has you convinced that its battery lasts just as long, or longer, than Duracell.</a:t>
            </a:r>
            <a:endParaRPr lang="en-US" sz="1200" b="0" i="0" u="none" strike="noStrike" kern="1200" baseline="0" dirty="0">
              <a:solidFill>
                <a:schemeClr val="dk1"/>
              </a:solidFill>
              <a:latin typeface="+mn-lt"/>
              <a:ea typeface="+mn-ea"/>
              <a:cs typeface="+mn-cs"/>
            </a:endParaRPr>
          </a:p>
          <a:p>
            <a:r>
              <a:rPr lang="en-US" sz="1200" b="0" i="0" u="none" strike="noStrike" kern="1200" baseline="0" dirty="0">
                <a:solidFill>
                  <a:schemeClr val="dk1"/>
                </a:solidFill>
                <a:latin typeface="+mn-lt"/>
                <a:ea typeface="+mn-ea"/>
                <a:cs typeface="+mn-cs"/>
              </a:rPr>
              <a:t> </a:t>
            </a:r>
            <a:endParaRPr lang="en-US" dirty="0"/>
          </a:p>
          <a:p>
            <a:endParaRPr lang="en-US" dirty="0"/>
          </a:p>
        </p:txBody>
      </p:sp>
      <p:sp>
        <p:nvSpPr>
          <p:cNvPr id="4" name="Slide Number Placeholder 3"/>
          <p:cNvSpPr>
            <a:spLocks noGrp="1"/>
          </p:cNvSpPr>
          <p:nvPr>
            <p:ph type="sldNum" sz="quarter" idx="5"/>
          </p:nvPr>
        </p:nvSpPr>
        <p:spPr/>
        <p:txBody>
          <a:bodyPr/>
          <a:lstStyle/>
          <a:p>
            <a:fld id="{084ACCD1-6A07-4099-ACBF-2EA3310362E9}" type="slidenum">
              <a:rPr lang="en-US" smtClean="0"/>
              <a:pPr/>
              <a:t>30</a:t>
            </a:fld>
            <a:endParaRPr lang="en-US"/>
          </a:p>
        </p:txBody>
      </p:sp>
    </p:spTree>
    <p:extLst>
      <p:ext uri="{BB962C8B-B14F-4D97-AF65-F5344CB8AC3E}">
        <p14:creationId xmlns:p14="http://schemas.microsoft.com/office/powerpoint/2010/main" val="416847472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Dried pasta is the ultimate commodity. A national name brand like Barilla is indistinguishable from a cheaper grocery store brand.</a:t>
            </a:r>
          </a:p>
          <a:p>
            <a:endParaRPr lang="en-US" dirty="0"/>
          </a:p>
          <a:p>
            <a:r>
              <a:rPr lang="en-US" dirty="0"/>
              <a:t>By positioning itself </a:t>
            </a:r>
            <a:r>
              <a:rPr lang="en-US" b="1" dirty="0"/>
              <a:t>/</a:t>
            </a:r>
            <a:r>
              <a:rPr lang="en-US" dirty="0"/>
              <a:t>as Italy’s Number One Pasta, Barilla captured the hearts of Italian food foodies – people who love Italy, even if they’ve never been there.</a:t>
            </a:r>
          </a:p>
          <a:p>
            <a:endParaRPr lang="en-US" dirty="0"/>
          </a:p>
          <a:p>
            <a:r>
              <a:rPr lang="en-US" sz="1200" b="0" i="0" u="none" strike="noStrike" kern="1200" baseline="0" dirty="0">
                <a:solidFill>
                  <a:schemeClr val="dk1"/>
                </a:solidFill>
                <a:latin typeface="+mn-lt"/>
                <a:ea typeface="+mn-ea"/>
                <a:cs typeface="+mn-cs"/>
              </a:rPr>
              <a:t>What’s more, Barilla became the number one pasta in America after a mere three years in the U.S. market. Even more telling about the power of positioning, Italy’s number one pasta is made in Iowa.</a:t>
            </a:r>
          </a:p>
          <a:p>
            <a:endParaRPr lang="en-US" dirty="0"/>
          </a:p>
          <a:p>
            <a:endParaRPr lang="en-US" dirty="0"/>
          </a:p>
          <a:p>
            <a:endParaRPr lang="en-US" sz="1200" b="0" i="0" u="none" strike="noStrike" kern="1200" baseline="0" dirty="0">
              <a:solidFill>
                <a:schemeClr val="dk1"/>
              </a:solidFill>
              <a:latin typeface="+mn-lt"/>
              <a:ea typeface="+mn-ea"/>
              <a:cs typeface="+mn-cs"/>
            </a:endParaRPr>
          </a:p>
          <a:p>
            <a:endParaRPr lang="en-US" sz="1200" b="0" i="0" u="none" strike="noStrike" kern="1200" baseline="0" dirty="0">
              <a:solidFill>
                <a:schemeClr val="dk1"/>
              </a:solidFill>
              <a:latin typeface="+mn-lt"/>
              <a:ea typeface="+mn-ea"/>
              <a:cs typeface="+mn-cs"/>
            </a:endParaRPr>
          </a:p>
          <a:p>
            <a:r>
              <a:rPr lang="en-US" sz="1200" b="0" i="0" u="none" strike="noStrike" kern="1200" baseline="0" dirty="0">
                <a:solidFill>
                  <a:schemeClr val="dk1"/>
                </a:solidFill>
                <a:latin typeface="+mn-lt"/>
                <a:ea typeface="+mn-ea"/>
                <a:cs typeface="+mn-cs"/>
              </a:rPr>
              <a:t> </a:t>
            </a:r>
            <a:endParaRPr lang="en-US" dirty="0"/>
          </a:p>
          <a:p>
            <a:endParaRPr lang="en-US" dirty="0"/>
          </a:p>
        </p:txBody>
      </p:sp>
      <p:sp>
        <p:nvSpPr>
          <p:cNvPr id="4" name="Slide Number Placeholder 3"/>
          <p:cNvSpPr>
            <a:spLocks noGrp="1"/>
          </p:cNvSpPr>
          <p:nvPr>
            <p:ph type="sldNum" sz="quarter" idx="5"/>
          </p:nvPr>
        </p:nvSpPr>
        <p:spPr/>
        <p:txBody>
          <a:bodyPr/>
          <a:lstStyle/>
          <a:p>
            <a:fld id="{084ACCD1-6A07-4099-ACBF-2EA3310362E9}" type="slidenum">
              <a:rPr lang="en-US" smtClean="0"/>
              <a:pPr/>
              <a:t>31</a:t>
            </a:fld>
            <a:endParaRPr lang="en-US"/>
          </a:p>
        </p:txBody>
      </p:sp>
    </p:spTree>
    <p:extLst>
      <p:ext uri="{BB962C8B-B14F-4D97-AF65-F5344CB8AC3E}">
        <p14:creationId xmlns:p14="http://schemas.microsoft.com/office/powerpoint/2010/main" val="331880802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vacuums use suction to clean floors. But Dyson built a brand that made better suction its brand position: </a:t>
            </a:r>
            <a:r>
              <a:rPr lang="en-US" b="1" dirty="0"/>
              <a:t>/</a:t>
            </a:r>
            <a:r>
              <a:rPr lang="en-US" dirty="0"/>
              <a:t>The first vacuum cleaner that doesn’t lose suction.</a:t>
            </a:r>
          </a:p>
          <a:p>
            <a:endParaRPr lang="en-US" sz="1200" b="0" i="0" u="none" strike="noStrike" kern="1200" baseline="0" dirty="0">
              <a:solidFill>
                <a:schemeClr val="dk1"/>
              </a:solidFill>
              <a:latin typeface="+mn-lt"/>
              <a:ea typeface="+mn-ea"/>
              <a:cs typeface="+mn-cs"/>
            </a:endParaRPr>
          </a:p>
          <a:p>
            <a:r>
              <a:rPr lang="en-US" sz="1200" b="0" i="0" u="none" strike="noStrike" kern="1200" baseline="0" dirty="0">
                <a:solidFill>
                  <a:schemeClr val="dk1"/>
                </a:solidFill>
                <a:latin typeface="+mn-lt"/>
                <a:ea typeface="+mn-ea"/>
                <a:cs typeface="+mn-cs"/>
              </a:rPr>
              <a:t>Dyson targets gadget nerds who have the income to spend on a high-tech vacuum.</a:t>
            </a:r>
            <a:endParaRPr lang="en-US" sz="1200" b="0" i="1" u="none" strike="noStrike" kern="1200" baseline="0" dirty="0">
              <a:solidFill>
                <a:schemeClr val="tx1"/>
              </a:solidFill>
              <a:latin typeface="+mn-lt"/>
              <a:ea typeface="+mn-ea"/>
              <a:cs typeface="+mn-cs"/>
            </a:endParaRPr>
          </a:p>
          <a:p>
            <a:endParaRPr lang="en-US" sz="1200" b="0" i="1" u="none" strike="noStrike" kern="1200" baseline="0" dirty="0">
              <a:solidFill>
                <a:schemeClr val="tx1"/>
              </a:solidFill>
              <a:latin typeface="+mn-lt"/>
              <a:ea typeface="+mn-ea"/>
              <a:cs typeface="+mn-cs"/>
            </a:endParaRPr>
          </a:p>
          <a:p>
            <a:r>
              <a:rPr lang="en-US" sz="1200" b="0" i="0" u="none" strike="noStrike" kern="1200" baseline="0" dirty="0">
                <a:solidFill>
                  <a:schemeClr val="dk1"/>
                </a:solidFill>
                <a:latin typeface="+mn-lt"/>
                <a:ea typeface="+mn-ea"/>
                <a:cs typeface="+mn-cs"/>
              </a:rPr>
              <a:t>After two years in the market, Dyson captured the #2 position against Hoover, a 100-year old brand that is synonymous with the word “vacuum.”</a:t>
            </a:r>
          </a:p>
          <a:p>
            <a:r>
              <a:rPr lang="en-US" sz="1200" b="0" i="0" u="none" strike="noStrike" kern="1200" baseline="0" dirty="0">
                <a:solidFill>
                  <a:schemeClr val="dk1"/>
                </a:solidFill>
                <a:latin typeface="+mn-lt"/>
                <a:ea typeface="+mn-ea"/>
                <a:cs typeface="+mn-cs"/>
              </a:rPr>
              <a:t> </a:t>
            </a:r>
            <a:endParaRPr lang="en-US" dirty="0"/>
          </a:p>
          <a:p>
            <a:endParaRPr lang="en-US" dirty="0"/>
          </a:p>
        </p:txBody>
      </p:sp>
      <p:sp>
        <p:nvSpPr>
          <p:cNvPr id="4" name="Slide Number Placeholder 3"/>
          <p:cNvSpPr>
            <a:spLocks noGrp="1"/>
          </p:cNvSpPr>
          <p:nvPr>
            <p:ph type="sldNum" sz="quarter" idx="5"/>
          </p:nvPr>
        </p:nvSpPr>
        <p:spPr/>
        <p:txBody>
          <a:bodyPr/>
          <a:lstStyle/>
          <a:p>
            <a:fld id="{084ACCD1-6A07-4099-ACBF-2EA3310362E9}" type="slidenum">
              <a:rPr lang="en-US" smtClean="0"/>
              <a:pPr/>
              <a:t>32</a:t>
            </a:fld>
            <a:endParaRPr lang="en-US"/>
          </a:p>
        </p:txBody>
      </p:sp>
    </p:spTree>
    <p:extLst>
      <p:ext uri="{BB962C8B-B14F-4D97-AF65-F5344CB8AC3E}">
        <p14:creationId xmlns:p14="http://schemas.microsoft.com/office/powerpoint/2010/main" val="41427953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looked at some brand positioning success stores. Now, let’s identify your unique strength -- your brand differentiator.</a:t>
            </a:r>
          </a:p>
          <a:p>
            <a:endParaRPr lang="en-US" dirty="0"/>
          </a:p>
          <a:p>
            <a:r>
              <a:rPr lang="en-US" b="1" dirty="0"/>
              <a:t>/</a:t>
            </a:r>
            <a:r>
              <a:rPr lang="en-US" dirty="0"/>
              <a:t>Whether you have a Blue Magic whitener, </a:t>
            </a:r>
            <a:r>
              <a:rPr lang="en-US" b="1" dirty="0"/>
              <a:t>/</a:t>
            </a:r>
            <a:r>
              <a:rPr lang="en-US" dirty="0"/>
              <a:t>or taste Better than Home Baked, </a:t>
            </a:r>
            <a:r>
              <a:rPr lang="en-US" b="1" dirty="0"/>
              <a:t>/</a:t>
            </a:r>
            <a:r>
              <a:rPr lang="en-US" dirty="0"/>
              <a:t>or have more doctors smoking your brand than competitors, your brand will offer unique strengths – </a:t>
            </a:r>
            <a:r>
              <a:rPr lang="en-US" b="1" dirty="0"/>
              <a:t>/</a:t>
            </a:r>
            <a:r>
              <a:rPr lang="en-US" dirty="0"/>
              <a:t>something faster, bigger, or better -- than other brands.</a:t>
            </a:r>
          </a:p>
          <a:p>
            <a:endParaRPr lang="en-US" dirty="0"/>
          </a:p>
          <a:p>
            <a:endParaRPr lang="en-US" dirty="0"/>
          </a:p>
        </p:txBody>
      </p:sp>
      <p:sp>
        <p:nvSpPr>
          <p:cNvPr id="4" name="Slide Number Placeholder 3"/>
          <p:cNvSpPr>
            <a:spLocks noGrp="1"/>
          </p:cNvSpPr>
          <p:nvPr>
            <p:ph type="sldNum" sz="quarter" idx="5"/>
          </p:nvPr>
        </p:nvSpPr>
        <p:spPr/>
        <p:txBody>
          <a:bodyPr/>
          <a:lstStyle/>
          <a:p>
            <a:fld id="{084ACCD1-6A07-4099-ACBF-2EA3310362E9}" type="slidenum">
              <a:rPr lang="en-US" smtClean="0"/>
              <a:pPr/>
              <a:t>33</a:t>
            </a:fld>
            <a:endParaRPr lang="en-US"/>
          </a:p>
        </p:txBody>
      </p:sp>
    </p:spTree>
    <p:extLst>
      <p:ext uri="{BB962C8B-B14F-4D97-AF65-F5344CB8AC3E}">
        <p14:creationId xmlns:p14="http://schemas.microsoft.com/office/powerpoint/2010/main" val="317878223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Brand strategists call this unique strength your “Secret Sauce.”</a:t>
            </a:r>
          </a:p>
          <a:p>
            <a:r>
              <a:rPr lang="en-US" b="1" dirty="0"/>
              <a:t>/</a:t>
            </a:r>
            <a:r>
              <a:rPr lang="en-US" dirty="0"/>
              <a:t>Did you realize that McDonald’s secret sauce is basically mayonnaise with a little French dressing? But by making it a Special Sauce, it became special.</a:t>
            </a:r>
          </a:p>
          <a:p>
            <a:endParaRPr lang="en-US" dirty="0"/>
          </a:p>
          <a:p>
            <a:r>
              <a:rPr lang="en-US" dirty="0"/>
              <a:t>Let’s determine what makes </a:t>
            </a:r>
            <a:r>
              <a:rPr lang="en-US" u="sng" dirty="0"/>
              <a:t>your</a:t>
            </a:r>
            <a:r>
              <a:rPr lang="en-US" dirty="0"/>
              <a:t> brand special.</a:t>
            </a:r>
          </a:p>
        </p:txBody>
      </p:sp>
      <p:sp>
        <p:nvSpPr>
          <p:cNvPr id="4" name="Slide Number Placeholder 3"/>
          <p:cNvSpPr>
            <a:spLocks noGrp="1"/>
          </p:cNvSpPr>
          <p:nvPr>
            <p:ph type="sldNum" sz="quarter" idx="5"/>
          </p:nvPr>
        </p:nvSpPr>
        <p:spPr/>
        <p:txBody>
          <a:bodyPr/>
          <a:lstStyle/>
          <a:p>
            <a:fld id="{084ACCD1-6A07-4099-ACBF-2EA3310362E9}" type="slidenum">
              <a:rPr lang="en-US" smtClean="0"/>
              <a:pPr/>
              <a:t>34</a:t>
            </a:fld>
            <a:endParaRPr lang="en-US"/>
          </a:p>
        </p:txBody>
      </p:sp>
    </p:spTree>
    <p:extLst>
      <p:ext uri="{BB962C8B-B14F-4D97-AF65-F5344CB8AC3E}">
        <p14:creationId xmlns:p14="http://schemas.microsoft.com/office/powerpoint/2010/main" val="356564958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let’s look at your competitors. On the next few slides, let’s examine businesses that sell a similar product or service to yours. You will find direct competitors and list their strengths and weaknesses .</a:t>
            </a:r>
          </a:p>
          <a:p>
            <a:endParaRPr lang="en-US" dirty="0"/>
          </a:p>
          <a:p>
            <a:r>
              <a:rPr lang="en-US" dirty="0"/>
              <a:t>Use as much time as you need to discuss what these businesses are doing right and where they leave the door open for you to compete.</a:t>
            </a:r>
          </a:p>
          <a:p>
            <a:endParaRPr lang="en-US" dirty="0"/>
          </a:p>
          <a:p>
            <a:r>
              <a:rPr lang="en-US" b="1" dirty="0"/>
              <a:t>/</a:t>
            </a:r>
            <a:r>
              <a:rPr lang="en-US" dirty="0"/>
              <a:t>For practice, let’s pretend you’re opening a doggie daycare and dog wash. </a:t>
            </a:r>
          </a:p>
        </p:txBody>
      </p:sp>
      <p:sp>
        <p:nvSpPr>
          <p:cNvPr id="4" name="Slide Number Placeholder 3"/>
          <p:cNvSpPr>
            <a:spLocks noGrp="1"/>
          </p:cNvSpPr>
          <p:nvPr>
            <p:ph type="sldNum" sz="quarter" idx="5"/>
          </p:nvPr>
        </p:nvSpPr>
        <p:spPr/>
        <p:txBody>
          <a:bodyPr/>
          <a:lstStyle/>
          <a:p>
            <a:fld id="{084ACCD1-6A07-4099-ACBF-2EA3310362E9}" type="slidenum">
              <a:rPr lang="en-US" smtClean="0"/>
              <a:pPr/>
              <a:t>35</a:t>
            </a:fld>
            <a:endParaRPr lang="en-US"/>
          </a:p>
        </p:txBody>
      </p:sp>
    </p:spTree>
    <p:extLst>
      <p:ext uri="{BB962C8B-B14F-4D97-AF65-F5344CB8AC3E}">
        <p14:creationId xmlns:p14="http://schemas.microsoft.com/office/powerpoint/2010/main" val="332055440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the strengths and weaknesses for Spot for Dogs. It’s a brand-new doggie daycare in my neighborhood.</a:t>
            </a:r>
          </a:p>
          <a:p>
            <a:endParaRPr lang="en-US" dirty="0"/>
          </a:p>
          <a:p>
            <a:r>
              <a:rPr lang="en-US" dirty="0"/>
              <a:t>You and your team will use the next three slides to discuss your competitors' strengths and weaknesses. You’re looking to discover where you can gain traction against the competition in your market:</a:t>
            </a:r>
          </a:p>
        </p:txBody>
      </p:sp>
      <p:sp>
        <p:nvSpPr>
          <p:cNvPr id="4" name="Slide Number Placeholder 3"/>
          <p:cNvSpPr>
            <a:spLocks noGrp="1"/>
          </p:cNvSpPr>
          <p:nvPr>
            <p:ph type="sldNum" sz="quarter" idx="5"/>
          </p:nvPr>
        </p:nvSpPr>
        <p:spPr/>
        <p:txBody>
          <a:bodyPr/>
          <a:lstStyle/>
          <a:p>
            <a:fld id="{084ACCD1-6A07-4099-ACBF-2EA3310362E9}" type="slidenum">
              <a:rPr lang="en-US" smtClean="0"/>
              <a:pPr/>
              <a:t>36</a:t>
            </a:fld>
            <a:endParaRPr lang="en-US"/>
          </a:p>
        </p:txBody>
      </p:sp>
    </p:spTree>
    <p:extLst>
      <p:ext uri="{BB962C8B-B14F-4D97-AF65-F5344CB8AC3E}">
        <p14:creationId xmlns:p14="http://schemas.microsoft.com/office/powerpoint/2010/main" val="236000185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4ACCD1-6A07-4099-ACBF-2EA3310362E9}" type="slidenum">
              <a:rPr lang="en-US" smtClean="0"/>
              <a:pPr/>
              <a:t>37</a:t>
            </a:fld>
            <a:endParaRPr lang="en-US"/>
          </a:p>
        </p:txBody>
      </p:sp>
    </p:spTree>
    <p:extLst>
      <p:ext uri="{BB962C8B-B14F-4D97-AF65-F5344CB8AC3E}">
        <p14:creationId xmlns:p14="http://schemas.microsoft.com/office/powerpoint/2010/main" val="261609286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4ACCD1-6A07-4099-ACBF-2EA3310362E9}" type="slidenum">
              <a:rPr lang="en-US" smtClean="0"/>
              <a:pPr/>
              <a:t>38</a:t>
            </a:fld>
            <a:endParaRPr lang="en-US"/>
          </a:p>
        </p:txBody>
      </p:sp>
    </p:spTree>
    <p:extLst>
      <p:ext uri="{BB962C8B-B14F-4D97-AF65-F5344CB8AC3E}">
        <p14:creationId xmlns:p14="http://schemas.microsoft.com/office/powerpoint/2010/main" val="370848323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4ACCD1-6A07-4099-ACBF-2EA3310362E9}" type="slidenum">
              <a:rPr lang="en-US" smtClean="0"/>
              <a:pPr/>
              <a:t>39</a:t>
            </a:fld>
            <a:endParaRPr lang="en-US"/>
          </a:p>
        </p:txBody>
      </p:sp>
    </p:spTree>
    <p:extLst>
      <p:ext uri="{BB962C8B-B14F-4D97-AF65-F5344CB8AC3E}">
        <p14:creationId xmlns:p14="http://schemas.microsoft.com/office/powerpoint/2010/main" val="4059515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 we’re going to:</a:t>
            </a:r>
          </a:p>
          <a:p>
            <a:pPr marL="171450" indent="-171450">
              <a:buFontTx/>
              <a:buChar char="-"/>
            </a:pPr>
            <a:r>
              <a:rPr lang="en-US" b="1" dirty="0">
                <a:solidFill>
                  <a:srgbClr val="FF0000"/>
                </a:solidFill>
              </a:rPr>
              <a:t>/</a:t>
            </a:r>
            <a:r>
              <a:rPr lang="en-US" dirty="0"/>
              <a:t>Learn how brands work</a:t>
            </a:r>
          </a:p>
          <a:p>
            <a:pPr marL="171450" indent="-171450">
              <a:buFontTx/>
              <a:buChar char="-"/>
            </a:pPr>
            <a:r>
              <a:rPr lang="en-US" dirty="0"/>
              <a:t>/Look briefly at the history of branding, and</a:t>
            </a:r>
          </a:p>
          <a:p>
            <a:pPr marL="171450" indent="-171450">
              <a:buFontTx/>
              <a:buChar char="-"/>
            </a:pPr>
            <a:r>
              <a:rPr lang="en-US" dirty="0"/>
              <a:t>/Introduce the concept of brand positioning</a:t>
            </a:r>
          </a:p>
          <a:p>
            <a:pPr marL="171450" indent="-171450">
              <a:buFontTx/>
              <a:buChar char="-"/>
            </a:pPr>
            <a:r>
              <a:rPr lang="en-US" dirty="0"/>
              <a:t>/Then, we will identify your target customer,</a:t>
            </a:r>
          </a:p>
          <a:p>
            <a:pPr marL="171450" indent="-171450">
              <a:buFontTx/>
              <a:buChar char="-"/>
            </a:pPr>
            <a:r>
              <a:rPr lang="en-US" dirty="0"/>
              <a:t>/Define your brand’s strength or secret sauce,</a:t>
            </a:r>
          </a:p>
          <a:p>
            <a:pPr marL="171450" indent="-171450">
              <a:buFontTx/>
              <a:buChar char="-"/>
            </a:pPr>
            <a:r>
              <a:rPr lang="en-US" dirty="0"/>
              <a:t>/Establish your brand position</a:t>
            </a:r>
          </a:p>
          <a:p>
            <a:pPr marL="171450" indent="-171450">
              <a:buFontTx/>
              <a:buChar char="-"/>
            </a:pPr>
            <a:r>
              <a:rPr lang="en-US" dirty="0"/>
              <a:t>/And, briefly introduce the full brand platform.</a:t>
            </a:r>
          </a:p>
        </p:txBody>
      </p:sp>
      <p:sp>
        <p:nvSpPr>
          <p:cNvPr id="4" name="Slide Number Placeholder 3"/>
          <p:cNvSpPr>
            <a:spLocks noGrp="1"/>
          </p:cNvSpPr>
          <p:nvPr>
            <p:ph type="sldNum" sz="quarter" idx="5"/>
          </p:nvPr>
        </p:nvSpPr>
        <p:spPr/>
        <p:txBody>
          <a:bodyPr/>
          <a:lstStyle/>
          <a:p>
            <a:fld id="{084ACCD1-6A07-4099-ACBF-2EA3310362E9}" type="slidenum">
              <a:rPr lang="en-US" smtClean="0"/>
              <a:pPr/>
              <a:t>4</a:t>
            </a:fld>
            <a:endParaRPr lang="en-US"/>
          </a:p>
        </p:txBody>
      </p:sp>
    </p:spTree>
    <p:extLst>
      <p:ext uri="{BB962C8B-B14F-4D97-AF65-F5344CB8AC3E}">
        <p14:creationId xmlns:p14="http://schemas.microsoft.com/office/powerpoint/2010/main" val="57579285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that you’ve looked at the strengths and weaknesses of the competition, let’s see where you stand out.</a:t>
            </a:r>
          </a:p>
          <a:p>
            <a:endParaRPr lang="en-US" dirty="0"/>
          </a:p>
          <a:p>
            <a:r>
              <a:rPr lang="en-US" dirty="0"/>
              <a:t>You’re going to use this clipboard to discuss where your brand may be better or unique. </a:t>
            </a:r>
          </a:p>
          <a:p>
            <a:endParaRPr lang="en-US" dirty="0"/>
          </a:p>
          <a:p>
            <a:r>
              <a:rPr lang="en-US" b="1" dirty="0"/>
              <a:t>/</a:t>
            </a:r>
            <a:r>
              <a:rPr lang="en-US" dirty="0"/>
              <a:t>Suppose you were building the brand for Tesla. Compared to the competition, </a:t>
            </a:r>
            <a:r>
              <a:rPr lang="en-US" b="1" dirty="0"/>
              <a:t>/</a:t>
            </a:r>
            <a:r>
              <a:rPr lang="en-US" dirty="0"/>
              <a:t>Tesla delivers better range (which is enhanced functionality). </a:t>
            </a:r>
            <a:r>
              <a:rPr lang="en-US" b="1" dirty="0"/>
              <a:t>/</a:t>
            </a:r>
            <a:r>
              <a:rPr lang="en-US" dirty="0"/>
              <a:t>And, as a luxury brand, Tesla used to convey status – before its controversial ethics.</a:t>
            </a:r>
          </a:p>
          <a:p>
            <a:endParaRPr lang="en-US" dirty="0"/>
          </a:p>
          <a:p>
            <a:r>
              <a:rPr lang="en-US" dirty="0"/>
              <a:t>/In comparison, a Kia EV3 stands out with better range, bigger screen, and lower price</a:t>
            </a:r>
          </a:p>
          <a:p>
            <a:endParaRPr lang="en-US" dirty="0"/>
          </a:p>
          <a:p>
            <a:r>
              <a:rPr lang="en-US" dirty="0"/>
              <a:t>On the next slide, you will identify the strengths of your brand.</a:t>
            </a:r>
          </a:p>
          <a:p>
            <a:endParaRPr lang="en-US" dirty="0"/>
          </a:p>
          <a:p>
            <a:endParaRPr lang="en-US" dirty="0"/>
          </a:p>
        </p:txBody>
      </p:sp>
      <p:sp>
        <p:nvSpPr>
          <p:cNvPr id="4" name="Slide Number Placeholder 3"/>
          <p:cNvSpPr>
            <a:spLocks noGrp="1"/>
          </p:cNvSpPr>
          <p:nvPr>
            <p:ph type="sldNum" sz="quarter" idx="5"/>
          </p:nvPr>
        </p:nvSpPr>
        <p:spPr/>
        <p:txBody>
          <a:bodyPr/>
          <a:lstStyle/>
          <a:p>
            <a:fld id="{084ACCD1-6A07-4099-ACBF-2EA3310362E9}" type="slidenum">
              <a:rPr lang="en-US" smtClean="0"/>
              <a:pPr/>
              <a:t>40</a:t>
            </a:fld>
            <a:endParaRPr lang="en-US"/>
          </a:p>
        </p:txBody>
      </p:sp>
    </p:spTree>
    <p:extLst>
      <p:ext uri="{BB962C8B-B14F-4D97-AF65-F5344CB8AC3E}">
        <p14:creationId xmlns:p14="http://schemas.microsoft.com/office/powerpoint/2010/main" val="375840543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pause here. List your strengths for any of the categories where you excel. Feel free to create your own categories.</a:t>
            </a:r>
          </a:p>
          <a:p>
            <a:endParaRPr lang="en-US" dirty="0"/>
          </a:p>
          <a:p>
            <a:r>
              <a:rPr lang="en-US" dirty="0"/>
              <a:t>After your done, decide which strength or strengths will become the centerpiece of your brand.</a:t>
            </a:r>
          </a:p>
          <a:p>
            <a:r>
              <a:rPr lang="en-US" dirty="0"/>
              <a:t>Press escape to enter edit mode. Then restart the presentation on the next slide.</a:t>
            </a:r>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084ACCD1-6A07-4099-ACBF-2EA3310362E9}" type="slidenum">
              <a:rPr lang="en-US" smtClean="0"/>
              <a:pPr/>
              <a:t>41</a:t>
            </a:fld>
            <a:endParaRPr lang="en-US"/>
          </a:p>
        </p:txBody>
      </p:sp>
    </p:spTree>
    <p:extLst>
      <p:ext uri="{BB962C8B-B14F-4D97-AF65-F5344CB8AC3E}">
        <p14:creationId xmlns:p14="http://schemas.microsoft.com/office/powerpoint/2010/main" val="223763031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work. Let’s put it all together to create your Brand Positioning statement. This internal statement will guide your marketing and messaging.</a:t>
            </a:r>
          </a:p>
        </p:txBody>
      </p:sp>
      <p:sp>
        <p:nvSpPr>
          <p:cNvPr id="4" name="Slide Number Placeholder 3"/>
          <p:cNvSpPr>
            <a:spLocks noGrp="1"/>
          </p:cNvSpPr>
          <p:nvPr>
            <p:ph type="sldNum" sz="quarter" idx="5"/>
          </p:nvPr>
        </p:nvSpPr>
        <p:spPr/>
        <p:txBody>
          <a:bodyPr/>
          <a:lstStyle/>
          <a:p>
            <a:fld id="{084ACCD1-6A07-4099-ACBF-2EA3310362E9}" type="slidenum">
              <a:rPr lang="en-US" smtClean="0"/>
              <a:pPr/>
              <a:t>42</a:t>
            </a:fld>
            <a:endParaRPr lang="en-US"/>
          </a:p>
        </p:txBody>
      </p:sp>
    </p:spTree>
    <p:extLst>
      <p:ext uri="{BB962C8B-B14F-4D97-AF65-F5344CB8AC3E}">
        <p14:creationId xmlns:p14="http://schemas.microsoft.com/office/powerpoint/2010/main" val="303268948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a brand position works well, it can be so obvious that you don’t even notice it. </a:t>
            </a:r>
            <a:r>
              <a:rPr lang="en-US" b="1" dirty="0"/>
              <a:t>/</a:t>
            </a:r>
            <a:r>
              <a:rPr lang="en-US" dirty="0"/>
              <a:t>For example, the brand position explains why Vespa and Harley target very different customers. One brand is sweet and playful, and the other speaks to your inner rebel. A successful brand position seems completely credible and natural.</a:t>
            </a:r>
          </a:p>
        </p:txBody>
      </p:sp>
      <p:sp>
        <p:nvSpPr>
          <p:cNvPr id="4" name="Slide Number Placeholder 3"/>
          <p:cNvSpPr>
            <a:spLocks noGrp="1"/>
          </p:cNvSpPr>
          <p:nvPr>
            <p:ph type="sldNum" sz="quarter" idx="5"/>
          </p:nvPr>
        </p:nvSpPr>
        <p:spPr/>
        <p:txBody>
          <a:bodyPr/>
          <a:lstStyle/>
          <a:p>
            <a:fld id="{084ACCD1-6A07-4099-ACBF-2EA3310362E9}" type="slidenum">
              <a:rPr lang="en-US" smtClean="0"/>
              <a:pPr/>
              <a:t>43</a:t>
            </a:fld>
            <a:endParaRPr lang="en-US"/>
          </a:p>
        </p:txBody>
      </p:sp>
    </p:spTree>
    <p:extLst>
      <p:ext uri="{BB962C8B-B14F-4D97-AF65-F5344CB8AC3E}">
        <p14:creationId xmlns:p14="http://schemas.microsoft.com/office/powerpoint/2010/main" val="42766990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Compare the brand positions of Jimmy Johns and Firehouse Subs. They both offer subs and they both are credible. One focuses on </a:t>
            </a:r>
            <a:r>
              <a:rPr lang="en-US" i="1" dirty="0"/>
              <a:t>fast</a:t>
            </a:r>
            <a:r>
              <a:rPr lang="en-US" dirty="0"/>
              <a:t> and the other celebrates </a:t>
            </a:r>
            <a:r>
              <a:rPr lang="en-US" i="1" dirty="0"/>
              <a:t>firefighters</a:t>
            </a:r>
            <a:r>
              <a:rPr lang="en-US" dirty="0"/>
              <a:t>.</a:t>
            </a:r>
          </a:p>
          <a:p>
            <a:endParaRPr lang="en-US" dirty="0"/>
          </a:p>
          <a:p>
            <a:r>
              <a:rPr lang="en-US" dirty="0"/>
              <a:t>There’s a customer for each.</a:t>
            </a:r>
          </a:p>
        </p:txBody>
      </p:sp>
      <p:sp>
        <p:nvSpPr>
          <p:cNvPr id="4" name="Slide Number Placeholder 3"/>
          <p:cNvSpPr>
            <a:spLocks noGrp="1"/>
          </p:cNvSpPr>
          <p:nvPr>
            <p:ph type="sldNum" sz="quarter" idx="5"/>
          </p:nvPr>
        </p:nvSpPr>
        <p:spPr/>
        <p:txBody>
          <a:bodyPr/>
          <a:lstStyle/>
          <a:p>
            <a:fld id="{084ACCD1-6A07-4099-ACBF-2EA3310362E9}" type="slidenum">
              <a:rPr lang="en-US" smtClean="0"/>
              <a:pPr/>
              <a:t>44</a:t>
            </a:fld>
            <a:endParaRPr lang="en-US"/>
          </a:p>
        </p:txBody>
      </p:sp>
    </p:spTree>
    <p:extLst>
      <p:ext uri="{BB962C8B-B14F-4D97-AF65-F5344CB8AC3E}">
        <p14:creationId xmlns:p14="http://schemas.microsoft.com/office/powerpoint/2010/main" val="285656984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1" indent="0" algn="l" defTabSz="914400" rtl="0" eaLnBrk="1" fontAlgn="auto" latinLnBrk="0" hangingPunct="1">
              <a:lnSpc>
                <a:spcPct val="100000"/>
              </a:lnSpc>
              <a:spcBef>
                <a:spcPts val="0"/>
              </a:spcBef>
              <a:spcAft>
                <a:spcPts val="1200"/>
              </a:spcAft>
              <a:buClrTx/>
              <a:buSzTx/>
              <a:buFontTx/>
              <a:buNone/>
              <a:tabLst/>
              <a:defRPr/>
            </a:pPr>
            <a:r>
              <a:rPr lang="en-US" sz="900" dirty="0"/>
              <a:t>Now it’s time for the main event. Creating your brand positioning statement. Let’s practice with a fictious brand statement for Jimmy John’s.</a:t>
            </a:r>
          </a:p>
          <a:p>
            <a:pPr marL="457200" lvl="1" indent="0" eaLnBrk="1" hangingPunct="1">
              <a:spcAft>
                <a:spcPts val="1200"/>
              </a:spcAft>
              <a:buFontTx/>
              <a:buNone/>
              <a:defRPr/>
            </a:pPr>
            <a:endParaRPr lang="en-US" sz="900" dirty="0"/>
          </a:p>
          <a:p>
            <a:pPr marL="914400" lvl="1" indent="-457200" eaLnBrk="1" hangingPunct="1">
              <a:spcAft>
                <a:spcPts val="1200"/>
              </a:spcAft>
              <a:buFont typeface="+mj-lt"/>
              <a:buAutoNum type="arabicPeriod"/>
              <a:defRPr/>
            </a:pPr>
            <a:r>
              <a:rPr lang="en-US" sz="900" dirty="0"/>
              <a:t>Who is the Jimmy John’s target customer? Yes, there are old people and young people, hipsters and moms, and businessmen who all eat Jimmy John's sandwiches. But who is in the absolute middle of the bell curve? Who should their advertising target? </a:t>
            </a:r>
            <a:br>
              <a:rPr lang="en-US" sz="900" dirty="0"/>
            </a:br>
            <a:r>
              <a:rPr lang="en-US" sz="900" dirty="0"/>
              <a:t>Let’s put: </a:t>
            </a:r>
            <a:r>
              <a:rPr lang="en-US" sz="900" b="1" dirty="0"/>
              <a:t>/“For </a:t>
            </a:r>
            <a:r>
              <a:rPr lang="en-US" sz="900" b="1" dirty="0">
                <a:solidFill>
                  <a:schemeClr val="bg1"/>
                </a:solidFill>
                <a:cs typeface="Calibri" pitchFamily="34" charset="0"/>
              </a:rPr>
              <a:t>twenty-something guys who live in dorms or work in cubicles… </a:t>
            </a:r>
            <a:br>
              <a:rPr lang="en-US" sz="900" b="0" dirty="0">
                <a:solidFill>
                  <a:schemeClr val="bg1"/>
                </a:solidFill>
                <a:cs typeface="Calibri" pitchFamily="34" charset="0"/>
              </a:rPr>
            </a:br>
            <a:r>
              <a:rPr lang="en-US" sz="900" b="0" dirty="0">
                <a:solidFill>
                  <a:schemeClr val="bg1"/>
                </a:solidFill>
                <a:cs typeface="Calibri" pitchFamily="34" charset="0"/>
              </a:rPr>
              <a:t>You might argue that we’re cutting all those other people out of the picture. We’re not stopping your mom from buying a sandwich, but the brand will be built around the young dude who identifies with “freaky fast.”</a:t>
            </a:r>
            <a:endParaRPr lang="en-US" sz="900" b="1" dirty="0">
              <a:solidFill>
                <a:schemeClr val="bg1"/>
              </a:solidFill>
              <a:cs typeface="Calibri" pitchFamily="34" charset="0"/>
            </a:endParaRPr>
          </a:p>
          <a:p>
            <a:pPr marL="914400" lvl="1" indent="-457200" eaLnBrk="1" hangingPunct="1">
              <a:spcAft>
                <a:spcPts val="1200"/>
              </a:spcAft>
              <a:buFont typeface="+mj-lt"/>
              <a:buAutoNum type="arabicPeriod"/>
              <a:defRPr/>
            </a:pPr>
            <a:r>
              <a:rPr lang="en-US" sz="900" dirty="0">
                <a:solidFill>
                  <a:schemeClr val="bg1"/>
                </a:solidFill>
                <a:cs typeface="Calibri" pitchFamily="34" charset="0"/>
              </a:rPr>
              <a:t>What are their needs? Well, that’s easy:/ “And who needs</a:t>
            </a:r>
            <a:r>
              <a:rPr lang="en-US" sz="900" b="1" dirty="0">
                <a:solidFill>
                  <a:schemeClr val="bg1"/>
                </a:solidFill>
                <a:cs typeface="Calibri" pitchFamily="34" charset="0"/>
              </a:rPr>
              <a:t> to satisfy immediate hunger when there’s little time to eat and no inclination to cook…</a:t>
            </a:r>
            <a:br>
              <a:rPr lang="en-US" sz="900" b="1" dirty="0">
                <a:solidFill>
                  <a:schemeClr val="bg1"/>
                </a:solidFill>
                <a:cs typeface="Calibri" pitchFamily="34" charset="0"/>
              </a:rPr>
            </a:br>
            <a:r>
              <a:rPr lang="en-US" sz="900" b="0" dirty="0">
                <a:solidFill>
                  <a:schemeClr val="bg1"/>
                </a:solidFill>
                <a:cs typeface="Calibri" pitchFamily="34" charset="0"/>
              </a:rPr>
              <a:t>In other words: “I need a sandwich right now and it doesn’t need to be pretty.” Anybody ordering Jimmy John’s is probably not a foodie.</a:t>
            </a:r>
            <a:endParaRPr lang="en-US" sz="900" b="1" dirty="0">
              <a:solidFill>
                <a:schemeClr val="bg1"/>
              </a:solidFill>
              <a:cs typeface="Calibri" pitchFamily="34" charset="0"/>
            </a:endParaRPr>
          </a:p>
          <a:p>
            <a:pPr marL="914400" lvl="1" indent="-457200" eaLnBrk="1" hangingPunct="1">
              <a:spcAft>
                <a:spcPts val="1200"/>
              </a:spcAft>
              <a:buFont typeface="+mj-lt"/>
              <a:buAutoNum type="arabicPeriod"/>
              <a:defRPr/>
            </a:pPr>
            <a:r>
              <a:rPr lang="en-US" sz="900" u="none" dirty="0">
                <a:solidFill>
                  <a:schemeClr val="bg1"/>
                </a:solidFill>
                <a:cs typeface="Calibri" pitchFamily="34" charset="0"/>
              </a:rPr>
              <a:t>What’s their secret sauce? What makes Jimmy John’s unique? It’s all about speed and convenience. Speed is too generic to be a secret sauce. </a:t>
            </a:r>
            <a:r>
              <a:rPr lang="en-US" sz="900" b="1" u="none" dirty="0">
                <a:solidFill>
                  <a:schemeClr val="bg1"/>
                </a:solidFill>
                <a:cs typeface="Calibri" pitchFamily="34" charset="0"/>
              </a:rPr>
              <a:t>/</a:t>
            </a:r>
            <a:r>
              <a:rPr lang="en-US" sz="900" u="none" dirty="0">
                <a:solidFill>
                  <a:schemeClr val="bg1"/>
                </a:solidFill>
                <a:cs typeface="Calibri" pitchFamily="34" charset="0"/>
              </a:rPr>
              <a:t>Let’s put </a:t>
            </a:r>
            <a:r>
              <a:rPr lang="en-US" sz="900" b="1" u="none" dirty="0">
                <a:solidFill>
                  <a:schemeClr val="bg1"/>
                </a:solidFill>
                <a:cs typeface="Calibri" pitchFamily="34" charset="0"/>
              </a:rPr>
              <a:t>“</a:t>
            </a:r>
            <a:r>
              <a:rPr lang="en-US" sz="900" b="1" u="sng" dirty="0">
                <a:solidFill>
                  <a:schemeClr val="bg1"/>
                </a:solidFill>
                <a:cs typeface="Calibri" pitchFamily="34" charset="0"/>
              </a:rPr>
              <a:t>Only</a:t>
            </a:r>
            <a:r>
              <a:rPr lang="en-US" sz="900" b="1" dirty="0">
                <a:solidFill>
                  <a:schemeClr val="bg1"/>
                </a:solidFill>
                <a:cs typeface="Calibri" pitchFamily="34" charset="0"/>
              </a:rPr>
              <a:t> Jimmy John’s delivers subs so freaky fast, we start preparing your order before you’re even off the phone.</a:t>
            </a:r>
            <a:br>
              <a:rPr lang="en-US" sz="900" b="1" dirty="0">
                <a:solidFill>
                  <a:schemeClr val="bg1"/>
                </a:solidFill>
                <a:cs typeface="Calibri" pitchFamily="34" charset="0"/>
              </a:rPr>
            </a:br>
            <a:r>
              <a:rPr lang="en-US" sz="900" b="0" dirty="0">
                <a:solidFill>
                  <a:schemeClr val="bg1"/>
                </a:solidFill>
                <a:cs typeface="Calibri" pitchFamily="34" charset="0"/>
              </a:rPr>
              <a:t>I know someone who worked for Jimmy John’s who told me this is the case,… but I can't verify it.</a:t>
            </a:r>
            <a:endParaRPr lang="en-US" sz="900" b="1" dirty="0">
              <a:solidFill>
                <a:schemeClr val="bg1"/>
              </a:solidFill>
              <a:cs typeface="Calibri" pitchFamily="34" charset="0"/>
            </a:endParaRPr>
          </a:p>
          <a:p>
            <a:pPr marL="914400" lvl="1" indent="-457200" eaLnBrk="1" hangingPunct="1">
              <a:spcAft>
                <a:spcPts val="1200"/>
              </a:spcAft>
              <a:buFont typeface="+mj-lt"/>
              <a:buAutoNum type="arabicPeriod"/>
              <a:defRPr/>
            </a:pPr>
            <a:r>
              <a:rPr lang="en-US" sz="900" b="0" dirty="0">
                <a:solidFill>
                  <a:schemeClr val="bg1"/>
                </a:solidFill>
                <a:cs typeface="Calibri" pitchFamily="34" charset="0"/>
              </a:rPr>
              <a:t>And finally, number 4: What’s the proof that you really deliver? </a:t>
            </a:r>
            <a:r>
              <a:rPr lang="en-US" sz="900" b="1" dirty="0">
                <a:solidFill>
                  <a:schemeClr val="bg1"/>
                </a:solidFill>
                <a:cs typeface="Calibri" pitchFamily="34" charset="0"/>
              </a:rPr>
              <a:t>/</a:t>
            </a:r>
            <a:r>
              <a:rPr lang="en-US" sz="900" b="0" dirty="0">
                <a:solidFill>
                  <a:schemeClr val="bg1"/>
                </a:solidFill>
                <a:cs typeface="Calibri" pitchFamily="34" charset="0"/>
              </a:rPr>
              <a:t>Let’s put: </a:t>
            </a:r>
            <a:r>
              <a:rPr lang="en-US" sz="900" b="1" dirty="0">
                <a:solidFill>
                  <a:schemeClr val="bg1"/>
                </a:solidFill>
                <a:cs typeface="Calibri" pitchFamily="34" charset="0"/>
              </a:rPr>
              <a:t>We’re so committed to speedy delivery, if we can’t get it to you in 12-15 minutes, we’ll make it up to you. </a:t>
            </a:r>
          </a:p>
          <a:p>
            <a:endParaRPr lang="en-US" sz="900" dirty="0"/>
          </a:p>
          <a:p>
            <a:r>
              <a:rPr lang="en-US" sz="900" dirty="0"/>
              <a:t>Don’t believe it? </a:t>
            </a:r>
            <a:r>
              <a:rPr lang="en-US" sz="900" b="1" dirty="0"/>
              <a:t>/</a:t>
            </a:r>
            <a:r>
              <a:rPr lang="en-US" sz="900" dirty="0"/>
              <a:t>Here’s Jimmy John’s to a customer on Twitter: “I hate messing up, but love making it right. They stand by their promise.</a:t>
            </a:r>
          </a:p>
        </p:txBody>
      </p:sp>
      <p:sp>
        <p:nvSpPr>
          <p:cNvPr id="4" name="Slide Number Placeholder 3"/>
          <p:cNvSpPr>
            <a:spLocks noGrp="1"/>
          </p:cNvSpPr>
          <p:nvPr>
            <p:ph type="sldNum" sz="quarter" idx="5"/>
          </p:nvPr>
        </p:nvSpPr>
        <p:spPr/>
        <p:txBody>
          <a:bodyPr/>
          <a:lstStyle/>
          <a:p>
            <a:fld id="{084ACCD1-6A07-4099-ACBF-2EA3310362E9}" type="slidenum">
              <a:rPr lang="en-US" smtClean="0"/>
              <a:pPr/>
              <a:t>45</a:t>
            </a:fld>
            <a:endParaRPr lang="en-US"/>
          </a:p>
        </p:txBody>
      </p:sp>
    </p:spTree>
    <p:extLst>
      <p:ext uri="{BB962C8B-B14F-4D97-AF65-F5344CB8AC3E}">
        <p14:creationId xmlns:p14="http://schemas.microsoft.com/office/powerpoint/2010/main" val="303583996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it’s your turn.</a:t>
            </a:r>
          </a:p>
          <a:p>
            <a:endParaRPr lang="en-US" dirty="0"/>
          </a:p>
          <a:p>
            <a:r>
              <a:rPr lang="en-US" dirty="0"/>
              <a:t>The Brand Positioning Statement includes four parts:</a:t>
            </a:r>
          </a:p>
          <a:p>
            <a:pPr marL="228600" indent="-228600">
              <a:buFont typeface="+mj-lt"/>
              <a:buAutoNum type="arabicPeriod"/>
            </a:pPr>
            <a:r>
              <a:rPr lang="en-US" b="1" dirty="0"/>
              <a:t>/</a:t>
            </a:r>
            <a:r>
              <a:rPr lang="en-US" dirty="0"/>
              <a:t>Who is our target customer?</a:t>
            </a:r>
          </a:p>
          <a:p>
            <a:pPr marL="228600" indent="-228600">
              <a:buFont typeface="+mj-lt"/>
              <a:buAutoNum type="arabicPeriod"/>
            </a:pPr>
            <a:r>
              <a:rPr lang="en-US" b="1" dirty="0"/>
              <a:t>/</a:t>
            </a:r>
            <a:r>
              <a:rPr lang="en-US" dirty="0"/>
              <a:t>What is the problem or need they hope to solve?</a:t>
            </a:r>
          </a:p>
          <a:p>
            <a:pPr marL="228600" indent="-228600">
              <a:buFont typeface="+mj-lt"/>
              <a:buAutoNum type="arabicPeriod"/>
            </a:pPr>
            <a:r>
              <a:rPr lang="en-US" b="1" dirty="0"/>
              <a:t>/</a:t>
            </a:r>
            <a:r>
              <a:rPr lang="en-US" dirty="0"/>
              <a:t>What is our Secret Sauce? How does our product or service uniquely solve their needs?</a:t>
            </a:r>
          </a:p>
          <a:p>
            <a:pPr marL="228600" indent="-228600">
              <a:buFont typeface="+mj-lt"/>
              <a:buAutoNum type="arabicPeriod"/>
            </a:pPr>
            <a:r>
              <a:rPr lang="en-US" b="1" dirty="0"/>
              <a:t>/</a:t>
            </a:r>
            <a:r>
              <a:rPr lang="en-US" dirty="0"/>
              <a:t>And finally, what proof do we have that we deliver on our promise. Give your customers a reason to believe.</a:t>
            </a:r>
          </a:p>
          <a:p>
            <a:pPr marL="171450" indent="-171450">
              <a:buFontTx/>
              <a:buChar char="-"/>
            </a:pPr>
            <a:endParaRPr lang="en-US" dirty="0"/>
          </a:p>
          <a:p>
            <a:pPr marL="0" indent="0">
              <a:buFontTx/>
              <a:buNone/>
            </a:pPr>
            <a:r>
              <a:rPr lang="en-US" dirty="0"/>
              <a:t>It seems simplistic, but it’s not. The positioning statement will guide your brand into the marketplace.</a:t>
            </a:r>
          </a:p>
          <a:p>
            <a:pPr marL="0" indent="0">
              <a:buFontTx/>
              <a:buNone/>
            </a:pPr>
            <a:endParaRPr lang="en-US" dirty="0"/>
          </a:p>
          <a:p>
            <a:pPr marL="0" indent="0">
              <a:buFontTx/>
              <a:buNone/>
            </a:pPr>
            <a:endParaRPr lang="en-US" dirty="0"/>
          </a:p>
        </p:txBody>
      </p:sp>
      <p:sp>
        <p:nvSpPr>
          <p:cNvPr id="4" name="Slide Number Placeholder 3"/>
          <p:cNvSpPr>
            <a:spLocks noGrp="1"/>
          </p:cNvSpPr>
          <p:nvPr>
            <p:ph type="sldNum" sz="quarter" idx="5"/>
          </p:nvPr>
        </p:nvSpPr>
        <p:spPr/>
        <p:txBody>
          <a:bodyPr/>
          <a:lstStyle/>
          <a:p>
            <a:fld id="{084ACCD1-6A07-4099-ACBF-2EA3310362E9}" type="slidenum">
              <a:rPr lang="en-US" smtClean="0"/>
              <a:pPr/>
              <a:t>46</a:t>
            </a:fld>
            <a:endParaRPr lang="en-US"/>
          </a:p>
        </p:txBody>
      </p:sp>
    </p:spTree>
    <p:extLst>
      <p:ext uri="{BB962C8B-B14F-4D97-AF65-F5344CB8AC3E}">
        <p14:creationId xmlns:p14="http://schemas.microsoft.com/office/powerpoint/2010/main" val="82200952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we fill out your brand positioning statement, let’s pause to fine-tune your target customer:</a:t>
            </a:r>
          </a:p>
          <a:p>
            <a:endParaRPr lang="en-US" dirty="0"/>
          </a:p>
          <a:p>
            <a:r>
              <a:rPr lang="en-US" b="1" dirty="0"/>
              <a:t>/</a:t>
            </a:r>
            <a:r>
              <a:rPr lang="en-US" dirty="0"/>
              <a:t>In the gray box, replace the yellow text with each of the Target Descriptions you created in your Brand Personas beginning on Slide 25.</a:t>
            </a:r>
          </a:p>
          <a:p>
            <a:endParaRPr lang="en-US" dirty="0"/>
          </a:p>
          <a:p>
            <a:r>
              <a:rPr lang="en-US" b="1" dirty="0"/>
              <a:t>/</a:t>
            </a:r>
            <a:r>
              <a:rPr lang="en-US" dirty="0"/>
              <a:t>In the blue box, create a description that summarizes the sweet spot for your target customer – the customer -- or customers -- who will represent the bulk of your business. </a:t>
            </a:r>
            <a:r>
              <a:rPr lang="en-US" b="1" dirty="0"/>
              <a:t>/</a:t>
            </a:r>
            <a:r>
              <a:rPr lang="en-US" dirty="0"/>
              <a:t>The customers at the top of your bell curve.</a:t>
            </a:r>
          </a:p>
          <a:p>
            <a:endParaRPr lang="en-US" dirty="0"/>
          </a:p>
          <a:p>
            <a:r>
              <a:rPr lang="en-US" dirty="0"/>
              <a:t>The presentation will now pause. Hit escape to enter edit mode, then restart the Slide Show on the next slide.</a:t>
            </a:r>
          </a:p>
          <a:p>
            <a:endParaRPr lang="en-US" dirty="0"/>
          </a:p>
        </p:txBody>
      </p:sp>
      <p:sp>
        <p:nvSpPr>
          <p:cNvPr id="4" name="Slide Number Placeholder 3"/>
          <p:cNvSpPr>
            <a:spLocks noGrp="1"/>
          </p:cNvSpPr>
          <p:nvPr>
            <p:ph type="sldNum" sz="quarter" idx="5"/>
          </p:nvPr>
        </p:nvSpPr>
        <p:spPr/>
        <p:txBody>
          <a:bodyPr/>
          <a:lstStyle/>
          <a:p>
            <a:fld id="{084ACCD1-6A07-4099-ACBF-2EA3310362E9}" type="slidenum">
              <a:rPr lang="en-US" smtClean="0"/>
              <a:pPr/>
              <a:t>47</a:t>
            </a:fld>
            <a:endParaRPr lang="en-US"/>
          </a:p>
        </p:txBody>
      </p:sp>
    </p:spTree>
    <p:extLst>
      <p:ext uri="{BB962C8B-B14F-4D97-AF65-F5344CB8AC3E}">
        <p14:creationId xmlns:p14="http://schemas.microsoft.com/office/powerpoint/2010/main" val="74231517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it’s time to put all the pieces together into your Brand Positioning Statement.</a:t>
            </a:r>
          </a:p>
          <a:p>
            <a:r>
              <a:rPr lang="en-US" b="1" dirty="0"/>
              <a:t>/</a:t>
            </a:r>
            <a:r>
              <a:rPr lang="en-US" dirty="0"/>
              <a:t>Gather your Target Customer Description, </a:t>
            </a:r>
            <a:r>
              <a:rPr lang="en-US" b="1" dirty="0"/>
              <a:t>/</a:t>
            </a:r>
            <a:r>
              <a:rPr lang="en-US" dirty="0"/>
              <a:t>the Customer Problem and what they are Seeking, </a:t>
            </a:r>
            <a:r>
              <a:rPr lang="en-US" b="1" dirty="0"/>
              <a:t>/</a:t>
            </a:r>
            <a:r>
              <a:rPr lang="en-US" dirty="0"/>
              <a:t>and your unique solution or Secret Sauce. Pull these from your work in the preceding sections. You will enter these into the formula on the next page.</a:t>
            </a:r>
          </a:p>
          <a:p>
            <a:endParaRPr lang="en-US" dirty="0"/>
          </a:p>
          <a:p>
            <a:r>
              <a:rPr lang="en-US" dirty="0"/>
              <a:t>The presentation will pause while you gather these descriptions.</a:t>
            </a:r>
          </a:p>
        </p:txBody>
      </p:sp>
      <p:sp>
        <p:nvSpPr>
          <p:cNvPr id="4" name="Slide Number Placeholder 3"/>
          <p:cNvSpPr>
            <a:spLocks noGrp="1"/>
          </p:cNvSpPr>
          <p:nvPr>
            <p:ph type="sldNum" sz="quarter" idx="5"/>
          </p:nvPr>
        </p:nvSpPr>
        <p:spPr/>
        <p:txBody>
          <a:bodyPr/>
          <a:lstStyle/>
          <a:p>
            <a:fld id="{084ACCD1-6A07-4099-ACBF-2EA3310362E9}" type="slidenum">
              <a:rPr lang="en-US" smtClean="0"/>
              <a:pPr/>
              <a:t>48</a:t>
            </a:fld>
            <a:endParaRPr lang="en-US"/>
          </a:p>
        </p:txBody>
      </p:sp>
    </p:spTree>
    <p:extLst>
      <p:ext uri="{BB962C8B-B14F-4D97-AF65-F5344CB8AC3E}">
        <p14:creationId xmlns:p14="http://schemas.microsoft.com/office/powerpoint/2010/main" val="31128076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 this form to develop your brand positioning statement. Pull in the work you have done in the previous sections and replace the yellow text. It doesn’t have to be eloquent. Let it be sloppy. You can tighten it up once it hangs together.</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is not marketing copy.</a:t>
            </a:r>
          </a:p>
          <a:p>
            <a:r>
              <a:rPr lang="en-US" dirty="0"/>
              <a:t>Think of it like a recipe. It includes all the ingredients that will guide how you present your business to the world. </a:t>
            </a:r>
          </a:p>
          <a:p>
            <a:endParaRPr lang="en-US" dirty="0"/>
          </a:p>
          <a:p>
            <a:r>
              <a:rPr lang="en-US" dirty="0"/>
              <a:t>Pay special attention to the word “Only” in number 3, your secret sauce. When you say “only,” that’s your special power in the marketplace.</a:t>
            </a:r>
          </a:p>
          <a:p>
            <a:endParaRPr lang="en-US" dirty="0"/>
          </a:p>
          <a:p>
            <a:r>
              <a:rPr lang="en-US" dirty="0"/>
              <a:t>The presentation will pause. Hit escape to enter edit mode and build out your brand positioning statement.</a:t>
            </a:r>
          </a:p>
        </p:txBody>
      </p:sp>
      <p:sp>
        <p:nvSpPr>
          <p:cNvPr id="4" name="Slide Number Placeholder 3"/>
          <p:cNvSpPr>
            <a:spLocks noGrp="1"/>
          </p:cNvSpPr>
          <p:nvPr>
            <p:ph type="sldNum" sz="quarter" idx="5"/>
          </p:nvPr>
        </p:nvSpPr>
        <p:spPr/>
        <p:txBody>
          <a:bodyPr/>
          <a:lstStyle/>
          <a:p>
            <a:fld id="{084ACCD1-6A07-4099-ACBF-2EA3310362E9}" type="slidenum">
              <a:rPr lang="en-US" smtClean="0"/>
              <a:pPr/>
              <a:t>49</a:t>
            </a:fld>
            <a:endParaRPr lang="en-US"/>
          </a:p>
        </p:txBody>
      </p:sp>
    </p:spTree>
    <p:extLst>
      <p:ext uri="{BB962C8B-B14F-4D97-AF65-F5344CB8AC3E}">
        <p14:creationId xmlns:p14="http://schemas.microsoft.com/office/powerpoint/2010/main" val="4985879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get started, let’s look at brands and how they work. </a:t>
            </a:r>
          </a:p>
          <a:p>
            <a:endParaRPr lang="en-US" dirty="0"/>
          </a:p>
          <a:p>
            <a:r>
              <a:rPr lang="en-US" dirty="0"/>
              <a:t>Imagine you are heading down the highway </a:t>
            </a:r>
            <a:r>
              <a:rPr lang="en-US" b="1" dirty="0"/>
              <a:t>/</a:t>
            </a:r>
            <a:r>
              <a:rPr lang="en-US" dirty="0"/>
              <a:t>and spotted this unusual highway sign. Is it a sad man with a black bushy beard? Or two dancing chickens? What we do know is that these associations are created in your mind. </a:t>
            </a:r>
            <a:r>
              <a:rPr lang="en-US" b="1" dirty="0"/>
              <a:t>/</a:t>
            </a:r>
            <a:r>
              <a:rPr lang="en-US" dirty="0"/>
              <a:t>It’s a Rorschach ink-blot test.</a:t>
            </a:r>
          </a:p>
          <a:p>
            <a:endParaRPr lang="en-US" dirty="0"/>
          </a:p>
          <a:p>
            <a:r>
              <a:rPr lang="en-US" b="1" dirty="0"/>
              <a:t>/</a:t>
            </a:r>
            <a:r>
              <a:rPr lang="en-US" dirty="0"/>
              <a:t>In 1918, a young Swiss psychiatrist, Hermann Rorschach, invented a test to</a:t>
            </a:r>
            <a:r>
              <a:rPr lang="en-US" sz="1200" b="0" i="0" kern="1200" dirty="0">
                <a:solidFill>
                  <a:schemeClr val="tx1"/>
                </a:solidFill>
                <a:effectLst/>
                <a:latin typeface="+mn-lt"/>
                <a:ea typeface="+mn-ea"/>
                <a:cs typeface="+mn-cs"/>
              </a:rPr>
              <a:t> uncover a patient’s psyche. He discovered that everyone responded to his inkblots differently, but more so, an inkblot elicited a person’s whole way of seeing and feeling.</a:t>
            </a:r>
            <a:endParaRPr lang="en-US" dirty="0"/>
          </a:p>
          <a:p>
            <a:endParaRPr lang="en-US" dirty="0"/>
          </a:p>
          <a:p>
            <a:r>
              <a:rPr lang="en-US" dirty="0"/>
              <a:t>A brand is not that different from a Rorschach inkblot.  Each brand evokes deeply-formed associations of what we like and dislike – what we’re drawn to and what we’re not.</a:t>
            </a:r>
          </a:p>
        </p:txBody>
      </p:sp>
      <p:sp>
        <p:nvSpPr>
          <p:cNvPr id="4" name="Slide Number Placeholder 3"/>
          <p:cNvSpPr>
            <a:spLocks noGrp="1"/>
          </p:cNvSpPr>
          <p:nvPr>
            <p:ph type="sldNum" sz="quarter" idx="5"/>
          </p:nvPr>
        </p:nvSpPr>
        <p:spPr/>
        <p:txBody>
          <a:bodyPr/>
          <a:lstStyle/>
          <a:p>
            <a:fld id="{084ACCD1-6A07-4099-ACBF-2EA3310362E9}" type="slidenum">
              <a:rPr lang="en-US" smtClean="0"/>
              <a:pPr/>
              <a:t>5</a:t>
            </a:fld>
            <a:endParaRPr lang="en-US"/>
          </a:p>
        </p:txBody>
      </p:sp>
    </p:spTree>
    <p:extLst>
      <p:ext uri="{BB962C8B-B14F-4D97-AF65-F5344CB8AC3E}">
        <p14:creationId xmlns:p14="http://schemas.microsoft.com/office/powerpoint/2010/main" val="147178869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Congratulations! You have positioned your brand. You now have a special power that only the most successful national brands possess: a brand position that connects with your customers.</a:t>
            </a:r>
          </a:p>
          <a:p>
            <a:endParaRPr lang="en-US" sz="1200" b="1" i="0" u="none" strike="noStrike" kern="1200" baseline="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084ACCD1-6A07-4099-ACBF-2EA3310362E9}" type="slidenum">
              <a:rPr lang="en-US" smtClean="0"/>
              <a:pPr/>
              <a:t>50</a:t>
            </a:fld>
            <a:endParaRPr lang="en-US"/>
          </a:p>
        </p:txBody>
      </p:sp>
    </p:spTree>
    <p:extLst>
      <p:ext uri="{BB962C8B-B14F-4D97-AF65-F5344CB8AC3E}">
        <p14:creationId xmlns:p14="http://schemas.microsoft.com/office/powerpoint/2010/main" val="357687514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Your brand position will guide all the component parts of your brand. This is your brand platform, which we will discuss in Chapter 12.</a:t>
            </a:r>
          </a:p>
          <a:p>
            <a:endParaRPr lang="en-US" dirty="0"/>
          </a:p>
        </p:txBody>
      </p:sp>
      <p:sp>
        <p:nvSpPr>
          <p:cNvPr id="4" name="Slide Number Placeholder 3"/>
          <p:cNvSpPr>
            <a:spLocks noGrp="1"/>
          </p:cNvSpPr>
          <p:nvPr>
            <p:ph type="sldNum" sz="quarter" idx="5"/>
          </p:nvPr>
        </p:nvSpPr>
        <p:spPr/>
        <p:txBody>
          <a:bodyPr/>
          <a:lstStyle/>
          <a:p>
            <a:fld id="{084ACCD1-6A07-4099-ACBF-2EA3310362E9}" type="slidenum">
              <a:rPr lang="en-US" smtClean="0"/>
              <a:pPr/>
              <a:t>51</a:t>
            </a:fld>
            <a:endParaRPr lang="en-US"/>
          </a:p>
        </p:txBody>
      </p:sp>
    </p:spTree>
    <p:extLst>
      <p:ext uri="{BB962C8B-B14F-4D97-AF65-F5344CB8AC3E}">
        <p14:creationId xmlns:p14="http://schemas.microsoft.com/office/powerpoint/2010/main" val="177748907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course will also show you how to implement your brand in the marketplace through touchpoints. Every time someone encounters your brand, it should point to your brand position – your brand story.</a:t>
            </a:r>
          </a:p>
          <a:p>
            <a:endParaRPr lang="en-US" dirty="0"/>
          </a:p>
        </p:txBody>
      </p:sp>
      <p:sp>
        <p:nvSpPr>
          <p:cNvPr id="4" name="Slide Number Placeholder 3"/>
          <p:cNvSpPr>
            <a:spLocks noGrp="1"/>
          </p:cNvSpPr>
          <p:nvPr>
            <p:ph type="sldNum" sz="quarter" idx="5"/>
          </p:nvPr>
        </p:nvSpPr>
        <p:spPr/>
        <p:txBody>
          <a:bodyPr/>
          <a:lstStyle/>
          <a:p>
            <a:fld id="{084ACCD1-6A07-4099-ACBF-2EA3310362E9}" type="slidenum">
              <a:rPr lang="en-US" smtClean="0"/>
              <a:pPr/>
              <a:t>52</a:t>
            </a:fld>
            <a:endParaRPr lang="en-US"/>
          </a:p>
        </p:txBody>
      </p:sp>
    </p:spTree>
    <p:extLst>
      <p:ext uri="{BB962C8B-B14F-4D97-AF65-F5344CB8AC3E}">
        <p14:creationId xmlns:p14="http://schemas.microsoft.com/office/powerpoint/2010/main" val="395972427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for doing the good work by building a well-positioned brand. Your efforts will be rewarded many times over. And hopefully, you will join the ranks of the many shoestring start-ups that have gone on to achieve success in the marketplace.</a:t>
            </a:r>
          </a:p>
          <a:p>
            <a:endParaRPr lang="en-US" dirty="0"/>
          </a:p>
        </p:txBody>
      </p:sp>
      <p:sp>
        <p:nvSpPr>
          <p:cNvPr id="4" name="Slide Number Placeholder 3"/>
          <p:cNvSpPr>
            <a:spLocks noGrp="1"/>
          </p:cNvSpPr>
          <p:nvPr>
            <p:ph type="sldNum" sz="quarter" idx="5"/>
          </p:nvPr>
        </p:nvSpPr>
        <p:spPr/>
        <p:txBody>
          <a:bodyPr/>
          <a:lstStyle/>
          <a:p>
            <a:fld id="{084ACCD1-6A07-4099-ACBF-2EA3310362E9}" type="slidenum">
              <a:rPr lang="en-US" smtClean="0"/>
              <a:pPr/>
              <a:t>53</a:t>
            </a:fld>
            <a:endParaRPr lang="en-US"/>
          </a:p>
        </p:txBody>
      </p:sp>
    </p:spTree>
    <p:extLst>
      <p:ext uri="{BB962C8B-B14F-4D97-AF65-F5344CB8AC3E}">
        <p14:creationId xmlns:p14="http://schemas.microsoft.com/office/powerpoint/2010/main" val="391221862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48D4A3-ABF3-3D82-B435-5709C5FDB1E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C70C707-E1D8-0E2B-2279-4FCADFCB3D8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1AD55A3-E371-3C9A-DD56-781B612E73D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FC4699F-2F2E-D150-DEA2-6E2572B54096}"/>
              </a:ext>
            </a:extLst>
          </p:cNvPr>
          <p:cNvSpPr>
            <a:spLocks noGrp="1"/>
          </p:cNvSpPr>
          <p:nvPr>
            <p:ph type="sldNum" sz="quarter" idx="5"/>
          </p:nvPr>
        </p:nvSpPr>
        <p:spPr/>
        <p:txBody>
          <a:bodyPr/>
          <a:lstStyle/>
          <a:p>
            <a:fld id="{084ACCD1-6A07-4099-ACBF-2EA3310362E9}" type="slidenum">
              <a:rPr lang="en-US" smtClean="0"/>
              <a:pPr/>
              <a:t>54</a:t>
            </a:fld>
            <a:endParaRPr lang="en-US"/>
          </a:p>
        </p:txBody>
      </p:sp>
    </p:spTree>
    <p:extLst>
      <p:ext uri="{BB962C8B-B14F-4D97-AF65-F5344CB8AC3E}">
        <p14:creationId xmlns:p14="http://schemas.microsoft.com/office/powerpoint/2010/main" val="22862698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1200"/>
              </a:spcAft>
            </a:pPr>
            <a:r>
              <a:rPr lang="en-US" dirty="0"/>
              <a:t>A highway sign is like a Rorschach test. </a:t>
            </a:r>
          </a:p>
          <a:p>
            <a:pPr>
              <a:spcAft>
                <a:spcPts val="1200"/>
              </a:spcAft>
            </a:pPr>
            <a:r>
              <a:rPr lang="en-US" dirty="0"/>
              <a:t>If you want coffee at 70 miles per hour, you don’t have time to weigh your options. You are drawn to one brand over another.</a:t>
            </a:r>
          </a:p>
          <a:p>
            <a:pPr>
              <a:spcAft>
                <a:spcPts val="1200"/>
              </a:spcAft>
            </a:pPr>
            <a:endParaRPr lang="en-US" dirty="0"/>
          </a:p>
          <a:p>
            <a:pPr>
              <a:spcAft>
                <a:spcPts val="1200"/>
              </a:spcAft>
            </a:pPr>
            <a:r>
              <a:rPr lang="en-US" b="1" dirty="0"/>
              <a:t>/</a:t>
            </a:r>
            <a:r>
              <a:rPr lang="en-US" dirty="0"/>
              <a:t>Why you are drawn to one brand and not another is the mystery we are going to solve today.</a:t>
            </a:r>
          </a:p>
          <a:p>
            <a:pPr>
              <a:spcAft>
                <a:spcPts val="1200"/>
              </a:spcAft>
            </a:pPr>
            <a:r>
              <a:rPr lang="en-US" dirty="0"/>
              <a:t>If you needed a cup of coffee and saw this sign – </a:t>
            </a:r>
            <a:r>
              <a:rPr lang="en-US" b="1" dirty="0"/>
              <a:t>/</a:t>
            </a:r>
            <a:r>
              <a:rPr lang="en-US" dirty="0"/>
              <a:t>would you pull off the highway? You’re driving too fast to think about it. </a:t>
            </a:r>
            <a:r>
              <a:rPr lang="en-US" b="1" dirty="0"/>
              <a:t>/</a:t>
            </a:r>
            <a:r>
              <a:rPr lang="en-US" dirty="0"/>
              <a:t>Which brand are you drawn to?</a:t>
            </a:r>
          </a:p>
          <a:p>
            <a:endParaRPr lang="en-US" dirty="0"/>
          </a:p>
        </p:txBody>
      </p:sp>
      <p:sp>
        <p:nvSpPr>
          <p:cNvPr id="4" name="Slide Number Placeholder 3"/>
          <p:cNvSpPr>
            <a:spLocks noGrp="1"/>
          </p:cNvSpPr>
          <p:nvPr>
            <p:ph type="sldNum" sz="quarter" idx="5"/>
          </p:nvPr>
        </p:nvSpPr>
        <p:spPr/>
        <p:txBody>
          <a:bodyPr/>
          <a:lstStyle/>
          <a:p>
            <a:fld id="{084ACCD1-6A07-4099-ACBF-2EA3310362E9}" type="slidenum">
              <a:rPr lang="en-US" smtClean="0"/>
              <a:pPr/>
              <a:t>6</a:t>
            </a:fld>
            <a:endParaRPr lang="en-US"/>
          </a:p>
        </p:txBody>
      </p:sp>
    </p:spTree>
    <p:extLst>
      <p:ext uri="{BB962C8B-B14F-4D97-AF65-F5344CB8AC3E}">
        <p14:creationId xmlns:p14="http://schemas.microsoft.com/office/powerpoint/2010/main" val="33948869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Each brand sells the same brewed beans, but promises a different experience – a different brand story:</a:t>
            </a:r>
          </a:p>
          <a:p>
            <a:pPr marL="171450" indent="-171450">
              <a:buFont typeface="Arial" panose="020B0604020202020204" pitchFamily="34" charset="0"/>
              <a:buChar char="•"/>
            </a:pPr>
            <a:r>
              <a:rPr lang="en-US" dirty="0"/>
              <a:t>Starbucks offers ambiance, free </a:t>
            </a:r>
            <a:r>
              <a:rPr lang="en-US" dirty="0" err="1"/>
              <a:t>wifi</a:t>
            </a:r>
            <a:r>
              <a:rPr lang="en-US" dirty="0"/>
              <a:t>, and a pumpkin latte.</a:t>
            </a:r>
          </a:p>
          <a:p>
            <a:pPr marL="171450" indent="-171450">
              <a:buFont typeface="Arial" panose="020B0604020202020204" pitchFamily="34" charset="0"/>
              <a:buChar char="•"/>
            </a:pPr>
            <a:r>
              <a:rPr lang="en-US" dirty="0"/>
              <a:t>In contrast, IHOP serves just two coffees – regular and decaf. But you get a cozy booth and a waitress who calls you Hun.</a:t>
            </a:r>
          </a:p>
          <a:p>
            <a:pPr marL="171450" indent="-171450">
              <a:buFont typeface="Arial" panose="020B0604020202020204" pitchFamily="34" charset="0"/>
              <a:buChar char="•"/>
            </a:pPr>
            <a:r>
              <a:rPr lang="en-US" dirty="0"/>
              <a:t>Chick-fil-A was slow to get into coffee. They now serve a brand I helped to develop: Thrive Farmers.</a:t>
            </a:r>
          </a:p>
          <a:p>
            <a:pPr marL="171450" indent="-171450">
              <a:buFont typeface="Arial" panose="020B0604020202020204" pitchFamily="34" charset="0"/>
              <a:buChar char="•"/>
            </a:pPr>
            <a:r>
              <a:rPr lang="en-US" dirty="0"/>
              <a:t>Dunkin lovers don’t need a cozy. They just want better tasting coffee – and fast.</a:t>
            </a:r>
          </a:p>
          <a:p>
            <a:pPr marL="171450" indent="-171450">
              <a:buFont typeface="Arial" panose="020B0604020202020204" pitchFamily="34" charset="0"/>
              <a:buChar char="•"/>
            </a:pPr>
            <a:r>
              <a:rPr lang="en-US" dirty="0"/>
              <a:t>Few people outside of North Carolina know about </a:t>
            </a:r>
            <a:r>
              <a:rPr lang="en-US" dirty="0" err="1"/>
              <a:t>Biscuitville’s</a:t>
            </a:r>
            <a:r>
              <a:rPr lang="en-US" dirty="0"/>
              <a:t> biscuit window.</a:t>
            </a:r>
          </a:p>
          <a:p>
            <a:pPr marL="171450" indent="-171450">
              <a:buFont typeface="Arial" panose="020B0604020202020204" pitchFamily="34" charset="0"/>
              <a:buChar char="•"/>
            </a:pPr>
            <a:r>
              <a:rPr lang="en-US" dirty="0"/>
              <a:t>And McDonald’s? Their customers want cheap, predictable coffee with an efficient drive-through.</a:t>
            </a:r>
          </a:p>
          <a:p>
            <a:pPr marL="171450" indent="-171450">
              <a:buFont typeface="Arial" panose="020B0604020202020204" pitchFamily="34" charset="0"/>
              <a:buChar char="•"/>
            </a:pPr>
            <a:endParaRPr lang="en-US" dirty="0"/>
          </a:p>
          <a:p>
            <a:endParaRPr lang="en-US"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084ACCD1-6A07-4099-ACBF-2EA3310362E9}" type="slidenum">
              <a:rPr lang="en-US" smtClean="0"/>
              <a:pPr/>
              <a:t>7</a:t>
            </a:fld>
            <a:endParaRPr lang="en-US"/>
          </a:p>
        </p:txBody>
      </p:sp>
    </p:spTree>
    <p:extLst>
      <p:ext uri="{BB962C8B-B14F-4D97-AF65-F5344CB8AC3E}">
        <p14:creationId xmlns:p14="http://schemas.microsoft.com/office/powerpoint/2010/main" val="42750779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what is a brand? A brand is not a business name, a logo, or something on a sign. </a:t>
            </a:r>
          </a:p>
          <a:p>
            <a:r>
              <a:rPr lang="en-US" b="1" dirty="0"/>
              <a:t>/</a:t>
            </a:r>
            <a:r>
              <a:rPr lang="en-US" dirty="0"/>
              <a:t>A brand lives inside your customer’s mind. </a:t>
            </a:r>
            <a:r>
              <a:rPr lang="en-US" b="1" dirty="0"/>
              <a:t>/</a:t>
            </a:r>
            <a:r>
              <a:rPr lang="en-US" dirty="0"/>
              <a:t>It’s a set of feelings, perceptions, and associations. </a:t>
            </a:r>
          </a:p>
          <a:p>
            <a:r>
              <a:rPr lang="en-US" dirty="0"/>
              <a:t>For example, “Man, I ‘m tired of driving.</a:t>
            </a:r>
            <a:r>
              <a:rPr lang="en-US" b="1" dirty="0"/>
              <a:t>/</a:t>
            </a:r>
            <a:r>
              <a:rPr lang="en-US" dirty="0"/>
              <a:t> I want to settle into a booth for a cup of coffee. Maybe some orange juice and a waffle.”</a:t>
            </a:r>
          </a:p>
          <a:p>
            <a:r>
              <a:rPr lang="en-US" dirty="0"/>
              <a:t>These feelings are formed by the promises the brand makes and the experiences customers form over time.</a:t>
            </a:r>
          </a:p>
          <a:p>
            <a:endParaRPr lang="en-US" dirty="0"/>
          </a:p>
          <a:p>
            <a:r>
              <a:rPr lang="en-US" dirty="0"/>
              <a:t>When a brand is successful, it connects its promise to what the customer is looking for.</a:t>
            </a:r>
          </a:p>
        </p:txBody>
      </p:sp>
      <p:sp>
        <p:nvSpPr>
          <p:cNvPr id="4" name="Slide Number Placeholder 3"/>
          <p:cNvSpPr>
            <a:spLocks noGrp="1"/>
          </p:cNvSpPr>
          <p:nvPr>
            <p:ph type="sldNum" sz="quarter" idx="5"/>
          </p:nvPr>
        </p:nvSpPr>
        <p:spPr/>
        <p:txBody>
          <a:bodyPr/>
          <a:lstStyle/>
          <a:p>
            <a:fld id="{084ACCD1-6A07-4099-ACBF-2EA3310362E9}" type="slidenum">
              <a:rPr lang="en-US" smtClean="0"/>
              <a:pPr/>
              <a:t>8</a:t>
            </a:fld>
            <a:endParaRPr lang="en-US"/>
          </a:p>
        </p:txBody>
      </p:sp>
    </p:spTree>
    <p:extLst>
      <p:ext uri="{BB962C8B-B14F-4D97-AF65-F5344CB8AC3E}">
        <p14:creationId xmlns:p14="http://schemas.microsoft.com/office/powerpoint/2010/main" val="5390154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1200"/>
              </a:spcAft>
            </a:pPr>
            <a:r>
              <a:rPr lang="en-US" dirty="0"/>
              <a:t>A brand position makes the match between what you have to sell and the customer who wants to buy it.</a:t>
            </a:r>
          </a:p>
          <a:p>
            <a:pPr>
              <a:spcAft>
                <a:spcPts val="1200"/>
              </a:spcAft>
            </a:pPr>
            <a:r>
              <a:rPr lang="en-US" b="1" dirty="0"/>
              <a:t>/</a:t>
            </a:r>
            <a:r>
              <a:rPr lang="en-US" dirty="0"/>
              <a:t>It’s like having the right key to unlock your customer’s need or desire. </a:t>
            </a:r>
            <a:r>
              <a:rPr lang="en-US" b="1" dirty="0"/>
              <a:t>/</a:t>
            </a:r>
            <a:r>
              <a:rPr lang="en-US" dirty="0"/>
              <a:t>The key fits by owning a position in the mind of your target customer. </a:t>
            </a:r>
            <a:r>
              <a:rPr lang="en-US" b="1" dirty="0"/>
              <a:t>/</a:t>
            </a:r>
            <a:r>
              <a:rPr lang="en-US" dirty="0"/>
              <a:t>For example, “Screw the pumpkin latte; just give me a regular cup of coffee in a comfy booth.”</a:t>
            </a:r>
          </a:p>
          <a:p>
            <a:pPr>
              <a:spcAft>
                <a:spcPts val="1200"/>
              </a:spcAft>
            </a:pPr>
            <a:endParaRPr lang="en-US" dirty="0"/>
          </a:p>
          <a:p>
            <a:pPr>
              <a:spcAft>
                <a:spcPts val="1200"/>
              </a:spcAft>
            </a:pPr>
            <a:r>
              <a:rPr lang="en-US" b="1" dirty="0"/>
              <a:t>/</a:t>
            </a:r>
            <a:r>
              <a:rPr lang="en-US" dirty="0"/>
              <a:t>Your brand might be high or low in terms of price, quality, value or brand experience compared to other brands. </a:t>
            </a:r>
            <a:r>
              <a:rPr lang="en-US" b="1" dirty="0"/>
              <a:t>/</a:t>
            </a:r>
            <a:r>
              <a:rPr lang="en-US" dirty="0"/>
              <a:t>In this way, a brand position is a set of feelings or perceptions that your target customer has about your business. </a:t>
            </a:r>
            <a:r>
              <a:rPr lang="en-US" b="1" dirty="0"/>
              <a:t>/</a:t>
            </a:r>
            <a:r>
              <a:rPr lang="en-US" dirty="0"/>
              <a:t>It’s a feeling that “this product solves what I need.”</a:t>
            </a:r>
          </a:p>
          <a:p>
            <a:pPr>
              <a:spcAft>
                <a:spcPts val="1200"/>
              </a:spcAft>
            </a:pPr>
            <a:endParaRPr lang="en-US" dirty="0"/>
          </a:p>
          <a:p>
            <a:pPr>
              <a:spcAft>
                <a:spcPts val="1200"/>
              </a:spcAft>
            </a:pPr>
            <a:r>
              <a:rPr lang="en-US" b="1" dirty="0"/>
              <a:t>/Here’s the scary truth: </a:t>
            </a:r>
            <a:r>
              <a:rPr lang="en-US" dirty="0"/>
              <a:t>If you don’t solve the customer’s problem in a unique way, there’s no justification for your business.</a:t>
            </a:r>
          </a:p>
        </p:txBody>
      </p:sp>
      <p:sp>
        <p:nvSpPr>
          <p:cNvPr id="4" name="Slide Number Placeholder 3"/>
          <p:cNvSpPr>
            <a:spLocks noGrp="1"/>
          </p:cNvSpPr>
          <p:nvPr>
            <p:ph type="sldNum" sz="quarter" idx="5"/>
          </p:nvPr>
        </p:nvSpPr>
        <p:spPr/>
        <p:txBody>
          <a:bodyPr/>
          <a:lstStyle/>
          <a:p>
            <a:fld id="{084ACCD1-6A07-4099-ACBF-2EA3310362E9}" type="slidenum">
              <a:rPr lang="en-US" smtClean="0"/>
              <a:pPr/>
              <a:t>9</a:t>
            </a:fld>
            <a:endParaRPr lang="en-US"/>
          </a:p>
        </p:txBody>
      </p:sp>
    </p:spTree>
    <p:extLst>
      <p:ext uri="{BB962C8B-B14F-4D97-AF65-F5344CB8AC3E}">
        <p14:creationId xmlns:p14="http://schemas.microsoft.com/office/powerpoint/2010/main" val="10593274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FEA696D-8086-47E4-822D-E422F584A06F}" type="datetime1">
              <a:rPr lang="en-US" smtClean="0"/>
              <a:t>5/5/2026</a:t>
            </a:fld>
            <a:endParaRPr lang="en-US"/>
          </a:p>
        </p:txBody>
      </p:sp>
      <p:sp>
        <p:nvSpPr>
          <p:cNvPr id="5" name="Footer Placeholder 4"/>
          <p:cNvSpPr>
            <a:spLocks noGrp="1"/>
          </p:cNvSpPr>
          <p:nvPr>
            <p:ph type="ftr" sz="quarter" idx="11"/>
          </p:nvPr>
        </p:nvSpPr>
        <p:spPr/>
        <p:txBody>
          <a:bodyPr/>
          <a:lstStyle/>
          <a:p>
            <a:r>
              <a:rPr lang="en-US"/>
              <a:t>Brand Story Workshop</a:t>
            </a:r>
          </a:p>
        </p:txBody>
      </p:sp>
      <p:sp>
        <p:nvSpPr>
          <p:cNvPr id="6" name="Slide Number Placeholder 5"/>
          <p:cNvSpPr>
            <a:spLocks noGrp="1"/>
          </p:cNvSpPr>
          <p:nvPr>
            <p:ph type="sldNum" sz="quarter" idx="12"/>
          </p:nvPr>
        </p:nvSpPr>
        <p:spPr/>
        <p:txBody>
          <a:bodyPr/>
          <a:lstStyle/>
          <a:p>
            <a:fld id="{601EE9E8-4134-49B0-9AA7-3089E6521627}" type="slidenum">
              <a:rPr lang="en-US" smtClean="0"/>
              <a:pPr/>
              <a:t>‹#›</a:t>
            </a:fld>
            <a:endParaRPr lang="en-US"/>
          </a:p>
        </p:txBody>
      </p:sp>
    </p:spTree>
    <p:extLst>
      <p:ext uri="{BB962C8B-B14F-4D97-AF65-F5344CB8AC3E}">
        <p14:creationId xmlns:p14="http://schemas.microsoft.com/office/powerpoint/2010/main" val="973444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1E727E0-B68A-4B1A-A906-1C3771950D01}" type="datetime1">
              <a:rPr lang="en-US" smtClean="0"/>
              <a:t>5/5/2026</a:t>
            </a:fld>
            <a:endParaRPr lang="en-US"/>
          </a:p>
        </p:txBody>
      </p:sp>
      <p:sp>
        <p:nvSpPr>
          <p:cNvPr id="5" name="Footer Placeholder 4"/>
          <p:cNvSpPr>
            <a:spLocks noGrp="1"/>
          </p:cNvSpPr>
          <p:nvPr>
            <p:ph type="ftr" sz="quarter" idx="11"/>
          </p:nvPr>
        </p:nvSpPr>
        <p:spPr/>
        <p:txBody>
          <a:bodyPr/>
          <a:lstStyle/>
          <a:p>
            <a:r>
              <a:rPr lang="en-US"/>
              <a:t>Brand Story Workshop</a:t>
            </a:r>
          </a:p>
        </p:txBody>
      </p:sp>
      <p:sp>
        <p:nvSpPr>
          <p:cNvPr id="6" name="Slide Number Placeholder 5"/>
          <p:cNvSpPr>
            <a:spLocks noGrp="1"/>
          </p:cNvSpPr>
          <p:nvPr>
            <p:ph type="sldNum" sz="quarter" idx="12"/>
          </p:nvPr>
        </p:nvSpPr>
        <p:spPr/>
        <p:txBody>
          <a:bodyPr/>
          <a:lstStyle/>
          <a:p>
            <a:fld id="{601EE9E8-4134-49B0-9AA7-3089E6521627}" type="slidenum">
              <a:rPr lang="en-US" smtClean="0"/>
              <a:pPr/>
              <a:t>‹#›</a:t>
            </a:fld>
            <a:endParaRPr lang="en-US"/>
          </a:p>
        </p:txBody>
      </p:sp>
    </p:spTree>
    <p:extLst>
      <p:ext uri="{BB962C8B-B14F-4D97-AF65-F5344CB8AC3E}">
        <p14:creationId xmlns:p14="http://schemas.microsoft.com/office/powerpoint/2010/main" val="2755433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36812D8-A36A-46A7-B1DB-FD13B04AA77B}" type="datetime1">
              <a:rPr lang="en-US" smtClean="0"/>
              <a:t>5/5/2026</a:t>
            </a:fld>
            <a:endParaRPr lang="en-US"/>
          </a:p>
        </p:txBody>
      </p:sp>
      <p:sp>
        <p:nvSpPr>
          <p:cNvPr id="5" name="Footer Placeholder 4"/>
          <p:cNvSpPr>
            <a:spLocks noGrp="1"/>
          </p:cNvSpPr>
          <p:nvPr>
            <p:ph type="ftr" sz="quarter" idx="11"/>
          </p:nvPr>
        </p:nvSpPr>
        <p:spPr/>
        <p:txBody>
          <a:bodyPr/>
          <a:lstStyle/>
          <a:p>
            <a:r>
              <a:rPr lang="en-US"/>
              <a:t>Brand Story Workshop</a:t>
            </a:r>
          </a:p>
        </p:txBody>
      </p:sp>
      <p:sp>
        <p:nvSpPr>
          <p:cNvPr id="6" name="Slide Number Placeholder 5"/>
          <p:cNvSpPr>
            <a:spLocks noGrp="1"/>
          </p:cNvSpPr>
          <p:nvPr>
            <p:ph type="sldNum" sz="quarter" idx="12"/>
          </p:nvPr>
        </p:nvSpPr>
        <p:spPr/>
        <p:txBody>
          <a:bodyPr/>
          <a:lstStyle/>
          <a:p>
            <a:fld id="{601EE9E8-4134-49B0-9AA7-3089E6521627}" type="slidenum">
              <a:rPr lang="en-US" smtClean="0"/>
              <a:pPr/>
              <a:t>‹#›</a:t>
            </a:fld>
            <a:endParaRPr lang="en-US"/>
          </a:p>
        </p:txBody>
      </p:sp>
    </p:spTree>
    <p:extLst>
      <p:ext uri="{BB962C8B-B14F-4D97-AF65-F5344CB8AC3E}">
        <p14:creationId xmlns:p14="http://schemas.microsoft.com/office/powerpoint/2010/main" val="949355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One Column 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21426" y="1213658"/>
            <a:ext cx="11659985" cy="4995948"/>
          </a:xfrm>
          <a:prstGeom prst="rect">
            <a:avLst/>
          </a:prstGeom>
        </p:spPr>
        <p:txBody>
          <a:bodyPr/>
          <a:lstStyle>
            <a:lvl1pPr marL="0" indent="0">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p:cNvSpPr>
            <a:spLocks noGrp="1"/>
          </p:cNvSpPr>
          <p:nvPr>
            <p:ph type="title"/>
          </p:nvPr>
        </p:nvSpPr>
        <p:spPr>
          <a:xfrm>
            <a:off x="310342" y="149632"/>
            <a:ext cx="11881659" cy="906087"/>
          </a:xfrm>
          <a:prstGeom prst="rect">
            <a:avLst/>
          </a:prstGeom>
        </p:spPr>
        <p:txBody>
          <a:bodyPr anchor="ctr">
            <a:normAutofit/>
          </a:bodyPr>
          <a:lstStyle>
            <a:lvl1pPr>
              <a:lnSpc>
                <a:spcPct val="100000"/>
              </a:lnSpc>
              <a:defRPr lang="en-US" cap="none" spc="0" baseline="0">
                <a:solidFill>
                  <a:schemeClr val="accent1"/>
                </a:solidFill>
              </a:defRPr>
            </a:lvl1pPr>
          </a:lstStyle>
          <a:p>
            <a:pPr lvl="0"/>
            <a:r>
              <a:rPr lang="en-US" dirty="0"/>
              <a:t>Click to edit Master title style</a:t>
            </a:r>
          </a:p>
        </p:txBody>
      </p:sp>
    </p:spTree>
    <p:extLst>
      <p:ext uri="{BB962C8B-B14F-4D97-AF65-F5344CB8AC3E}">
        <p14:creationId xmlns:p14="http://schemas.microsoft.com/office/powerpoint/2010/main" val="25788720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8" name="Picture 7" descr="A tall building in a city&#10;&#10;Description automatically generated">
            <a:extLst>
              <a:ext uri="{FF2B5EF4-FFF2-40B4-BE49-F238E27FC236}">
                <a16:creationId xmlns:a16="http://schemas.microsoft.com/office/drawing/2014/main" id="{42110BC1-A045-47B2-9AD0-71FA337176E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7984"/>
          <a:stretch/>
        </p:blipFill>
        <p:spPr>
          <a:xfrm>
            <a:off x="-1" y="0"/>
            <a:ext cx="12192001" cy="6858000"/>
          </a:xfrm>
          <a:prstGeom prst="rect">
            <a:avLst/>
          </a:prstGeom>
        </p:spPr>
      </p:pic>
      <p:sp>
        <p:nvSpPr>
          <p:cNvPr id="4" name="Date Placeholder 3">
            <a:extLst>
              <a:ext uri="{FF2B5EF4-FFF2-40B4-BE49-F238E27FC236}">
                <a16:creationId xmlns:a16="http://schemas.microsoft.com/office/drawing/2014/main" id="{A3ABB026-5022-48DE-AEC4-15161D203309}"/>
              </a:ext>
            </a:extLst>
          </p:cNvPr>
          <p:cNvSpPr>
            <a:spLocks noGrp="1"/>
          </p:cNvSpPr>
          <p:nvPr>
            <p:ph type="dt" sz="half" idx="10"/>
          </p:nvPr>
        </p:nvSpPr>
        <p:spPr/>
        <p:txBody>
          <a:bodyPr/>
          <a:lstStyle>
            <a:lvl1pPr>
              <a:defRPr sz="1400" b="1">
                <a:solidFill>
                  <a:schemeClr val="bg1"/>
                </a:solidFill>
              </a:defRPr>
            </a:lvl1pPr>
          </a:lstStyle>
          <a:p>
            <a:fld id="{D1E706A9-0191-4BBC-9D1D-18DF1F7FB60F}" type="datetime1">
              <a:rPr lang="en-US" smtClean="0"/>
              <a:t>5/5/2026</a:t>
            </a:fld>
            <a:endParaRPr lang="en-US" dirty="0"/>
          </a:p>
        </p:txBody>
      </p:sp>
      <p:sp>
        <p:nvSpPr>
          <p:cNvPr id="6" name="Slide Number Placeholder 5">
            <a:extLst>
              <a:ext uri="{FF2B5EF4-FFF2-40B4-BE49-F238E27FC236}">
                <a16:creationId xmlns:a16="http://schemas.microsoft.com/office/drawing/2014/main" id="{01EAACE8-2E3F-47BC-A36A-E114207A70E3}"/>
              </a:ext>
            </a:extLst>
          </p:cNvPr>
          <p:cNvSpPr>
            <a:spLocks noGrp="1"/>
          </p:cNvSpPr>
          <p:nvPr>
            <p:ph type="sldNum" sz="quarter" idx="12"/>
          </p:nvPr>
        </p:nvSpPr>
        <p:spPr/>
        <p:txBody>
          <a:bodyPr/>
          <a:lstStyle/>
          <a:p>
            <a:fld id="{5D14E47E-95CA-4D8F-9324-26F8E0FE9FDE}" type="slidenum">
              <a:rPr lang="en-US" smtClean="0"/>
              <a:t>‹#›</a:t>
            </a:fld>
            <a:endParaRPr lang="en-US"/>
          </a:p>
        </p:txBody>
      </p:sp>
      <p:pic>
        <p:nvPicPr>
          <p:cNvPr id="10" name="Picture 9" descr="A picture containing building, table, cake, front&#10;&#10;Description automatically generated">
            <a:extLst>
              <a:ext uri="{FF2B5EF4-FFF2-40B4-BE49-F238E27FC236}">
                <a16:creationId xmlns:a16="http://schemas.microsoft.com/office/drawing/2014/main" id="{865955FB-1543-440E-A03B-EE08CA06C8BF}"/>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4920348" y="0"/>
            <a:ext cx="7097487" cy="6858000"/>
          </a:xfrm>
          <a:prstGeom prst="rect">
            <a:avLst/>
          </a:prstGeom>
        </p:spPr>
      </p:pic>
      <p:sp>
        <p:nvSpPr>
          <p:cNvPr id="2" name="Title 1">
            <a:extLst>
              <a:ext uri="{FF2B5EF4-FFF2-40B4-BE49-F238E27FC236}">
                <a16:creationId xmlns:a16="http://schemas.microsoft.com/office/drawing/2014/main" id="{115A7022-19FC-4131-B1FE-34CA67D96DE9}"/>
              </a:ext>
            </a:extLst>
          </p:cNvPr>
          <p:cNvSpPr>
            <a:spLocks noGrp="1"/>
          </p:cNvSpPr>
          <p:nvPr>
            <p:ph type="ctrTitle" hasCustomPrompt="1"/>
          </p:nvPr>
        </p:nvSpPr>
        <p:spPr>
          <a:xfrm>
            <a:off x="4038600" y="2709384"/>
            <a:ext cx="9144000" cy="2387600"/>
          </a:xfrm>
        </p:spPr>
        <p:txBody>
          <a:bodyPr anchor="b">
            <a:normAutofit/>
          </a:bodyPr>
          <a:lstStyle>
            <a:lvl1pPr algn="ctr">
              <a:defRPr sz="4800" b="1">
                <a:latin typeface="Arial Narrow" panose="020B0606020202030204" pitchFamily="34" charset="0"/>
              </a:defRPr>
            </a:lvl1pPr>
          </a:lstStyle>
          <a:p>
            <a:r>
              <a:rPr lang="en-US" dirty="0"/>
              <a:t>Click to edit Brand Name</a:t>
            </a:r>
          </a:p>
        </p:txBody>
      </p:sp>
    </p:spTree>
    <p:extLst>
      <p:ext uri="{BB962C8B-B14F-4D97-AF65-F5344CB8AC3E}">
        <p14:creationId xmlns:p14="http://schemas.microsoft.com/office/powerpoint/2010/main" val="35477231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2A5E045-9578-423A-84EB-4333F092E1BE}" type="datetime1">
              <a:rPr lang="en-US" smtClean="0"/>
              <a:t>5/5/2026</a:t>
            </a:fld>
            <a:endParaRPr lang="en-US"/>
          </a:p>
        </p:txBody>
      </p:sp>
      <p:sp>
        <p:nvSpPr>
          <p:cNvPr id="5" name="Footer Placeholder 4"/>
          <p:cNvSpPr>
            <a:spLocks noGrp="1"/>
          </p:cNvSpPr>
          <p:nvPr>
            <p:ph type="ftr" sz="quarter" idx="11"/>
          </p:nvPr>
        </p:nvSpPr>
        <p:spPr/>
        <p:txBody>
          <a:bodyPr/>
          <a:lstStyle/>
          <a:p>
            <a:r>
              <a:rPr lang="en-US"/>
              <a:t>Brand Story Workshop</a:t>
            </a:r>
            <a:endParaRPr lang="en-US" dirty="0"/>
          </a:p>
        </p:txBody>
      </p:sp>
      <p:sp>
        <p:nvSpPr>
          <p:cNvPr id="6" name="Slide Number Placeholder 5"/>
          <p:cNvSpPr>
            <a:spLocks noGrp="1"/>
          </p:cNvSpPr>
          <p:nvPr>
            <p:ph type="sldNum" sz="quarter" idx="12"/>
          </p:nvPr>
        </p:nvSpPr>
        <p:spPr>
          <a:xfrm>
            <a:off x="11136560" y="123405"/>
            <a:ext cx="747001" cy="350689"/>
          </a:xfrm>
        </p:spPr>
        <p:txBody>
          <a:bodyPr/>
          <a:lstStyle/>
          <a:p>
            <a:fld id="{601EE9E8-4134-49B0-9AA7-3089E6521627}" type="slidenum">
              <a:rPr lang="en-US" smtClean="0"/>
              <a:pPr/>
              <a:t>‹#›</a:t>
            </a:fld>
            <a:endParaRPr lang="en-US" dirty="0"/>
          </a:p>
        </p:txBody>
      </p:sp>
    </p:spTree>
    <p:extLst>
      <p:ext uri="{BB962C8B-B14F-4D97-AF65-F5344CB8AC3E}">
        <p14:creationId xmlns:p14="http://schemas.microsoft.com/office/powerpoint/2010/main" val="2629162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userDrawn="1"/>
        </p:nvSpPr>
        <p:spPr>
          <a:xfrm>
            <a:off x="0" y="0"/>
            <a:ext cx="12191176" cy="44069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963084" y="4406902"/>
            <a:ext cx="10363200" cy="1362075"/>
          </a:xfrm>
        </p:spPr>
        <p:txBody>
          <a:bodyPr anchor="t"/>
          <a:lstStyle>
            <a:lvl1pPr algn="l">
              <a:defRPr sz="4000" b="1" cap="all">
                <a:solidFill>
                  <a:schemeClr val="tx2"/>
                </a:solidFill>
              </a:defRPr>
            </a:lvl1pPr>
          </a:lstStyle>
          <a:p>
            <a:r>
              <a:rPr lang="en-US" dirty="0"/>
              <a:t>Click to edit Master title style</a:t>
            </a:r>
          </a:p>
        </p:txBody>
      </p:sp>
      <p:sp>
        <p:nvSpPr>
          <p:cNvPr id="3" name="Text Placeholder 2"/>
          <p:cNvSpPr>
            <a:spLocks noGrp="1"/>
          </p:cNvSpPr>
          <p:nvPr>
            <p:ph type="body" idx="1"/>
          </p:nvPr>
        </p:nvSpPr>
        <p:spPr>
          <a:xfrm>
            <a:off x="963084" y="2906713"/>
            <a:ext cx="10363200" cy="1500187"/>
          </a:xfrm>
        </p:spPr>
        <p:txBody>
          <a:bodyPr anchor="b">
            <a:normAutofit/>
          </a:bodyPr>
          <a:lstStyle>
            <a:lvl1pPr marL="0" indent="0">
              <a:buNone/>
              <a:defRPr sz="32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6" name="Slide Number Placeholder 5"/>
          <p:cNvSpPr>
            <a:spLocks noGrp="1"/>
          </p:cNvSpPr>
          <p:nvPr>
            <p:ph type="sldNum" sz="quarter" idx="12"/>
          </p:nvPr>
        </p:nvSpPr>
        <p:spPr/>
        <p:txBody>
          <a:bodyPr/>
          <a:lstStyle/>
          <a:p>
            <a:fld id="{601EE9E8-4134-49B0-9AA7-3089E6521627}" type="slidenum">
              <a:rPr lang="en-US" smtClean="0"/>
              <a:pPr/>
              <a:t>‹#›</a:t>
            </a:fld>
            <a:endParaRPr lang="en-US"/>
          </a:p>
        </p:txBody>
      </p:sp>
    </p:spTree>
    <p:extLst>
      <p:ext uri="{BB962C8B-B14F-4D97-AF65-F5344CB8AC3E}">
        <p14:creationId xmlns:p14="http://schemas.microsoft.com/office/powerpoint/2010/main" val="1171773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A95E369-18A4-440E-9F26-94AB7E47AF67}"/>
              </a:ext>
            </a:extLst>
          </p:cNvPr>
          <p:cNvSpPr/>
          <p:nvPr userDrawn="1"/>
        </p:nvSpPr>
        <p:spPr>
          <a:xfrm>
            <a:off x="0" y="0"/>
            <a:ext cx="12192000" cy="135446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609600" y="37850"/>
            <a:ext cx="10972800" cy="1143000"/>
          </a:xfrm>
        </p:spPr>
        <p:txBody>
          <a:bodyPr/>
          <a:lstStyle>
            <a:lvl1pPr>
              <a:defRPr sz="3200" b="1" spc="-150"/>
            </a:lvl1pPr>
          </a:lstStyle>
          <a:p>
            <a:r>
              <a:rPr lang="en-US" b="1" spc="-150" dirty="0">
                <a:solidFill>
                  <a:srgbClr val="F5C24C"/>
                </a:solidFill>
                <a:latin typeface="Calibri" pitchFamily="34" charset="0"/>
                <a:ea typeface="Franchise" pitchFamily="49" charset="0"/>
              </a:rPr>
              <a:t>* </a:t>
            </a:r>
            <a:r>
              <a:rPr lang="en-US" dirty="0"/>
              <a:t>Click to edit Master title style</a:t>
            </a:r>
          </a:p>
        </p:txBody>
      </p:sp>
      <p:sp>
        <p:nvSpPr>
          <p:cNvPr id="3" name="Content Placeholder 2"/>
          <p:cNvSpPr>
            <a:spLocks noGrp="1"/>
          </p:cNvSpPr>
          <p:nvPr>
            <p:ph sz="half" idx="1"/>
          </p:nvPr>
        </p:nvSpPr>
        <p:spPr>
          <a:xfrm>
            <a:off x="609600" y="1600202"/>
            <a:ext cx="5384800" cy="4525963"/>
          </a:xfrm>
        </p:spPr>
        <p:txBody>
          <a:bodyPr/>
          <a:lstStyle>
            <a:lvl1pPr>
              <a:defRPr sz="2800">
                <a:solidFill>
                  <a:schemeClr val="tx1"/>
                </a:solidFill>
              </a:defRPr>
            </a:lvl1pPr>
            <a:lvl2pPr>
              <a:defRPr sz="2400">
                <a:solidFill>
                  <a:schemeClr val="tx1"/>
                </a:solidFill>
              </a:defRPr>
            </a:lvl2pPr>
            <a:lvl3pPr>
              <a:defRPr sz="2000">
                <a:solidFill>
                  <a:schemeClr val="tx1"/>
                </a:solidFill>
              </a:defRPr>
            </a:lvl3pPr>
            <a:lvl4pPr>
              <a:defRPr sz="1800">
                <a:solidFill>
                  <a:schemeClr val="tx1"/>
                </a:solidFill>
              </a:defRPr>
            </a:lvl4pPr>
            <a:lvl5pPr>
              <a:defRPr sz="1800">
                <a:solidFill>
                  <a:schemeClr val="tx1"/>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6F8B8D93-FAF1-4565-8111-74D3D796CA5C}" type="datetime1">
              <a:rPr lang="en-US" smtClean="0"/>
              <a:t>5/5/2026</a:t>
            </a:fld>
            <a:endParaRPr lang="en-US"/>
          </a:p>
        </p:txBody>
      </p:sp>
      <p:sp>
        <p:nvSpPr>
          <p:cNvPr id="6" name="Footer Placeholder 5"/>
          <p:cNvSpPr>
            <a:spLocks noGrp="1"/>
          </p:cNvSpPr>
          <p:nvPr>
            <p:ph type="ftr" sz="quarter" idx="11"/>
          </p:nvPr>
        </p:nvSpPr>
        <p:spPr/>
        <p:txBody>
          <a:bodyPr/>
          <a:lstStyle/>
          <a:p>
            <a:r>
              <a:rPr lang="en-US"/>
              <a:t>Brand Story Workshop</a:t>
            </a:r>
          </a:p>
        </p:txBody>
      </p:sp>
      <p:sp>
        <p:nvSpPr>
          <p:cNvPr id="9" name="Flowchart: Off-page Connector 8">
            <a:extLst>
              <a:ext uri="{FF2B5EF4-FFF2-40B4-BE49-F238E27FC236}">
                <a16:creationId xmlns:a16="http://schemas.microsoft.com/office/drawing/2014/main" id="{7A689C07-D9D1-4B0F-9693-21197D8BFDE0}"/>
              </a:ext>
            </a:extLst>
          </p:cNvPr>
          <p:cNvSpPr/>
          <p:nvPr userDrawn="1"/>
        </p:nvSpPr>
        <p:spPr>
          <a:xfrm>
            <a:off x="11280576" y="241598"/>
            <a:ext cx="434522" cy="297731"/>
          </a:xfrm>
          <a:prstGeom prst="flowChartOffpageConnector">
            <a:avLst/>
          </a:prstGeom>
          <a:solidFill>
            <a:srgbClr val="F5C24C"/>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dirty="0"/>
          </a:p>
        </p:txBody>
      </p:sp>
      <p:sp>
        <p:nvSpPr>
          <p:cNvPr id="7" name="Slide Number Placeholder 6"/>
          <p:cNvSpPr>
            <a:spLocks noGrp="1"/>
          </p:cNvSpPr>
          <p:nvPr>
            <p:ph type="sldNum" sz="quarter" idx="12"/>
          </p:nvPr>
        </p:nvSpPr>
        <p:spPr/>
        <p:txBody>
          <a:bodyPr/>
          <a:lstStyle/>
          <a:p>
            <a:fld id="{601EE9E8-4134-49B0-9AA7-3089E6521627}" type="slidenum">
              <a:rPr lang="en-US" smtClean="0"/>
              <a:pPr/>
              <a:t>‹#›</a:t>
            </a:fld>
            <a:endParaRPr lang="en-US"/>
          </a:p>
        </p:txBody>
      </p:sp>
    </p:spTree>
    <p:extLst>
      <p:ext uri="{BB962C8B-B14F-4D97-AF65-F5344CB8AC3E}">
        <p14:creationId xmlns:p14="http://schemas.microsoft.com/office/powerpoint/2010/main" val="3928667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917"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4"/>
            <a:ext cx="5389033"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5B9C013-C1B3-4320-9899-EDCAE22DE2EF}" type="datetime1">
              <a:rPr lang="en-US" smtClean="0"/>
              <a:t>5/5/2026</a:t>
            </a:fld>
            <a:endParaRPr lang="en-US"/>
          </a:p>
        </p:txBody>
      </p:sp>
      <p:sp>
        <p:nvSpPr>
          <p:cNvPr id="8" name="Footer Placeholder 7"/>
          <p:cNvSpPr>
            <a:spLocks noGrp="1"/>
          </p:cNvSpPr>
          <p:nvPr>
            <p:ph type="ftr" sz="quarter" idx="11"/>
          </p:nvPr>
        </p:nvSpPr>
        <p:spPr/>
        <p:txBody>
          <a:bodyPr/>
          <a:lstStyle/>
          <a:p>
            <a:r>
              <a:rPr lang="en-US"/>
              <a:t>Brand Story Workshop</a:t>
            </a:r>
          </a:p>
        </p:txBody>
      </p:sp>
      <p:sp>
        <p:nvSpPr>
          <p:cNvPr id="9" name="Slide Number Placeholder 8"/>
          <p:cNvSpPr>
            <a:spLocks noGrp="1"/>
          </p:cNvSpPr>
          <p:nvPr>
            <p:ph type="sldNum" sz="quarter" idx="12"/>
          </p:nvPr>
        </p:nvSpPr>
        <p:spPr/>
        <p:txBody>
          <a:bodyPr/>
          <a:lstStyle/>
          <a:p>
            <a:fld id="{601EE9E8-4134-49B0-9AA7-3089E6521627}" type="slidenum">
              <a:rPr lang="en-US" smtClean="0"/>
              <a:pPr/>
              <a:t>‹#›</a:t>
            </a:fld>
            <a:endParaRPr lang="en-US"/>
          </a:p>
        </p:txBody>
      </p:sp>
    </p:spTree>
    <p:extLst>
      <p:ext uri="{BB962C8B-B14F-4D97-AF65-F5344CB8AC3E}">
        <p14:creationId xmlns:p14="http://schemas.microsoft.com/office/powerpoint/2010/main" val="1416027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2E23330-B362-4BF5-8759-9EE238251965}" type="datetime1">
              <a:rPr lang="en-US" smtClean="0"/>
              <a:t>5/5/2026</a:t>
            </a:fld>
            <a:endParaRPr lang="en-US"/>
          </a:p>
        </p:txBody>
      </p:sp>
      <p:sp>
        <p:nvSpPr>
          <p:cNvPr id="4" name="Footer Placeholder 3"/>
          <p:cNvSpPr>
            <a:spLocks noGrp="1"/>
          </p:cNvSpPr>
          <p:nvPr>
            <p:ph type="ftr" sz="quarter" idx="11"/>
          </p:nvPr>
        </p:nvSpPr>
        <p:spPr/>
        <p:txBody>
          <a:bodyPr/>
          <a:lstStyle/>
          <a:p>
            <a:r>
              <a:rPr lang="en-US"/>
              <a:t>Brand Story Workshop</a:t>
            </a:r>
          </a:p>
        </p:txBody>
      </p:sp>
      <p:sp>
        <p:nvSpPr>
          <p:cNvPr id="5" name="Slide Number Placeholder 4"/>
          <p:cNvSpPr>
            <a:spLocks noGrp="1"/>
          </p:cNvSpPr>
          <p:nvPr>
            <p:ph type="sldNum" sz="quarter" idx="12"/>
          </p:nvPr>
        </p:nvSpPr>
        <p:spPr/>
        <p:txBody>
          <a:bodyPr/>
          <a:lstStyle/>
          <a:p>
            <a:fld id="{601EE9E8-4134-49B0-9AA7-3089E6521627}" type="slidenum">
              <a:rPr lang="en-US" smtClean="0"/>
              <a:pPr/>
              <a:t>‹#›</a:t>
            </a:fld>
            <a:endParaRPr lang="en-US"/>
          </a:p>
        </p:txBody>
      </p:sp>
    </p:spTree>
    <p:extLst>
      <p:ext uri="{BB962C8B-B14F-4D97-AF65-F5344CB8AC3E}">
        <p14:creationId xmlns:p14="http://schemas.microsoft.com/office/powerpoint/2010/main" val="3840893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D4AB6A-5D95-40E9-8692-E0A7DA8DC6C2}" type="datetime1">
              <a:rPr lang="en-US" smtClean="0"/>
              <a:t>5/5/2026</a:t>
            </a:fld>
            <a:endParaRPr lang="en-US"/>
          </a:p>
        </p:txBody>
      </p:sp>
      <p:sp>
        <p:nvSpPr>
          <p:cNvPr id="3" name="Footer Placeholder 2"/>
          <p:cNvSpPr>
            <a:spLocks noGrp="1"/>
          </p:cNvSpPr>
          <p:nvPr>
            <p:ph type="ftr" sz="quarter" idx="11"/>
          </p:nvPr>
        </p:nvSpPr>
        <p:spPr/>
        <p:txBody>
          <a:bodyPr/>
          <a:lstStyle/>
          <a:p>
            <a:r>
              <a:rPr lang="en-US"/>
              <a:t>Brand Story Workshop</a:t>
            </a:r>
          </a:p>
        </p:txBody>
      </p:sp>
      <p:sp>
        <p:nvSpPr>
          <p:cNvPr id="4" name="Slide Number Placeholder 3"/>
          <p:cNvSpPr>
            <a:spLocks noGrp="1"/>
          </p:cNvSpPr>
          <p:nvPr>
            <p:ph type="sldNum" sz="quarter" idx="12"/>
          </p:nvPr>
        </p:nvSpPr>
        <p:spPr/>
        <p:txBody>
          <a:bodyPr/>
          <a:lstStyle/>
          <a:p>
            <a:fld id="{601EE9E8-4134-49B0-9AA7-3089E6521627}" type="slidenum">
              <a:rPr lang="en-US" smtClean="0"/>
              <a:pPr/>
              <a:t>‹#›</a:t>
            </a:fld>
            <a:endParaRPr lang="en-US"/>
          </a:p>
        </p:txBody>
      </p:sp>
    </p:spTree>
    <p:extLst>
      <p:ext uri="{BB962C8B-B14F-4D97-AF65-F5344CB8AC3E}">
        <p14:creationId xmlns:p14="http://schemas.microsoft.com/office/powerpoint/2010/main" val="1196363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B1602A4-11AB-4CA3-8C3F-98CDBFB0D99F}" type="datetime1">
              <a:rPr lang="en-US" smtClean="0"/>
              <a:t>5/5/2026</a:t>
            </a:fld>
            <a:endParaRPr lang="en-US"/>
          </a:p>
        </p:txBody>
      </p:sp>
      <p:sp>
        <p:nvSpPr>
          <p:cNvPr id="6" name="Footer Placeholder 5"/>
          <p:cNvSpPr>
            <a:spLocks noGrp="1"/>
          </p:cNvSpPr>
          <p:nvPr>
            <p:ph type="ftr" sz="quarter" idx="11"/>
          </p:nvPr>
        </p:nvSpPr>
        <p:spPr/>
        <p:txBody>
          <a:bodyPr/>
          <a:lstStyle/>
          <a:p>
            <a:r>
              <a:rPr lang="en-US"/>
              <a:t>Brand Story Workshop</a:t>
            </a:r>
          </a:p>
        </p:txBody>
      </p:sp>
      <p:sp>
        <p:nvSpPr>
          <p:cNvPr id="7" name="Slide Number Placeholder 6"/>
          <p:cNvSpPr>
            <a:spLocks noGrp="1"/>
          </p:cNvSpPr>
          <p:nvPr>
            <p:ph type="sldNum" sz="quarter" idx="12"/>
          </p:nvPr>
        </p:nvSpPr>
        <p:spPr/>
        <p:txBody>
          <a:bodyPr/>
          <a:lstStyle/>
          <a:p>
            <a:fld id="{601EE9E8-4134-49B0-9AA7-3089E6521627}" type="slidenum">
              <a:rPr lang="en-US" smtClean="0"/>
              <a:pPr/>
              <a:t>‹#›</a:t>
            </a:fld>
            <a:endParaRPr lang="en-US"/>
          </a:p>
        </p:txBody>
      </p:sp>
    </p:spTree>
    <p:extLst>
      <p:ext uri="{BB962C8B-B14F-4D97-AF65-F5344CB8AC3E}">
        <p14:creationId xmlns:p14="http://schemas.microsoft.com/office/powerpoint/2010/main" val="3060132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9"/>
            <a:ext cx="73152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F4C6622-1E07-47A9-9799-CB223ECBCFF8}" type="datetime1">
              <a:rPr lang="en-US" smtClean="0"/>
              <a:t>5/5/2026</a:t>
            </a:fld>
            <a:endParaRPr lang="en-US"/>
          </a:p>
        </p:txBody>
      </p:sp>
      <p:sp>
        <p:nvSpPr>
          <p:cNvPr id="6" name="Footer Placeholder 5"/>
          <p:cNvSpPr>
            <a:spLocks noGrp="1"/>
          </p:cNvSpPr>
          <p:nvPr>
            <p:ph type="ftr" sz="quarter" idx="11"/>
          </p:nvPr>
        </p:nvSpPr>
        <p:spPr/>
        <p:txBody>
          <a:bodyPr/>
          <a:lstStyle/>
          <a:p>
            <a:r>
              <a:rPr lang="en-US"/>
              <a:t>Brand Story Workshop</a:t>
            </a:r>
          </a:p>
        </p:txBody>
      </p:sp>
      <p:sp>
        <p:nvSpPr>
          <p:cNvPr id="7" name="Slide Number Placeholder 6"/>
          <p:cNvSpPr>
            <a:spLocks noGrp="1"/>
          </p:cNvSpPr>
          <p:nvPr>
            <p:ph type="sldNum" sz="quarter" idx="12"/>
          </p:nvPr>
        </p:nvSpPr>
        <p:spPr/>
        <p:txBody>
          <a:bodyPr/>
          <a:lstStyle/>
          <a:p>
            <a:fld id="{601EE9E8-4134-49B0-9AA7-3089E6521627}" type="slidenum">
              <a:rPr lang="en-US" smtClean="0"/>
              <a:pPr/>
              <a:t>‹#›</a:t>
            </a:fld>
            <a:endParaRPr lang="en-US"/>
          </a:p>
        </p:txBody>
      </p:sp>
    </p:spTree>
    <p:extLst>
      <p:ext uri="{BB962C8B-B14F-4D97-AF65-F5344CB8AC3E}">
        <p14:creationId xmlns:p14="http://schemas.microsoft.com/office/powerpoint/2010/main" val="439389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AA77611-59F8-4B19-A750-43E8AE3A8AB1}" type="datetime1">
              <a:rPr lang="en-US" smtClean="0"/>
              <a:t>5/5/2026</a:t>
            </a:fld>
            <a:endParaRPr lang="en-US"/>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Brand Story Workshop</a:t>
            </a:r>
            <a:endParaRPr lang="en-US" dirty="0"/>
          </a:p>
        </p:txBody>
      </p:sp>
      <p:sp>
        <p:nvSpPr>
          <p:cNvPr id="7" name="Flowchart: Off-page Connector 6"/>
          <p:cNvSpPr/>
          <p:nvPr/>
        </p:nvSpPr>
        <p:spPr>
          <a:xfrm>
            <a:off x="11208568" y="188641"/>
            <a:ext cx="655183" cy="350689"/>
          </a:xfrm>
          <a:prstGeom prst="flowChartOffpageConnector">
            <a:avLst/>
          </a:prstGeom>
          <a:solidFill>
            <a:schemeClr val="accent6"/>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200" dirty="0"/>
          </a:p>
        </p:txBody>
      </p:sp>
      <p:sp>
        <p:nvSpPr>
          <p:cNvPr id="6" name="Slide Number Placeholder 5"/>
          <p:cNvSpPr>
            <a:spLocks noGrp="1"/>
          </p:cNvSpPr>
          <p:nvPr>
            <p:ph type="sldNum" sz="quarter" idx="4"/>
          </p:nvPr>
        </p:nvSpPr>
        <p:spPr>
          <a:xfrm>
            <a:off x="10976074" y="188640"/>
            <a:ext cx="747001" cy="350689"/>
          </a:xfrm>
          <a:prstGeom prst="rect">
            <a:avLst/>
          </a:prstGeom>
        </p:spPr>
        <p:txBody>
          <a:bodyPr vert="horz" lIns="91440" tIns="45720" rIns="91440" bIns="45720" rtlCol="0" anchor="ctr"/>
          <a:lstStyle>
            <a:lvl1pPr algn="r">
              <a:defRPr sz="1600" b="1">
                <a:solidFill>
                  <a:schemeClr val="bg1"/>
                </a:solidFill>
              </a:defRPr>
            </a:lvl1pPr>
          </a:lstStyle>
          <a:p>
            <a:fld id="{601EE9E8-4134-49B0-9AA7-3089E6521627}" type="slidenum">
              <a:rPr lang="en-US" smtClean="0"/>
              <a:pPr/>
              <a:t>‹#›</a:t>
            </a:fld>
            <a:endParaRPr lang="en-US" dirty="0"/>
          </a:p>
        </p:txBody>
      </p:sp>
    </p:spTree>
    <p:extLst>
      <p:ext uri="{BB962C8B-B14F-4D97-AF65-F5344CB8AC3E}">
        <p14:creationId xmlns:p14="http://schemas.microsoft.com/office/powerpoint/2010/main" val="26583197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914400" rtl="0" eaLnBrk="1" latinLnBrk="0" hangingPunct="1">
        <a:spcBef>
          <a:spcPct val="0"/>
        </a:spcBef>
        <a:buNone/>
        <a:defRPr sz="4400" kern="120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38.png"/><Relationship Id="rId18" Type="http://schemas.openxmlformats.org/officeDocument/2006/relationships/image" Target="../media/image7.png"/><Relationship Id="rId3" Type="http://schemas.microsoft.com/office/2007/relationships/media" Target="../media/media9.mp3"/><Relationship Id="rId7" Type="http://schemas.openxmlformats.org/officeDocument/2006/relationships/image" Target="../media/image9.jpeg"/><Relationship Id="rId12" Type="http://schemas.openxmlformats.org/officeDocument/2006/relationships/image" Target="../media/image16.jpeg"/><Relationship Id="rId17" Type="http://schemas.openxmlformats.org/officeDocument/2006/relationships/image" Target="../media/image42.png"/><Relationship Id="rId2" Type="http://schemas.openxmlformats.org/officeDocument/2006/relationships/audio" Target="../media/media8.mp3"/><Relationship Id="rId16" Type="http://schemas.openxmlformats.org/officeDocument/2006/relationships/image" Target="../media/image41.png"/><Relationship Id="rId1" Type="http://schemas.microsoft.com/office/2007/relationships/media" Target="../media/media8.mp3"/><Relationship Id="rId6" Type="http://schemas.openxmlformats.org/officeDocument/2006/relationships/notesSlide" Target="../notesSlides/notesSlide10.xml"/><Relationship Id="rId11" Type="http://schemas.openxmlformats.org/officeDocument/2006/relationships/image" Target="../media/image15.jpeg"/><Relationship Id="rId5" Type="http://schemas.openxmlformats.org/officeDocument/2006/relationships/slideLayout" Target="../slideLayouts/slideLayout2.xml"/><Relationship Id="rId15" Type="http://schemas.openxmlformats.org/officeDocument/2006/relationships/image" Target="../media/image40.png"/><Relationship Id="rId10" Type="http://schemas.openxmlformats.org/officeDocument/2006/relationships/image" Target="../media/image14.jpeg"/><Relationship Id="rId19" Type="http://schemas.openxmlformats.org/officeDocument/2006/relationships/image" Target="../media/image8.png"/><Relationship Id="rId4" Type="http://schemas.openxmlformats.org/officeDocument/2006/relationships/audio" Target="../media/media9.mp3"/><Relationship Id="rId9" Type="http://schemas.openxmlformats.org/officeDocument/2006/relationships/image" Target="../media/image13.png"/><Relationship Id="rId14" Type="http://schemas.openxmlformats.org/officeDocument/2006/relationships/image" Target="../media/image39.png"/></Relationships>
</file>

<file path=ppt/slides/_rels/slide11.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slideLayout" Target="../slideLayouts/slideLayout2.xml"/><Relationship Id="rId7" Type="http://schemas.openxmlformats.org/officeDocument/2006/relationships/image" Target="../media/image13.png"/><Relationship Id="rId12" Type="http://schemas.openxmlformats.org/officeDocument/2006/relationships/image" Target="../media/image8.png"/><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10.png"/><Relationship Id="rId11" Type="http://schemas.openxmlformats.org/officeDocument/2006/relationships/image" Target="../media/image7.png"/><Relationship Id="rId5" Type="http://schemas.openxmlformats.org/officeDocument/2006/relationships/image" Target="../media/image9.jpeg"/><Relationship Id="rId10" Type="http://schemas.openxmlformats.org/officeDocument/2006/relationships/image" Target="../media/image43.png"/><Relationship Id="rId4" Type="http://schemas.openxmlformats.org/officeDocument/2006/relationships/notesSlide" Target="../notesSlides/notesSlide11.xml"/><Relationship Id="rId9" Type="http://schemas.openxmlformats.org/officeDocument/2006/relationships/image" Target="../media/image16.jpeg"/></Relationships>
</file>

<file path=ppt/slides/_rels/slide1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12.xml"/><Relationship Id="rId7" Type="http://schemas.openxmlformats.org/officeDocument/2006/relationships/image" Target="../media/image7.png"/><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45.png"/><Relationship Id="rId5" Type="http://schemas.openxmlformats.org/officeDocument/2006/relationships/image" Target="../media/image44.jpe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12.xml"/><Relationship Id="rId7" Type="http://schemas.openxmlformats.org/officeDocument/2006/relationships/image" Target="../media/image7.png"/><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44.jpeg"/><Relationship Id="rId5" Type="http://schemas.openxmlformats.org/officeDocument/2006/relationships/image" Target="../media/image46.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slideLayout" Target="../slideLayouts/slideLayout12.xml"/><Relationship Id="rId7" Type="http://schemas.openxmlformats.org/officeDocument/2006/relationships/image" Target="../media/image49.jpeg"/><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48.jpeg"/><Relationship Id="rId5" Type="http://schemas.openxmlformats.org/officeDocument/2006/relationships/image" Target="../media/image47.jpg"/><Relationship Id="rId10" Type="http://schemas.openxmlformats.org/officeDocument/2006/relationships/image" Target="../media/image8.png"/><Relationship Id="rId4" Type="http://schemas.openxmlformats.org/officeDocument/2006/relationships/notesSlide" Target="../notesSlides/notesSlide14.xml"/><Relationship Id="rId9" Type="http://schemas.openxmlformats.org/officeDocument/2006/relationships/image" Target="../media/image7.png"/></Relationships>
</file>

<file path=ppt/slides/_rels/slide15.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slideLayout" Target="../slideLayouts/slideLayout12.xml"/><Relationship Id="rId7" Type="http://schemas.openxmlformats.org/officeDocument/2006/relationships/image" Target="../media/image53.jpeg"/><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image" Target="../media/image52.jpg"/><Relationship Id="rId11" Type="http://schemas.openxmlformats.org/officeDocument/2006/relationships/image" Target="../media/image8.png"/><Relationship Id="rId5" Type="http://schemas.openxmlformats.org/officeDocument/2006/relationships/image" Target="../media/image51.jfif"/><Relationship Id="rId10" Type="http://schemas.openxmlformats.org/officeDocument/2006/relationships/image" Target="../media/image7.png"/><Relationship Id="rId4" Type="http://schemas.openxmlformats.org/officeDocument/2006/relationships/notesSlide" Target="../notesSlides/notesSlide15.xml"/><Relationship Id="rId9" Type="http://schemas.openxmlformats.org/officeDocument/2006/relationships/image" Target="../media/image55.jpeg"/></Relationships>
</file>

<file path=ppt/slides/_rels/slide1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12.xml"/><Relationship Id="rId7" Type="http://schemas.openxmlformats.org/officeDocument/2006/relationships/image" Target="../media/image58.png"/><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image" Target="../media/image57.png"/><Relationship Id="rId5" Type="http://schemas.openxmlformats.org/officeDocument/2006/relationships/image" Target="../media/image56.jpeg"/><Relationship Id="rId4" Type="http://schemas.openxmlformats.org/officeDocument/2006/relationships/notesSlide" Target="../notesSlides/notesSlide16.xml"/><Relationship Id="rId9" Type="http://schemas.openxmlformats.org/officeDocument/2006/relationships/image" Target="../media/image8.png"/></Relationships>
</file>

<file path=ppt/slides/_rels/slide1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12.xml"/><Relationship Id="rId7" Type="http://schemas.openxmlformats.org/officeDocument/2006/relationships/image" Target="../media/image61.jpg"/><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image" Target="../media/image60.png"/><Relationship Id="rId5" Type="http://schemas.openxmlformats.org/officeDocument/2006/relationships/image" Target="../media/image59.jpeg"/><Relationship Id="rId10" Type="http://schemas.openxmlformats.org/officeDocument/2006/relationships/image" Target="../media/image8.png"/><Relationship Id="rId4" Type="http://schemas.openxmlformats.org/officeDocument/2006/relationships/notesSlide" Target="../notesSlides/notesSlide17.xml"/><Relationship Id="rId9" Type="http://schemas.openxmlformats.org/officeDocument/2006/relationships/image" Target="../media/image58.png"/></Relationships>
</file>

<file path=ppt/slides/_rels/slide18.xml.rels><?xml version="1.0" encoding="UTF-8" standalone="yes"?>
<Relationships xmlns="http://schemas.openxmlformats.org/package/2006/relationships"><Relationship Id="rId8" Type="http://schemas.openxmlformats.org/officeDocument/2006/relationships/image" Target="../media/image64.jpeg"/><Relationship Id="rId13" Type="http://schemas.openxmlformats.org/officeDocument/2006/relationships/image" Target="../media/image68.png"/><Relationship Id="rId3" Type="http://schemas.openxmlformats.org/officeDocument/2006/relationships/slideLayout" Target="../slideLayouts/slideLayout12.xml"/><Relationship Id="rId7" Type="http://schemas.openxmlformats.org/officeDocument/2006/relationships/image" Target="../media/image63.jpeg"/><Relationship Id="rId12" Type="http://schemas.openxmlformats.org/officeDocument/2006/relationships/image" Target="../media/image7.png"/><Relationship Id="rId2" Type="http://schemas.openxmlformats.org/officeDocument/2006/relationships/audio" Target="../media/media17.mp3"/><Relationship Id="rId1" Type="http://schemas.microsoft.com/office/2007/relationships/media" Target="../media/media17.mp3"/><Relationship Id="rId6" Type="http://schemas.openxmlformats.org/officeDocument/2006/relationships/image" Target="../media/image62.png"/><Relationship Id="rId11" Type="http://schemas.openxmlformats.org/officeDocument/2006/relationships/image" Target="../media/image67.jpeg"/><Relationship Id="rId5" Type="http://schemas.openxmlformats.org/officeDocument/2006/relationships/image" Target="../media/image58.png"/><Relationship Id="rId10" Type="http://schemas.openxmlformats.org/officeDocument/2006/relationships/image" Target="../media/image66.jpeg"/><Relationship Id="rId4" Type="http://schemas.openxmlformats.org/officeDocument/2006/relationships/notesSlide" Target="../notesSlides/notesSlide18.xml"/><Relationship Id="rId9" Type="http://schemas.openxmlformats.org/officeDocument/2006/relationships/image" Target="../media/image65.png"/></Relationships>
</file>

<file path=ppt/slides/_rels/slide19.xml.rels><?xml version="1.0" encoding="UTF-8" standalone="yes"?>
<Relationships xmlns="http://schemas.openxmlformats.org/package/2006/relationships"><Relationship Id="rId8" Type="http://schemas.openxmlformats.org/officeDocument/2006/relationships/image" Target="../media/image70.jpeg"/><Relationship Id="rId3" Type="http://schemas.openxmlformats.org/officeDocument/2006/relationships/slideLayout" Target="../slideLayouts/slideLayout12.xml"/><Relationship Id="rId7" Type="http://schemas.openxmlformats.org/officeDocument/2006/relationships/image" Target="../media/image69.jpeg"/><Relationship Id="rId12" Type="http://schemas.openxmlformats.org/officeDocument/2006/relationships/image" Target="../media/image68.png"/><Relationship Id="rId2" Type="http://schemas.openxmlformats.org/officeDocument/2006/relationships/audio" Target="../media/media18.mp3"/><Relationship Id="rId1" Type="http://schemas.microsoft.com/office/2007/relationships/media" Target="../media/media18.mp3"/><Relationship Id="rId6" Type="http://schemas.openxmlformats.org/officeDocument/2006/relationships/image" Target="../media/image65.png"/><Relationship Id="rId11" Type="http://schemas.openxmlformats.org/officeDocument/2006/relationships/image" Target="../media/image7.png"/><Relationship Id="rId5" Type="http://schemas.openxmlformats.org/officeDocument/2006/relationships/image" Target="../media/image62.png"/><Relationship Id="rId10" Type="http://schemas.openxmlformats.org/officeDocument/2006/relationships/image" Target="../media/image72.jpeg"/><Relationship Id="rId4" Type="http://schemas.openxmlformats.org/officeDocument/2006/relationships/notesSlide" Target="../notesSlides/notesSlide19.xml"/><Relationship Id="rId9" Type="http://schemas.openxmlformats.org/officeDocument/2006/relationships/image" Target="../media/image71.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slideLayout" Target="../slideLayouts/slideLayout3.xml"/><Relationship Id="rId7" Type="http://schemas.openxmlformats.org/officeDocument/2006/relationships/image" Target="../media/image7.png"/><Relationship Id="rId2" Type="http://schemas.openxmlformats.org/officeDocument/2006/relationships/audio" Target="../media/media19.mp3"/><Relationship Id="rId1" Type="http://schemas.microsoft.com/office/2007/relationships/media" Target="../media/media19.mp3"/><Relationship Id="rId6" Type="http://schemas.openxmlformats.org/officeDocument/2006/relationships/image" Target="../media/image74.jpeg"/><Relationship Id="rId5" Type="http://schemas.openxmlformats.org/officeDocument/2006/relationships/image" Target="../media/image73.jpe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3.xml"/><Relationship Id="rId7" Type="http://schemas.openxmlformats.org/officeDocument/2006/relationships/image" Target="../media/image77.png"/><Relationship Id="rId2" Type="http://schemas.openxmlformats.org/officeDocument/2006/relationships/audio" Target="../media/media20.mp3"/><Relationship Id="rId1" Type="http://schemas.microsoft.com/office/2007/relationships/media" Target="../media/media20.mp3"/><Relationship Id="rId6" Type="http://schemas.openxmlformats.org/officeDocument/2006/relationships/image" Target="../media/image76.jpeg"/><Relationship Id="rId5" Type="http://schemas.openxmlformats.org/officeDocument/2006/relationships/image" Target="../media/image75.png"/><Relationship Id="rId4" Type="http://schemas.openxmlformats.org/officeDocument/2006/relationships/notesSlide" Target="../notesSlides/notesSlide21.xml"/><Relationship Id="rId9" Type="http://schemas.openxmlformats.org/officeDocument/2006/relationships/image" Target="../media/image68.png"/></Relationships>
</file>

<file path=ppt/slides/_rels/slide2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7.xml"/><Relationship Id="rId7" Type="http://schemas.openxmlformats.org/officeDocument/2006/relationships/image" Target="../media/image7.png"/><Relationship Id="rId2" Type="http://schemas.openxmlformats.org/officeDocument/2006/relationships/audio" Target="../media/media21.mp3"/><Relationship Id="rId1" Type="http://schemas.microsoft.com/office/2007/relationships/media" Target="../media/media21.mp3"/><Relationship Id="rId6" Type="http://schemas.openxmlformats.org/officeDocument/2006/relationships/image" Target="../media/image79.jpeg"/><Relationship Id="rId5" Type="http://schemas.openxmlformats.org/officeDocument/2006/relationships/image" Target="../media/image78.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8.png"/><Relationship Id="rId2" Type="http://schemas.openxmlformats.org/officeDocument/2006/relationships/audio" Target="../media/media22.mp3"/><Relationship Id="rId1" Type="http://schemas.microsoft.com/office/2007/relationships/media" Target="../media/media22.mp3"/><Relationship Id="rId6" Type="http://schemas.openxmlformats.org/officeDocument/2006/relationships/image" Target="../media/image7.png"/><Relationship Id="rId5" Type="http://schemas.openxmlformats.org/officeDocument/2006/relationships/image" Target="../media/image80.jpe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8" Type="http://schemas.openxmlformats.org/officeDocument/2006/relationships/image" Target="../media/image7.png"/><Relationship Id="rId3" Type="http://schemas.microsoft.com/office/2007/relationships/media" Target="../media/media24.mp3"/><Relationship Id="rId7" Type="http://schemas.openxmlformats.org/officeDocument/2006/relationships/image" Target="../media/image81.jpeg"/><Relationship Id="rId2" Type="http://schemas.openxmlformats.org/officeDocument/2006/relationships/audio" Target="../media/media23.mp3"/><Relationship Id="rId1" Type="http://schemas.microsoft.com/office/2007/relationships/media" Target="../media/media23.mp3"/><Relationship Id="rId6" Type="http://schemas.openxmlformats.org/officeDocument/2006/relationships/notesSlide" Target="../notesSlides/notesSlide24.xml"/><Relationship Id="rId5" Type="http://schemas.openxmlformats.org/officeDocument/2006/relationships/slideLayout" Target="../slideLayouts/slideLayout7.xml"/><Relationship Id="rId4" Type="http://schemas.openxmlformats.org/officeDocument/2006/relationships/audio" Target="../media/media24.mp3"/><Relationship Id="rId9" Type="http://schemas.openxmlformats.org/officeDocument/2006/relationships/image" Target="../media/image8.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8.png"/><Relationship Id="rId2" Type="http://schemas.openxmlformats.org/officeDocument/2006/relationships/audio" Target="../media/media25.mp3"/><Relationship Id="rId1" Type="http://schemas.microsoft.com/office/2007/relationships/media" Target="../media/media25.mp3"/><Relationship Id="rId6" Type="http://schemas.openxmlformats.org/officeDocument/2006/relationships/image" Target="../media/image7.png"/><Relationship Id="rId5" Type="http://schemas.openxmlformats.org/officeDocument/2006/relationships/image" Target="../media/image82.jpe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6.mp3"/><Relationship Id="rId1" Type="http://schemas.microsoft.com/office/2007/relationships/media" Target="../media/media26.mp3"/><Relationship Id="rId6" Type="http://schemas.openxmlformats.org/officeDocument/2006/relationships/image" Target="../media/image68.png"/><Relationship Id="rId5" Type="http://schemas.openxmlformats.org/officeDocument/2006/relationships/image" Target="../media/image7.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8" Type="http://schemas.openxmlformats.org/officeDocument/2006/relationships/image" Target="../media/image86.jpeg"/><Relationship Id="rId3" Type="http://schemas.openxmlformats.org/officeDocument/2006/relationships/slideLayout" Target="../slideLayouts/slideLayout4.xml"/><Relationship Id="rId7" Type="http://schemas.openxmlformats.org/officeDocument/2006/relationships/image" Target="../media/image85.gif"/><Relationship Id="rId2" Type="http://schemas.openxmlformats.org/officeDocument/2006/relationships/audio" Target="../media/media27.mp3"/><Relationship Id="rId1" Type="http://schemas.microsoft.com/office/2007/relationships/media" Target="../media/media27.mp3"/><Relationship Id="rId6" Type="http://schemas.openxmlformats.org/officeDocument/2006/relationships/image" Target="../media/image84.jpeg"/><Relationship Id="rId11" Type="http://schemas.openxmlformats.org/officeDocument/2006/relationships/image" Target="../media/image68.png"/><Relationship Id="rId5" Type="http://schemas.openxmlformats.org/officeDocument/2006/relationships/image" Target="../media/image83.jpeg"/><Relationship Id="rId10" Type="http://schemas.openxmlformats.org/officeDocument/2006/relationships/image" Target="../media/image7.png"/><Relationship Id="rId4" Type="http://schemas.openxmlformats.org/officeDocument/2006/relationships/notesSlide" Target="../notesSlides/notesSlide27.xml"/><Relationship Id="rId9" Type="http://schemas.openxmlformats.org/officeDocument/2006/relationships/image" Target="../media/image87.jpe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68.png"/><Relationship Id="rId2" Type="http://schemas.openxmlformats.org/officeDocument/2006/relationships/audio" Target="../media/media28.mp3"/><Relationship Id="rId1" Type="http://schemas.microsoft.com/office/2007/relationships/media" Target="../media/media28.mp3"/><Relationship Id="rId6" Type="http://schemas.openxmlformats.org/officeDocument/2006/relationships/image" Target="../media/image7.png"/><Relationship Id="rId5" Type="http://schemas.openxmlformats.org/officeDocument/2006/relationships/image" Target="../media/image84.jpe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68.png"/><Relationship Id="rId2" Type="http://schemas.openxmlformats.org/officeDocument/2006/relationships/audio" Target="../media/media29.mp3"/><Relationship Id="rId1" Type="http://schemas.microsoft.com/office/2007/relationships/media" Target="../media/media29.mp3"/><Relationship Id="rId6" Type="http://schemas.openxmlformats.org/officeDocument/2006/relationships/image" Target="../media/image7.png"/><Relationship Id="rId5" Type="http://schemas.openxmlformats.org/officeDocument/2006/relationships/image" Target="../media/image83.jpe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4.xml"/><Relationship Id="rId7" Type="http://schemas.openxmlformats.org/officeDocument/2006/relationships/image" Target="../media/image6.jpe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3.xml"/><Relationship Id="rId9"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68.png"/><Relationship Id="rId2" Type="http://schemas.openxmlformats.org/officeDocument/2006/relationships/audio" Target="../media/media30.mp3"/><Relationship Id="rId1" Type="http://schemas.microsoft.com/office/2007/relationships/media" Target="../media/media30.mp3"/><Relationship Id="rId6" Type="http://schemas.openxmlformats.org/officeDocument/2006/relationships/image" Target="../media/image7.png"/><Relationship Id="rId5" Type="http://schemas.openxmlformats.org/officeDocument/2006/relationships/image" Target="../media/image85.gif"/><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slideLayout" Target="../slideLayouts/slideLayout4.xml"/><Relationship Id="rId7" Type="http://schemas.openxmlformats.org/officeDocument/2006/relationships/image" Target="../media/image7.png"/><Relationship Id="rId2" Type="http://schemas.openxmlformats.org/officeDocument/2006/relationships/audio" Target="../media/media31.mp3"/><Relationship Id="rId1" Type="http://schemas.microsoft.com/office/2007/relationships/media" Target="../media/media31.mp3"/><Relationship Id="rId6" Type="http://schemas.openxmlformats.org/officeDocument/2006/relationships/image" Target="../media/image88.png"/><Relationship Id="rId5" Type="http://schemas.openxmlformats.org/officeDocument/2006/relationships/image" Target="../media/image87.jpe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68.png"/><Relationship Id="rId2" Type="http://schemas.openxmlformats.org/officeDocument/2006/relationships/audio" Target="../media/media32.mp3"/><Relationship Id="rId1" Type="http://schemas.microsoft.com/office/2007/relationships/media" Target="../media/media32.mp3"/><Relationship Id="rId6" Type="http://schemas.openxmlformats.org/officeDocument/2006/relationships/image" Target="../media/image7.png"/><Relationship Id="rId5" Type="http://schemas.openxmlformats.org/officeDocument/2006/relationships/image" Target="../media/image86.jpe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8" Type="http://schemas.openxmlformats.org/officeDocument/2006/relationships/image" Target="../media/image92.jpeg"/><Relationship Id="rId3" Type="http://schemas.openxmlformats.org/officeDocument/2006/relationships/slideLayout" Target="../slideLayouts/slideLayout3.xml"/><Relationship Id="rId7" Type="http://schemas.openxmlformats.org/officeDocument/2006/relationships/image" Target="../media/image91.jpeg"/><Relationship Id="rId12" Type="http://schemas.openxmlformats.org/officeDocument/2006/relationships/image" Target="../media/image68.png"/><Relationship Id="rId2" Type="http://schemas.openxmlformats.org/officeDocument/2006/relationships/audio" Target="../media/media33.mp3"/><Relationship Id="rId1" Type="http://schemas.microsoft.com/office/2007/relationships/media" Target="../media/media33.mp3"/><Relationship Id="rId6" Type="http://schemas.openxmlformats.org/officeDocument/2006/relationships/image" Target="../media/image90.jpeg"/><Relationship Id="rId11" Type="http://schemas.openxmlformats.org/officeDocument/2006/relationships/image" Target="../media/image7.png"/><Relationship Id="rId5" Type="http://schemas.openxmlformats.org/officeDocument/2006/relationships/image" Target="../media/image89.jpeg"/><Relationship Id="rId10" Type="http://schemas.openxmlformats.org/officeDocument/2006/relationships/image" Target="../media/image94.jpeg"/><Relationship Id="rId4" Type="http://schemas.openxmlformats.org/officeDocument/2006/relationships/notesSlide" Target="../notesSlides/notesSlide33.xml"/><Relationship Id="rId9" Type="http://schemas.openxmlformats.org/officeDocument/2006/relationships/image" Target="../media/image93.jpeg"/></Relationships>
</file>

<file path=ppt/slides/_rels/slide34.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slideLayout" Target="../slideLayouts/slideLayout3.xml"/><Relationship Id="rId7" Type="http://schemas.openxmlformats.org/officeDocument/2006/relationships/image" Target="../media/image7.png"/><Relationship Id="rId2" Type="http://schemas.openxmlformats.org/officeDocument/2006/relationships/audio" Target="../media/media34.mp3"/><Relationship Id="rId1" Type="http://schemas.microsoft.com/office/2007/relationships/media" Target="../media/media34.mp3"/><Relationship Id="rId6" Type="http://schemas.openxmlformats.org/officeDocument/2006/relationships/image" Target="../media/image96.jpeg"/><Relationship Id="rId5" Type="http://schemas.openxmlformats.org/officeDocument/2006/relationships/image" Target="../media/image95.jpe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68.png"/><Relationship Id="rId2" Type="http://schemas.openxmlformats.org/officeDocument/2006/relationships/audio" Target="../media/media35.mp3"/><Relationship Id="rId1" Type="http://schemas.microsoft.com/office/2007/relationships/media" Target="../media/media35.mp3"/><Relationship Id="rId6" Type="http://schemas.openxmlformats.org/officeDocument/2006/relationships/image" Target="../media/image7.png"/><Relationship Id="rId5" Type="http://schemas.openxmlformats.org/officeDocument/2006/relationships/image" Target="../media/image97.pn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4.xml"/><Relationship Id="rId7" Type="http://schemas.openxmlformats.org/officeDocument/2006/relationships/image" Target="../media/image100.png"/><Relationship Id="rId2" Type="http://schemas.openxmlformats.org/officeDocument/2006/relationships/audio" Target="../media/media36.mp3"/><Relationship Id="rId1" Type="http://schemas.microsoft.com/office/2007/relationships/media" Target="../media/media36.mp3"/><Relationship Id="rId6" Type="http://schemas.openxmlformats.org/officeDocument/2006/relationships/image" Target="../media/image99.jpeg"/><Relationship Id="rId5" Type="http://schemas.openxmlformats.org/officeDocument/2006/relationships/image" Target="../media/image98.jpeg"/><Relationship Id="rId4" Type="http://schemas.openxmlformats.org/officeDocument/2006/relationships/notesSlide" Target="../notesSlides/notesSlide36.xml"/><Relationship Id="rId9" Type="http://schemas.openxmlformats.org/officeDocument/2006/relationships/image" Target="../media/image68.png"/></Relationships>
</file>

<file path=ppt/slides/_rels/slide37.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37.xml"/><Relationship Id="rId1" Type="http://schemas.openxmlformats.org/officeDocument/2006/relationships/slideLayout" Target="../slideLayouts/slideLayout4.xml"/><Relationship Id="rId4" Type="http://schemas.openxmlformats.org/officeDocument/2006/relationships/image" Target="../media/image68.png"/></Relationships>
</file>

<file path=ppt/slides/_rels/slide38.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38.xml"/><Relationship Id="rId1" Type="http://schemas.openxmlformats.org/officeDocument/2006/relationships/slideLayout" Target="../slideLayouts/slideLayout4.xml"/><Relationship Id="rId4" Type="http://schemas.openxmlformats.org/officeDocument/2006/relationships/image" Target="../media/image68.png"/></Relationships>
</file>

<file path=ppt/slides/_rels/slide39.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39.xml"/><Relationship Id="rId1" Type="http://schemas.openxmlformats.org/officeDocument/2006/relationships/slideLayout" Target="../slideLayouts/slideLayout4.xml"/><Relationship Id="rId4" Type="http://schemas.openxmlformats.org/officeDocument/2006/relationships/image" Target="../media/image68.png"/></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4.xml"/><Relationship Id="rId7" Type="http://schemas.openxmlformats.org/officeDocument/2006/relationships/image" Target="../media/image7.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4.xml"/><Relationship Id="rId7" Type="http://schemas.openxmlformats.org/officeDocument/2006/relationships/image" Target="../media/image104.jpeg"/><Relationship Id="rId2" Type="http://schemas.openxmlformats.org/officeDocument/2006/relationships/audio" Target="../media/media37.mp3"/><Relationship Id="rId1" Type="http://schemas.microsoft.com/office/2007/relationships/media" Target="../media/media37.mp3"/><Relationship Id="rId6" Type="http://schemas.openxmlformats.org/officeDocument/2006/relationships/image" Target="../media/image103.png"/><Relationship Id="rId5" Type="http://schemas.openxmlformats.org/officeDocument/2006/relationships/image" Target="../media/image102.jpeg"/><Relationship Id="rId4" Type="http://schemas.openxmlformats.org/officeDocument/2006/relationships/notesSlide" Target="../notesSlides/notesSlide40.xml"/><Relationship Id="rId9" Type="http://schemas.openxmlformats.org/officeDocument/2006/relationships/image" Target="../media/image68.pn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68.png"/><Relationship Id="rId2" Type="http://schemas.openxmlformats.org/officeDocument/2006/relationships/audio" Target="../media/media38.mp3"/><Relationship Id="rId1" Type="http://schemas.microsoft.com/office/2007/relationships/media" Target="../media/media38.mp3"/><Relationship Id="rId6" Type="http://schemas.openxmlformats.org/officeDocument/2006/relationships/image" Target="../media/image7.png"/><Relationship Id="rId5" Type="http://schemas.openxmlformats.org/officeDocument/2006/relationships/image" Target="../media/image105.png"/><Relationship Id="rId4"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9.mp3"/><Relationship Id="rId1" Type="http://schemas.microsoft.com/office/2007/relationships/media" Target="../media/media39.mp3"/><Relationship Id="rId6" Type="http://schemas.openxmlformats.org/officeDocument/2006/relationships/image" Target="../media/image68.png"/><Relationship Id="rId5" Type="http://schemas.openxmlformats.org/officeDocument/2006/relationships/image" Target="../media/image7.png"/><Relationship Id="rId4"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slideLayout" Target="../slideLayouts/slideLayout3.xml"/><Relationship Id="rId7" Type="http://schemas.openxmlformats.org/officeDocument/2006/relationships/image" Target="../media/image7.png"/><Relationship Id="rId2" Type="http://schemas.openxmlformats.org/officeDocument/2006/relationships/audio" Target="../media/media40.mp3"/><Relationship Id="rId1" Type="http://schemas.microsoft.com/office/2007/relationships/media" Target="../media/media40.mp3"/><Relationship Id="rId6" Type="http://schemas.openxmlformats.org/officeDocument/2006/relationships/image" Target="../media/image107.jpeg"/><Relationship Id="rId5" Type="http://schemas.openxmlformats.org/officeDocument/2006/relationships/image" Target="../media/image106.jpeg"/><Relationship Id="rId4"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8" Type="http://schemas.openxmlformats.org/officeDocument/2006/relationships/image" Target="../media/image111.jpeg"/><Relationship Id="rId3" Type="http://schemas.openxmlformats.org/officeDocument/2006/relationships/slideLayout" Target="../slideLayouts/slideLayout2.xml"/><Relationship Id="rId7" Type="http://schemas.openxmlformats.org/officeDocument/2006/relationships/image" Target="../media/image110.jpeg"/><Relationship Id="rId2" Type="http://schemas.openxmlformats.org/officeDocument/2006/relationships/audio" Target="../media/media41.mp3"/><Relationship Id="rId1" Type="http://schemas.microsoft.com/office/2007/relationships/media" Target="../media/media41.mp3"/><Relationship Id="rId6" Type="http://schemas.openxmlformats.org/officeDocument/2006/relationships/image" Target="../media/image109.png"/><Relationship Id="rId11" Type="http://schemas.openxmlformats.org/officeDocument/2006/relationships/image" Target="../media/image68.png"/><Relationship Id="rId5" Type="http://schemas.openxmlformats.org/officeDocument/2006/relationships/image" Target="../media/image108.png"/><Relationship Id="rId10" Type="http://schemas.openxmlformats.org/officeDocument/2006/relationships/image" Target="../media/image7.png"/><Relationship Id="rId4" Type="http://schemas.openxmlformats.org/officeDocument/2006/relationships/notesSlide" Target="../notesSlides/notesSlide44.xml"/><Relationship Id="rId9" Type="http://schemas.openxmlformats.org/officeDocument/2006/relationships/image" Target="../media/image112.png"/></Relationships>
</file>

<file path=ppt/slides/_rels/slide45.xml.rels><?xml version="1.0" encoding="UTF-8" standalone="yes"?>
<Relationships xmlns="http://schemas.openxmlformats.org/package/2006/relationships"><Relationship Id="rId8" Type="http://schemas.openxmlformats.org/officeDocument/2006/relationships/image" Target="../media/image116.PNG"/><Relationship Id="rId3" Type="http://schemas.openxmlformats.org/officeDocument/2006/relationships/slideLayout" Target="../slideLayouts/slideLayout12.xml"/><Relationship Id="rId7" Type="http://schemas.openxmlformats.org/officeDocument/2006/relationships/image" Target="../media/image115.jpeg"/><Relationship Id="rId2" Type="http://schemas.openxmlformats.org/officeDocument/2006/relationships/audio" Target="../media/media42.mp3"/><Relationship Id="rId1" Type="http://schemas.microsoft.com/office/2007/relationships/media" Target="../media/media42.mp3"/><Relationship Id="rId6" Type="http://schemas.openxmlformats.org/officeDocument/2006/relationships/image" Target="../media/image114.jpeg"/><Relationship Id="rId5" Type="http://schemas.openxmlformats.org/officeDocument/2006/relationships/image" Target="../media/image113.png"/><Relationship Id="rId4" Type="http://schemas.openxmlformats.org/officeDocument/2006/relationships/notesSlide" Target="../notesSlides/notesSlide45.xml"/><Relationship Id="rId9" Type="http://schemas.openxmlformats.org/officeDocument/2006/relationships/image" Target="../media/image7.png"/></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3.mp3"/><Relationship Id="rId1" Type="http://schemas.microsoft.com/office/2007/relationships/media" Target="../media/media43.mp3"/><Relationship Id="rId6" Type="http://schemas.openxmlformats.org/officeDocument/2006/relationships/image" Target="../media/image117.png"/><Relationship Id="rId5" Type="http://schemas.openxmlformats.org/officeDocument/2006/relationships/image" Target="../media/image7.png"/><Relationship Id="rId4"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2.xml"/><Relationship Id="rId7" Type="http://schemas.openxmlformats.org/officeDocument/2006/relationships/image" Target="../media/image120.png"/><Relationship Id="rId2" Type="http://schemas.openxmlformats.org/officeDocument/2006/relationships/audio" Target="../media/media44.mp3"/><Relationship Id="rId1" Type="http://schemas.microsoft.com/office/2007/relationships/media" Target="../media/media44.mp3"/><Relationship Id="rId6" Type="http://schemas.openxmlformats.org/officeDocument/2006/relationships/image" Target="../media/image119.png"/><Relationship Id="rId5" Type="http://schemas.openxmlformats.org/officeDocument/2006/relationships/image" Target="../media/image118.png"/><Relationship Id="rId4" Type="http://schemas.openxmlformats.org/officeDocument/2006/relationships/notesSlide" Target="../notesSlides/notesSlide47.xml"/><Relationship Id="rId9" Type="http://schemas.openxmlformats.org/officeDocument/2006/relationships/image" Target="../media/image68.png"/></Relationships>
</file>

<file path=ppt/slides/_rels/slide48.xml.rels><?xml version="1.0" encoding="UTF-8" standalone="yes"?>
<Relationships xmlns="http://schemas.openxmlformats.org/package/2006/relationships"><Relationship Id="rId8" Type="http://schemas.openxmlformats.org/officeDocument/2006/relationships/image" Target="../media/image123.png"/><Relationship Id="rId3" Type="http://schemas.openxmlformats.org/officeDocument/2006/relationships/slideLayout" Target="../slideLayouts/slideLayout2.xml"/><Relationship Id="rId7" Type="http://schemas.openxmlformats.org/officeDocument/2006/relationships/image" Target="../media/image122.png"/><Relationship Id="rId12" Type="http://schemas.openxmlformats.org/officeDocument/2006/relationships/image" Target="../media/image117.png"/><Relationship Id="rId2" Type="http://schemas.openxmlformats.org/officeDocument/2006/relationships/audio" Target="../media/media45.mp3"/><Relationship Id="rId1" Type="http://schemas.microsoft.com/office/2007/relationships/media" Target="../media/media45.mp3"/><Relationship Id="rId6" Type="http://schemas.openxmlformats.org/officeDocument/2006/relationships/image" Target="../media/image121.png"/><Relationship Id="rId11" Type="http://schemas.openxmlformats.org/officeDocument/2006/relationships/image" Target="../media/image7.png"/><Relationship Id="rId5" Type="http://schemas.openxmlformats.org/officeDocument/2006/relationships/image" Target="../media/image105.png"/><Relationship Id="rId10" Type="http://schemas.openxmlformats.org/officeDocument/2006/relationships/image" Target="../media/image125.png"/><Relationship Id="rId4" Type="http://schemas.openxmlformats.org/officeDocument/2006/relationships/notesSlide" Target="../notesSlides/notesSlide48.xml"/><Relationship Id="rId9" Type="http://schemas.openxmlformats.org/officeDocument/2006/relationships/image" Target="../media/image124.png"/></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17.png"/><Relationship Id="rId2" Type="http://schemas.openxmlformats.org/officeDocument/2006/relationships/audio" Target="../media/media46.mp3"/><Relationship Id="rId1" Type="http://schemas.microsoft.com/office/2007/relationships/media" Target="../media/media46.mp3"/><Relationship Id="rId6" Type="http://schemas.openxmlformats.org/officeDocument/2006/relationships/image" Target="../media/image7.png"/><Relationship Id="rId5" Type="http://schemas.openxmlformats.org/officeDocument/2006/relationships/image" Target="../media/image126.png"/><Relationship Id="rId4"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slideLayout" Target="../slideLayouts/slideLayout2.xml"/><Relationship Id="rId7" Type="http://schemas.openxmlformats.org/officeDocument/2006/relationships/image" Target="../media/image11.jpe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0.png"/><Relationship Id="rId5" Type="http://schemas.openxmlformats.org/officeDocument/2006/relationships/image" Target="../media/image9.jpeg"/><Relationship Id="rId10" Type="http://schemas.openxmlformats.org/officeDocument/2006/relationships/image" Target="../media/image8.png"/><Relationship Id="rId4" Type="http://schemas.openxmlformats.org/officeDocument/2006/relationships/notesSlide" Target="../notesSlides/notesSlide5.xml"/><Relationship Id="rId9" Type="http://schemas.openxmlformats.org/officeDocument/2006/relationships/image" Target="../media/image7.png"/></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68.png"/><Relationship Id="rId2" Type="http://schemas.openxmlformats.org/officeDocument/2006/relationships/audio" Target="../media/media47.mp3"/><Relationship Id="rId1" Type="http://schemas.microsoft.com/office/2007/relationships/media" Target="../media/media47.mp3"/><Relationship Id="rId6" Type="http://schemas.openxmlformats.org/officeDocument/2006/relationships/image" Target="../media/image7.png"/><Relationship Id="rId5" Type="http://schemas.openxmlformats.org/officeDocument/2006/relationships/image" Target="../media/image127.png"/><Relationship Id="rId4"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slideLayout" Target="../slideLayouts/slideLayout3.xml"/><Relationship Id="rId7" Type="http://schemas.openxmlformats.org/officeDocument/2006/relationships/image" Target="../media/image7.png"/><Relationship Id="rId2" Type="http://schemas.openxmlformats.org/officeDocument/2006/relationships/audio" Target="../media/media48.mp3"/><Relationship Id="rId1" Type="http://schemas.microsoft.com/office/2007/relationships/media" Target="../media/media48.mp3"/><Relationship Id="rId6" Type="http://schemas.openxmlformats.org/officeDocument/2006/relationships/image" Target="../media/image129.png"/><Relationship Id="rId5" Type="http://schemas.openxmlformats.org/officeDocument/2006/relationships/image" Target="../media/image128.png"/><Relationship Id="rId4"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68.png"/><Relationship Id="rId2" Type="http://schemas.openxmlformats.org/officeDocument/2006/relationships/audio" Target="../media/media49.mp3"/><Relationship Id="rId1" Type="http://schemas.microsoft.com/office/2007/relationships/media" Target="../media/media49.mp3"/><Relationship Id="rId6" Type="http://schemas.openxmlformats.org/officeDocument/2006/relationships/image" Target="../media/image7.png"/><Relationship Id="rId5" Type="http://schemas.openxmlformats.org/officeDocument/2006/relationships/image" Target="../media/image130.png"/><Relationship Id="rId4"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8" Type="http://schemas.openxmlformats.org/officeDocument/2006/relationships/image" Target="../media/image134.png"/><Relationship Id="rId13" Type="http://schemas.openxmlformats.org/officeDocument/2006/relationships/image" Target="../media/image7.png"/><Relationship Id="rId3" Type="http://schemas.openxmlformats.org/officeDocument/2006/relationships/slideLayout" Target="../slideLayouts/slideLayout3.xml"/><Relationship Id="rId7" Type="http://schemas.openxmlformats.org/officeDocument/2006/relationships/image" Target="../media/image133.jpg"/><Relationship Id="rId12" Type="http://schemas.openxmlformats.org/officeDocument/2006/relationships/image" Target="../media/image138.png"/><Relationship Id="rId2" Type="http://schemas.openxmlformats.org/officeDocument/2006/relationships/audio" Target="../media/media50.mp3"/><Relationship Id="rId1" Type="http://schemas.microsoft.com/office/2007/relationships/media" Target="../media/media50.mp3"/><Relationship Id="rId6" Type="http://schemas.openxmlformats.org/officeDocument/2006/relationships/image" Target="../media/image132.png"/><Relationship Id="rId11" Type="http://schemas.openxmlformats.org/officeDocument/2006/relationships/image" Target="../media/image137.jpeg"/><Relationship Id="rId5" Type="http://schemas.openxmlformats.org/officeDocument/2006/relationships/image" Target="../media/image131.png"/><Relationship Id="rId10" Type="http://schemas.openxmlformats.org/officeDocument/2006/relationships/image" Target="../media/image136.jpeg"/><Relationship Id="rId4" Type="http://schemas.openxmlformats.org/officeDocument/2006/relationships/notesSlide" Target="../notesSlides/notesSlide53.xml"/><Relationship Id="rId9" Type="http://schemas.openxmlformats.org/officeDocument/2006/relationships/image" Target="../media/image135.jpeg"/><Relationship Id="rId14" Type="http://schemas.openxmlformats.org/officeDocument/2006/relationships/image" Target="../media/image68.png"/></Relationships>
</file>

<file path=ppt/slides/_rels/slide54.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54.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8" Type="http://schemas.openxmlformats.org/officeDocument/2006/relationships/image" Target="../media/image14.jpeg"/><Relationship Id="rId13" Type="http://schemas.openxmlformats.org/officeDocument/2006/relationships/image" Target="../media/image8.png"/><Relationship Id="rId3" Type="http://schemas.openxmlformats.org/officeDocument/2006/relationships/slideLayout" Target="../slideLayouts/slideLayout2.xml"/><Relationship Id="rId7" Type="http://schemas.openxmlformats.org/officeDocument/2006/relationships/image" Target="../media/image13.png"/><Relationship Id="rId12" Type="http://schemas.openxmlformats.org/officeDocument/2006/relationships/image" Target="../media/image7.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10.png"/><Relationship Id="rId11" Type="http://schemas.openxmlformats.org/officeDocument/2006/relationships/image" Target="../media/image17.jpeg"/><Relationship Id="rId5" Type="http://schemas.openxmlformats.org/officeDocument/2006/relationships/image" Target="../media/image9.jpeg"/><Relationship Id="rId10" Type="http://schemas.openxmlformats.org/officeDocument/2006/relationships/image" Target="../media/image16.jpeg"/><Relationship Id="rId4" Type="http://schemas.openxmlformats.org/officeDocument/2006/relationships/notesSlide" Target="../notesSlides/notesSlide6.xml"/><Relationship Id="rId9" Type="http://schemas.openxmlformats.org/officeDocument/2006/relationships/image" Target="../media/image15.jpeg"/></Relationships>
</file>

<file path=ppt/slides/_rels/slide7.xml.rels><?xml version="1.0" encoding="UTF-8" standalone="yes"?>
<Relationships xmlns="http://schemas.openxmlformats.org/package/2006/relationships"><Relationship Id="rId8" Type="http://schemas.openxmlformats.org/officeDocument/2006/relationships/image" Target="../media/image17.jpeg"/><Relationship Id="rId13" Type="http://schemas.openxmlformats.org/officeDocument/2006/relationships/image" Target="../media/image21.jpeg"/><Relationship Id="rId18" Type="http://schemas.openxmlformats.org/officeDocument/2006/relationships/image" Target="../media/image24.jpeg"/><Relationship Id="rId3" Type="http://schemas.openxmlformats.org/officeDocument/2006/relationships/slideLayout" Target="../slideLayouts/slideLayout2.xml"/><Relationship Id="rId21" Type="http://schemas.openxmlformats.org/officeDocument/2006/relationships/image" Target="../media/image8.png"/><Relationship Id="rId7" Type="http://schemas.openxmlformats.org/officeDocument/2006/relationships/image" Target="../media/image14.jpeg"/><Relationship Id="rId12" Type="http://schemas.openxmlformats.org/officeDocument/2006/relationships/image" Target="../media/image20.jpeg"/><Relationship Id="rId17" Type="http://schemas.openxmlformats.org/officeDocument/2006/relationships/image" Target="../media/image23.jpeg"/><Relationship Id="rId2" Type="http://schemas.openxmlformats.org/officeDocument/2006/relationships/audio" Target="../media/media5.mp3"/><Relationship Id="rId16" Type="http://schemas.openxmlformats.org/officeDocument/2006/relationships/image" Target="../media/image16.jpeg"/><Relationship Id="rId20" Type="http://schemas.openxmlformats.org/officeDocument/2006/relationships/image" Target="../media/image25.png"/><Relationship Id="rId1" Type="http://schemas.microsoft.com/office/2007/relationships/media" Target="../media/media5.mp3"/><Relationship Id="rId6" Type="http://schemas.openxmlformats.org/officeDocument/2006/relationships/image" Target="../media/image10.png"/><Relationship Id="rId11" Type="http://schemas.openxmlformats.org/officeDocument/2006/relationships/image" Target="../media/image19.jpeg"/><Relationship Id="rId5" Type="http://schemas.openxmlformats.org/officeDocument/2006/relationships/image" Target="../media/image9.jpeg"/><Relationship Id="rId15" Type="http://schemas.openxmlformats.org/officeDocument/2006/relationships/image" Target="../media/image15.jpeg"/><Relationship Id="rId10" Type="http://schemas.openxmlformats.org/officeDocument/2006/relationships/image" Target="../media/image13.png"/><Relationship Id="rId19" Type="http://schemas.openxmlformats.org/officeDocument/2006/relationships/image" Target="../media/image7.png"/><Relationship Id="rId4" Type="http://schemas.openxmlformats.org/officeDocument/2006/relationships/notesSlide" Target="../notesSlides/notesSlide7.xml"/><Relationship Id="rId9" Type="http://schemas.openxmlformats.org/officeDocument/2006/relationships/image" Target="../media/image18.jpeg"/><Relationship Id="rId14" Type="http://schemas.openxmlformats.org/officeDocument/2006/relationships/image" Target="../media/image22.jpeg"/></Relationships>
</file>

<file path=ppt/slides/_rels/slide8.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slideLayout" Target="../slideLayouts/slideLayout12.xml"/><Relationship Id="rId7" Type="http://schemas.openxmlformats.org/officeDocument/2006/relationships/image" Target="../media/image28.pn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27.png"/><Relationship Id="rId11" Type="http://schemas.openxmlformats.org/officeDocument/2006/relationships/image" Target="../media/image8.png"/><Relationship Id="rId5" Type="http://schemas.openxmlformats.org/officeDocument/2006/relationships/image" Target="../media/image26.png"/><Relationship Id="rId10" Type="http://schemas.openxmlformats.org/officeDocument/2006/relationships/image" Target="../media/image7.png"/><Relationship Id="rId4" Type="http://schemas.openxmlformats.org/officeDocument/2006/relationships/notesSlide" Target="../notesSlides/notesSlide8.xml"/><Relationship Id="rId9" Type="http://schemas.openxmlformats.org/officeDocument/2006/relationships/image" Target="../media/image30.png"/></Relationships>
</file>

<file path=ppt/slides/_rels/slide9.xml.rels><?xml version="1.0" encoding="UTF-8" standalone="yes"?>
<Relationships xmlns="http://schemas.openxmlformats.org/package/2006/relationships"><Relationship Id="rId8" Type="http://schemas.openxmlformats.org/officeDocument/2006/relationships/image" Target="../media/image34.jpeg"/><Relationship Id="rId13" Type="http://schemas.openxmlformats.org/officeDocument/2006/relationships/image" Target="../media/image37.png"/><Relationship Id="rId3" Type="http://schemas.openxmlformats.org/officeDocument/2006/relationships/slideLayout" Target="../slideLayouts/slideLayout12.xml"/><Relationship Id="rId7" Type="http://schemas.openxmlformats.org/officeDocument/2006/relationships/image" Target="../media/image33.jpeg"/><Relationship Id="rId12" Type="http://schemas.openxmlformats.org/officeDocument/2006/relationships/image" Target="../media/image7.png"/><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32.png"/><Relationship Id="rId11" Type="http://schemas.microsoft.com/office/2007/relationships/hdphoto" Target="../media/hdphoto1.wdp"/><Relationship Id="rId5" Type="http://schemas.openxmlformats.org/officeDocument/2006/relationships/image" Target="../media/image31.jpeg"/><Relationship Id="rId10" Type="http://schemas.openxmlformats.org/officeDocument/2006/relationships/image" Target="../media/image36.png"/><Relationship Id="rId4" Type="http://schemas.openxmlformats.org/officeDocument/2006/relationships/notesSlide" Target="../notesSlides/notesSlide9.xml"/><Relationship Id="rId9"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D59F1F7-AE59-438A-84DB-9CB8CF533906}"/>
              </a:ext>
            </a:extLst>
          </p:cNvPr>
          <p:cNvSpPr>
            <a:spLocks noGrp="1"/>
          </p:cNvSpPr>
          <p:nvPr>
            <p:ph type="title"/>
          </p:nvPr>
        </p:nvSpPr>
        <p:spPr/>
        <p:txBody>
          <a:bodyPr>
            <a:normAutofit fontScale="90000"/>
          </a:bodyPr>
          <a:lstStyle/>
          <a:p>
            <a:r>
              <a:rPr lang="en-US" sz="4400" dirty="0">
                <a:solidFill>
                  <a:srgbClr val="F5C24C"/>
                </a:solidFill>
                <a:latin typeface="Calibri" pitchFamily="34" charset="0"/>
                <a:ea typeface="Franchise" pitchFamily="49" charset="0"/>
              </a:rPr>
              <a:t>* </a:t>
            </a:r>
            <a:r>
              <a:rPr lang="en-US" sz="4400" dirty="0"/>
              <a:t>Workshop Instructions</a:t>
            </a:r>
            <a:br>
              <a:rPr lang="en-US" sz="4400" dirty="0"/>
            </a:br>
            <a:r>
              <a:rPr lang="en-US" sz="3100" dirty="0"/>
              <a:t>Developing your brand position with your colleagues</a:t>
            </a:r>
            <a:endParaRPr lang="en-US" sz="4400" dirty="0"/>
          </a:p>
        </p:txBody>
      </p:sp>
      <p:sp>
        <p:nvSpPr>
          <p:cNvPr id="8" name="Content Placeholder 7">
            <a:extLst>
              <a:ext uri="{FF2B5EF4-FFF2-40B4-BE49-F238E27FC236}">
                <a16:creationId xmlns:a16="http://schemas.microsoft.com/office/drawing/2014/main" id="{3FDF7A70-E522-428F-83B5-370B199ABADF}"/>
              </a:ext>
            </a:extLst>
          </p:cNvPr>
          <p:cNvSpPr>
            <a:spLocks noGrp="1"/>
          </p:cNvSpPr>
          <p:nvPr>
            <p:ph sz="half" idx="1"/>
          </p:nvPr>
        </p:nvSpPr>
        <p:spPr>
          <a:xfrm>
            <a:off x="609600" y="1484784"/>
            <a:ext cx="5486400" cy="4925142"/>
          </a:xfrm>
        </p:spPr>
        <p:txBody>
          <a:bodyPr>
            <a:normAutofit/>
          </a:bodyPr>
          <a:lstStyle/>
          <a:p>
            <a:r>
              <a:rPr lang="en-US" sz="2400" b="1" dirty="0"/>
              <a:t>Before you 	Begin </a:t>
            </a:r>
            <a:br>
              <a:rPr lang="en-US" sz="2400" b="1" dirty="0"/>
            </a:br>
            <a:r>
              <a:rPr lang="en-US" sz="1800" dirty="0"/>
              <a:t>Page through this slide show. Whenever you see a yellow </a:t>
            </a:r>
            <a:r>
              <a:rPr lang="en-US" sz="1800" b="1" dirty="0"/>
              <a:t>Slide Set-Up</a:t>
            </a:r>
            <a:r>
              <a:rPr lang="en-US" sz="1800" dirty="0"/>
              <a:t>, follow the instructions to enter data.</a:t>
            </a:r>
          </a:p>
          <a:p>
            <a:pPr lvl="1"/>
            <a:r>
              <a:rPr lang="en-US" sz="1800" dirty="0"/>
              <a:t>Delete the yellow box when completed.</a:t>
            </a:r>
          </a:p>
          <a:p>
            <a:pPr lvl="1"/>
            <a:r>
              <a:rPr lang="en-US" sz="1800" b="1" dirty="0"/>
              <a:t>Practice before your Workshop.</a:t>
            </a:r>
          </a:p>
          <a:p>
            <a:r>
              <a:rPr lang="en-US" sz="2400" b="1" dirty="0"/>
              <a:t>Group Slides</a:t>
            </a:r>
          </a:p>
          <a:p>
            <a:pPr lvl="1"/>
            <a:r>
              <a:rPr lang="en-US" sz="1800" dirty="0"/>
              <a:t>Several slides can be </a:t>
            </a:r>
            <a:r>
              <a:rPr lang="en-US" sz="1800" b="1" dirty="0"/>
              <a:t>filled out with your participants</a:t>
            </a:r>
            <a:r>
              <a:rPr lang="en-US" sz="1800" dirty="0"/>
              <a:t>. </a:t>
            </a:r>
          </a:p>
          <a:p>
            <a:pPr lvl="1"/>
            <a:r>
              <a:rPr lang="en-US" sz="1800" dirty="0"/>
              <a:t>Or they can be worked on</a:t>
            </a:r>
            <a:r>
              <a:rPr lang="en-US" sz="1800" b="1" dirty="0"/>
              <a:t> before your group</a:t>
            </a:r>
            <a:r>
              <a:rPr lang="en-US" sz="1800" dirty="0"/>
              <a:t> if you want to streamline the meeting. They include:</a:t>
            </a:r>
          </a:p>
          <a:p>
            <a:pPr lvl="2"/>
            <a:r>
              <a:rPr lang="en-US" sz="1400" dirty="0"/>
              <a:t>Slide 25: Brand Story Characters </a:t>
            </a:r>
          </a:p>
          <a:p>
            <a:pPr lvl="2"/>
            <a:r>
              <a:rPr lang="en-US" sz="1400" dirty="0"/>
              <a:t>Slides 37-39: Your Competitors</a:t>
            </a:r>
          </a:p>
          <a:p>
            <a:pPr lvl="2"/>
            <a:r>
              <a:rPr lang="en-US" sz="1400" dirty="0"/>
              <a:t>Slide 41: Define Your Strengths</a:t>
            </a:r>
          </a:p>
          <a:p>
            <a:pPr lvl="2"/>
            <a:r>
              <a:rPr lang="en-US" sz="1400" dirty="0"/>
              <a:t>Slide 49: Brand Positioning Statement</a:t>
            </a:r>
          </a:p>
          <a:p>
            <a:endParaRPr lang="en-US" sz="2200" dirty="0"/>
          </a:p>
        </p:txBody>
      </p:sp>
      <p:sp>
        <p:nvSpPr>
          <p:cNvPr id="4" name="Date Placeholder 3">
            <a:extLst>
              <a:ext uri="{FF2B5EF4-FFF2-40B4-BE49-F238E27FC236}">
                <a16:creationId xmlns:a16="http://schemas.microsoft.com/office/drawing/2014/main" id="{9A2B2135-2BB1-4259-8E20-CF9ECA7038A9}"/>
              </a:ext>
            </a:extLst>
          </p:cNvPr>
          <p:cNvSpPr>
            <a:spLocks noGrp="1"/>
          </p:cNvSpPr>
          <p:nvPr>
            <p:ph type="dt" sz="half" idx="10"/>
          </p:nvPr>
        </p:nvSpPr>
        <p:spPr/>
        <p:txBody>
          <a:bodyPr/>
          <a:lstStyle/>
          <a:p>
            <a:fld id="{6FBB0220-F1A5-4781-AE5D-DA50F9BA5C03}" type="datetime1">
              <a:rPr lang="en-US" smtClean="0"/>
              <a:t>5/5/2026</a:t>
            </a:fld>
            <a:endParaRPr lang="en-US"/>
          </a:p>
        </p:txBody>
      </p:sp>
      <p:sp>
        <p:nvSpPr>
          <p:cNvPr id="5" name="Footer Placeholder 4">
            <a:extLst>
              <a:ext uri="{FF2B5EF4-FFF2-40B4-BE49-F238E27FC236}">
                <a16:creationId xmlns:a16="http://schemas.microsoft.com/office/drawing/2014/main" id="{AC891A69-4700-4C8C-97DA-0772F1B867B0}"/>
              </a:ext>
            </a:extLst>
          </p:cNvPr>
          <p:cNvSpPr>
            <a:spLocks noGrp="1"/>
          </p:cNvSpPr>
          <p:nvPr>
            <p:ph type="ftr" sz="quarter" idx="11"/>
          </p:nvPr>
        </p:nvSpPr>
        <p:spPr/>
        <p:txBody>
          <a:bodyPr/>
          <a:lstStyle/>
          <a:p>
            <a:r>
              <a:rPr lang="en-US" dirty="0"/>
              <a:t>Brand Story Workshop</a:t>
            </a:r>
          </a:p>
        </p:txBody>
      </p:sp>
      <p:sp>
        <p:nvSpPr>
          <p:cNvPr id="6" name="Slide Number Placeholder 5">
            <a:extLst>
              <a:ext uri="{FF2B5EF4-FFF2-40B4-BE49-F238E27FC236}">
                <a16:creationId xmlns:a16="http://schemas.microsoft.com/office/drawing/2014/main" id="{683F0720-709E-4DF1-9920-E2227A65AD03}"/>
              </a:ext>
            </a:extLst>
          </p:cNvPr>
          <p:cNvSpPr>
            <a:spLocks noGrp="1"/>
          </p:cNvSpPr>
          <p:nvPr>
            <p:ph type="sldNum" sz="quarter" idx="12"/>
          </p:nvPr>
        </p:nvSpPr>
        <p:spPr/>
        <p:txBody>
          <a:bodyPr/>
          <a:lstStyle/>
          <a:p>
            <a:fld id="{601EE9E8-4134-49B0-9AA7-3089E6521627}" type="slidenum">
              <a:rPr lang="en-US" smtClean="0"/>
              <a:pPr/>
              <a:t>1</a:t>
            </a:fld>
            <a:endParaRPr lang="en-US" dirty="0"/>
          </a:p>
        </p:txBody>
      </p:sp>
      <p:sp>
        <p:nvSpPr>
          <p:cNvPr id="9" name="TextBox 8">
            <a:extLst>
              <a:ext uri="{FF2B5EF4-FFF2-40B4-BE49-F238E27FC236}">
                <a16:creationId xmlns:a16="http://schemas.microsoft.com/office/drawing/2014/main" id="{075DBE5B-94B2-4345-B4E6-CD318FD6B848}"/>
              </a:ext>
            </a:extLst>
          </p:cNvPr>
          <p:cNvSpPr txBox="1"/>
          <p:nvPr/>
        </p:nvSpPr>
        <p:spPr>
          <a:xfrm>
            <a:off x="7464152" y="1601677"/>
            <a:ext cx="2056561" cy="1938992"/>
          </a:xfrm>
          <a:prstGeom prst="rect">
            <a:avLst/>
          </a:prstGeom>
          <a:gradFill>
            <a:gsLst>
              <a:gs pos="0">
                <a:schemeClr val="accent6">
                  <a:lumMod val="20000"/>
                  <a:lumOff val="80000"/>
                </a:schemeClr>
              </a:gs>
              <a:gs pos="97000">
                <a:schemeClr val="accent6">
                  <a:lumMod val="40000"/>
                  <a:lumOff val="60000"/>
                </a:schemeClr>
              </a:gs>
            </a:gsLst>
            <a:lin ang="5400000" scaled="1"/>
          </a:gradFill>
          <a:ln w="19050">
            <a:solidFill>
              <a:schemeClr val="accent2">
                <a:lumMod val="60000"/>
                <a:lumOff val="40000"/>
              </a:schemeClr>
            </a:solidFill>
          </a:ln>
          <a:scene3d>
            <a:camera prst="orthographicFront"/>
            <a:lightRig rig="threePt" dir="t"/>
          </a:scene3d>
          <a:sp3d prstMaterial="matte">
            <a:bevelT/>
          </a:sp3d>
        </p:spPr>
        <p:txBody>
          <a:bodyPr wrap="square" rtlCol="0">
            <a:spAutoFit/>
          </a:bodyPr>
          <a:lstStyle/>
          <a:p>
            <a:pPr algn="ctr"/>
            <a:r>
              <a:rPr lang="en-US" sz="1400" b="1" dirty="0"/>
              <a:t>SLIDE SET-UP</a:t>
            </a:r>
          </a:p>
          <a:p>
            <a:pPr marL="342900" indent="-342900">
              <a:spcAft>
                <a:spcPts val="1200"/>
              </a:spcAft>
              <a:buFont typeface="+mj-lt"/>
              <a:buAutoNum type="arabicPeriod"/>
            </a:pPr>
            <a:r>
              <a:rPr lang="en-US" sz="1400" b="1" dirty="0"/>
              <a:t>Example</a:t>
            </a:r>
          </a:p>
          <a:p>
            <a:pPr marL="342900" indent="-342900">
              <a:spcAft>
                <a:spcPts val="1200"/>
              </a:spcAft>
              <a:buFont typeface="+mj-lt"/>
              <a:buAutoNum type="arabicPeriod"/>
            </a:pPr>
            <a:r>
              <a:rPr lang="en-US" sz="1400" b="1" dirty="0"/>
              <a:t>You can delete this slide after you have read the instructions.</a:t>
            </a:r>
          </a:p>
          <a:p>
            <a:pPr marL="342900" indent="-342900">
              <a:spcAft>
                <a:spcPts val="1200"/>
              </a:spcAft>
              <a:buFont typeface="+mj-lt"/>
              <a:buAutoNum type="arabicPeriod"/>
            </a:pPr>
            <a:endParaRPr lang="en-US" sz="1600" b="1" dirty="0"/>
          </a:p>
        </p:txBody>
      </p:sp>
      <p:sp>
        <p:nvSpPr>
          <p:cNvPr id="10" name="TextBox 9">
            <a:extLst>
              <a:ext uri="{FF2B5EF4-FFF2-40B4-BE49-F238E27FC236}">
                <a16:creationId xmlns:a16="http://schemas.microsoft.com/office/drawing/2014/main" id="{B5FF19E3-075A-4047-8D30-7F95807A3DF7}"/>
              </a:ext>
            </a:extLst>
          </p:cNvPr>
          <p:cNvSpPr txBox="1"/>
          <p:nvPr/>
        </p:nvSpPr>
        <p:spPr>
          <a:xfrm>
            <a:off x="10176989" y="4663696"/>
            <a:ext cx="1957653" cy="923330"/>
          </a:xfrm>
          <a:prstGeom prst="rect">
            <a:avLst/>
          </a:prstGeom>
          <a:solidFill>
            <a:schemeClr val="accent1"/>
          </a:solidFill>
        </p:spPr>
        <p:txBody>
          <a:bodyPr wrap="square" rtlCol="0">
            <a:spAutoFit/>
          </a:bodyPr>
          <a:lstStyle/>
          <a:p>
            <a:pPr algn="ctr"/>
            <a:r>
              <a:rPr lang="en-US" dirty="0">
                <a:solidFill>
                  <a:schemeClr val="bg1"/>
                </a:solidFill>
              </a:rPr>
              <a:t>(example) Restart Slide Show from Current Slide</a:t>
            </a:r>
          </a:p>
        </p:txBody>
      </p:sp>
      <p:sp>
        <p:nvSpPr>
          <p:cNvPr id="2" name="TextBox 1">
            <a:extLst>
              <a:ext uri="{FF2B5EF4-FFF2-40B4-BE49-F238E27FC236}">
                <a16:creationId xmlns:a16="http://schemas.microsoft.com/office/drawing/2014/main" id="{0981362D-E202-4E56-BD8A-3B7005909F6E}"/>
              </a:ext>
            </a:extLst>
          </p:cNvPr>
          <p:cNvSpPr txBox="1"/>
          <p:nvPr/>
        </p:nvSpPr>
        <p:spPr>
          <a:xfrm>
            <a:off x="5932044" y="4128894"/>
            <a:ext cx="3701537" cy="2031325"/>
          </a:xfrm>
          <a:prstGeom prst="rect">
            <a:avLst/>
          </a:prstGeom>
          <a:solidFill>
            <a:schemeClr val="accent1"/>
          </a:solidFill>
          <a:ln>
            <a:solidFill>
              <a:srgbClr val="9B5B78"/>
            </a:solidFill>
          </a:ln>
        </p:spPr>
        <p:txBody>
          <a:bodyPr wrap="square" rtlCol="0">
            <a:spAutoFit/>
          </a:bodyPr>
          <a:lstStyle/>
          <a:p>
            <a:r>
              <a:rPr lang="en-US" b="1" dirty="0">
                <a:solidFill>
                  <a:schemeClr val="bg1"/>
                </a:solidFill>
              </a:rPr>
              <a:t>RESTART: </a:t>
            </a:r>
            <a:r>
              <a:rPr lang="en-US" dirty="0">
                <a:solidFill>
                  <a:schemeClr val="bg1"/>
                </a:solidFill>
              </a:rPr>
              <a:t>Each time you see this Restart message after a discussion, click:</a:t>
            </a:r>
            <a:br>
              <a:rPr lang="en-US" dirty="0">
                <a:solidFill>
                  <a:schemeClr val="bg1"/>
                </a:solidFill>
              </a:rPr>
            </a:br>
            <a:r>
              <a:rPr lang="en-US" b="1" dirty="0">
                <a:solidFill>
                  <a:schemeClr val="bg1"/>
                </a:solidFill>
              </a:rPr>
              <a:t>Slide Show | From Current Slide </a:t>
            </a:r>
            <a:br>
              <a:rPr lang="en-US" b="1" dirty="0">
                <a:solidFill>
                  <a:schemeClr val="bg1"/>
                </a:solidFill>
              </a:rPr>
            </a:br>
            <a:r>
              <a:rPr lang="en-US" dirty="0">
                <a:solidFill>
                  <a:schemeClr val="bg1"/>
                </a:solidFill>
              </a:rPr>
              <a:t>to restart the show on that slide.</a:t>
            </a:r>
            <a:br>
              <a:rPr lang="en-US" dirty="0">
                <a:solidFill>
                  <a:schemeClr val="bg1"/>
                </a:solidFill>
              </a:rPr>
            </a:br>
            <a:endParaRPr lang="en-US" dirty="0">
              <a:solidFill>
                <a:schemeClr val="bg1"/>
              </a:solidFill>
            </a:endParaRPr>
          </a:p>
          <a:p>
            <a:r>
              <a:rPr lang="en-US" b="1" dirty="0">
                <a:solidFill>
                  <a:schemeClr val="bg1"/>
                </a:solidFill>
              </a:rPr>
              <a:t>Ready? Go to slide 2 to begin</a:t>
            </a:r>
          </a:p>
        </p:txBody>
      </p:sp>
      <p:cxnSp>
        <p:nvCxnSpPr>
          <p:cNvPr id="12" name="Straight Arrow Connector 11">
            <a:extLst>
              <a:ext uri="{FF2B5EF4-FFF2-40B4-BE49-F238E27FC236}">
                <a16:creationId xmlns:a16="http://schemas.microsoft.com/office/drawing/2014/main" id="{7ED5990B-7104-4F1F-BE08-2458226065FE}"/>
              </a:ext>
            </a:extLst>
          </p:cNvPr>
          <p:cNvCxnSpPr/>
          <p:nvPr/>
        </p:nvCxnSpPr>
        <p:spPr>
          <a:xfrm>
            <a:off x="6096000" y="2492896"/>
            <a:ext cx="792088"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3" name="Straight Arrow Connector 2">
            <a:extLst>
              <a:ext uri="{FF2B5EF4-FFF2-40B4-BE49-F238E27FC236}">
                <a16:creationId xmlns:a16="http://schemas.microsoft.com/office/drawing/2014/main" id="{3BE85578-DF57-AE44-9E22-D676A6FE94A6}"/>
              </a:ext>
            </a:extLst>
          </p:cNvPr>
          <p:cNvCxnSpPr/>
          <p:nvPr/>
        </p:nvCxnSpPr>
        <p:spPr>
          <a:xfrm>
            <a:off x="9215154" y="5008739"/>
            <a:ext cx="792088"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9491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pattFill prst="ltHorz">
          <a:fgClr>
            <a:schemeClr val="tx1"/>
          </a:fgClr>
          <a:bgClr>
            <a:schemeClr val="bg1"/>
          </a:bgClr>
        </a:patt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6BB19B8D-BA38-4D54-ADBB-5DF7F261C97B}"/>
              </a:ext>
            </a:extLst>
          </p:cNvPr>
          <p:cNvSpPr/>
          <p:nvPr/>
        </p:nvSpPr>
        <p:spPr>
          <a:xfrm>
            <a:off x="-28802" y="14748"/>
            <a:ext cx="12191176" cy="460645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descr="Image result for highway">
            <a:extLst>
              <a:ext uri="{FF2B5EF4-FFF2-40B4-BE49-F238E27FC236}">
                <a16:creationId xmlns:a16="http://schemas.microsoft.com/office/drawing/2014/main" id="{920E2FFF-6B91-43A0-999B-ABDCB2B4BFAC}"/>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a:stretch/>
        </p:blipFill>
        <p:spPr bwMode="auto">
          <a:xfrm>
            <a:off x="9228" y="3976593"/>
            <a:ext cx="12131503" cy="2932697"/>
          </a:xfrm>
          <a:prstGeom prst="rect">
            <a:avLst/>
          </a:prstGeom>
          <a:noFill/>
          <a:extLst>
            <a:ext uri="{909E8E84-426E-40DD-AFC4-6F175D3DCCD1}">
              <a14:hiddenFill xmlns:a14="http://schemas.microsoft.com/office/drawing/2010/main">
                <a:solidFill>
                  <a:srgbClr val="FFFFFF"/>
                </a:solidFill>
              </a14:hiddenFill>
            </a:ext>
          </a:extLst>
        </p:spPr>
      </p:pic>
      <p:sp>
        <p:nvSpPr>
          <p:cNvPr id="14" name="Date Placeholder 13"/>
          <p:cNvSpPr>
            <a:spLocks noGrp="1"/>
          </p:cNvSpPr>
          <p:nvPr>
            <p:ph type="dt" sz="half" idx="10"/>
          </p:nvPr>
        </p:nvSpPr>
        <p:spPr/>
        <p:txBody>
          <a:bodyPr/>
          <a:lstStyle/>
          <a:p>
            <a:fld id="{17560721-49C1-47F2-A9E9-A34F3C872D2A}" type="datetime1">
              <a:rPr lang="en-US" smtClean="0"/>
              <a:t>5/9/2026</a:t>
            </a:fld>
            <a:endParaRPr lang="en-US"/>
          </a:p>
        </p:txBody>
      </p:sp>
      <p:sp>
        <p:nvSpPr>
          <p:cNvPr id="18" name="Footer Placeholder 17"/>
          <p:cNvSpPr>
            <a:spLocks noGrp="1"/>
          </p:cNvSpPr>
          <p:nvPr>
            <p:ph type="ftr" sz="quarter" idx="11"/>
          </p:nvPr>
        </p:nvSpPr>
        <p:spPr>
          <a:xfrm>
            <a:off x="3832318" y="6381329"/>
            <a:ext cx="2895600" cy="365125"/>
          </a:xfrm>
        </p:spPr>
        <p:txBody>
          <a:bodyPr/>
          <a:lstStyle/>
          <a:p>
            <a:r>
              <a:rPr lang="en-US"/>
              <a:t>Brand Story Workshop</a:t>
            </a:r>
            <a:endParaRPr lang="en-US" dirty="0"/>
          </a:p>
        </p:txBody>
      </p:sp>
      <p:sp>
        <p:nvSpPr>
          <p:cNvPr id="25" name="Subtitle 2"/>
          <p:cNvSpPr txBox="1">
            <a:spLocks/>
          </p:cNvSpPr>
          <p:nvPr/>
        </p:nvSpPr>
        <p:spPr>
          <a:xfrm>
            <a:off x="674900" y="156690"/>
            <a:ext cx="8805476" cy="60344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4800" b="1" spc="-150" dirty="0">
                <a:solidFill>
                  <a:schemeClr val="bg1"/>
                </a:solidFill>
                <a:latin typeface="Calibri" pitchFamily="34" charset="0"/>
                <a:ea typeface="Franchise" pitchFamily="49" charset="0"/>
              </a:rPr>
              <a:t>In the mood for [what you sell]?</a:t>
            </a:r>
          </a:p>
        </p:txBody>
      </p:sp>
      <p:pic>
        <p:nvPicPr>
          <p:cNvPr id="5122" name="Picture 2" descr="https://upload.wikimedia.org/wikipedia/commons/thumb/a/ab/Logo_Sign.svg/2000px-Logo_Sign.svg.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265084" y="1124744"/>
            <a:ext cx="7359308" cy="4680520"/>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Image result for dunkin donuts logo"/>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321149" y="4221088"/>
            <a:ext cx="1728192" cy="80368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856653" y="2391284"/>
            <a:ext cx="1728192" cy="12537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8" name="Picture 8" descr="http://media.cmgdigital.com/shared/img/photos/2015/01/31/81/4d/starbucks_logo_by_purplishblack-d3bp13n.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144685" y="2389003"/>
            <a:ext cx="1152128" cy="1139327"/>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p:cNvSpPr/>
          <p:nvPr/>
        </p:nvSpPr>
        <p:spPr>
          <a:xfrm>
            <a:off x="7346723" y="2331795"/>
            <a:ext cx="1728192" cy="12537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32" name="Picture 12" descr="http://vignette3.wikia.nocookie.net/logopedia/images/7/7f/Chick_fil_a_logo.jpg_(2)-3-.jpg/revision/latest?cb=20110723180908"/>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308362" y="2588945"/>
            <a:ext cx="1753766" cy="822078"/>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p:cNvSpPr/>
          <p:nvPr/>
        </p:nvSpPr>
        <p:spPr>
          <a:xfrm>
            <a:off x="5080642" y="3886438"/>
            <a:ext cx="1728192" cy="12537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34" name="Picture 14" descr="http://ww1.prweb.com/prfiles/2011/02/15/8138898/bvlogo.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086839" y="4270158"/>
            <a:ext cx="1725047" cy="51803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1A01A916-287D-42C8-A7C5-6CB3D4AAD294}"/>
              </a:ext>
            </a:extLst>
          </p:cNvPr>
          <p:cNvSpPr/>
          <p:nvPr/>
        </p:nvSpPr>
        <p:spPr>
          <a:xfrm>
            <a:off x="2639616" y="3789040"/>
            <a:ext cx="6696744" cy="1546396"/>
          </a:xfrm>
          <a:prstGeom prst="rect">
            <a:avLst/>
          </a:prstGeom>
          <a:solidFill>
            <a:srgbClr val="1551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DC12A64E-BAFD-40FD-AC26-8C5293EB2551}"/>
              </a:ext>
            </a:extLst>
          </p:cNvPr>
          <p:cNvSpPr/>
          <p:nvPr/>
        </p:nvSpPr>
        <p:spPr>
          <a:xfrm>
            <a:off x="2856653" y="2331795"/>
            <a:ext cx="1728192" cy="12801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949E0DD2-762A-455F-A26E-2199E4EDE2C1}"/>
              </a:ext>
            </a:extLst>
          </p:cNvPr>
          <p:cNvSpPr/>
          <p:nvPr/>
        </p:nvSpPr>
        <p:spPr>
          <a:xfrm>
            <a:off x="5086839" y="2309278"/>
            <a:ext cx="1728192" cy="12801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CF6BF438-C4D5-4959-A433-B4A98B706551}"/>
              </a:ext>
            </a:extLst>
          </p:cNvPr>
          <p:cNvSpPr/>
          <p:nvPr/>
        </p:nvSpPr>
        <p:spPr>
          <a:xfrm>
            <a:off x="7320136" y="2298293"/>
            <a:ext cx="1728192" cy="12801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FAC3B26D-5C4C-4FF7-B0D1-5D8B66F70CCF}"/>
              </a:ext>
            </a:extLst>
          </p:cNvPr>
          <p:cNvSpPr txBox="1"/>
          <p:nvPr/>
        </p:nvSpPr>
        <p:spPr>
          <a:xfrm>
            <a:off x="2703620" y="1444153"/>
            <a:ext cx="3186385" cy="584775"/>
          </a:xfrm>
          <a:prstGeom prst="rect">
            <a:avLst/>
          </a:prstGeom>
          <a:solidFill>
            <a:srgbClr val="155196"/>
          </a:solidFill>
        </p:spPr>
        <p:txBody>
          <a:bodyPr wrap="square" rtlCol="0">
            <a:spAutoFit/>
          </a:bodyPr>
          <a:lstStyle/>
          <a:p>
            <a:r>
              <a:rPr lang="en-US" sz="3200" b="1" dirty="0">
                <a:solidFill>
                  <a:schemeClr val="bg1"/>
                </a:solidFill>
                <a:latin typeface="Arial Narrow" panose="020B0606020202030204" pitchFamily="34" charset="0"/>
                <a:cs typeface="Arial" panose="020B0604020202020204" pitchFamily="34" charset="0"/>
              </a:rPr>
              <a:t>[OUR CATEGORY]</a:t>
            </a:r>
          </a:p>
        </p:txBody>
      </p:sp>
      <p:sp>
        <p:nvSpPr>
          <p:cNvPr id="29" name="Rectangle 28">
            <a:extLst>
              <a:ext uri="{FF2B5EF4-FFF2-40B4-BE49-F238E27FC236}">
                <a16:creationId xmlns:a16="http://schemas.microsoft.com/office/drawing/2014/main" id="{74DF1A67-0439-465E-AE51-CABC9FF90508}"/>
              </a:ext>
            </a:extLst>
          </p:cNvPr>
          <p:cNvSpPr/>
          <p:nvPr/>
        </p:nvSpPr>
        <p:spPr>
          <a:xfrm>
            <a:off x="2830074" y="4003519"/>
            <a:ext cx="1728192" cy="12537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8" descr="http://media.cmgdigital.com/shared/img/photos/2015/01/31/81/4d/starbucks_logo_by_purplishblack-d3bp13n.jpg">
            <a:extLst>
              <a:ext uri="{FF2B5EF4-FFF2-40B4-BE49-F238E27FC236}">
                <a16:creationId xmlns:a16="http://schemas.microsoft.com/office/drawing/2014/main" id="{0257ED00-E30E-41CF-8528-E0937CBF8E3F}"/>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118106" y="4001238"/>
            <a:ext cx="1152128" cy="1139327"/>
          </a:xfrm>
          <a:prstGeom prst="rect">
            <a:avLst/>
          </a:prstGeom>
          <a:noFill/>
          <a:extLst>
            <a:ext uri="{909E8E84-426E-40DD-AFC4-6F175D3DCCD1}">
              <a14:hiddenFill xmlns:a14="http://schemas.microsoft.com/office/drawing/2010/main">
                <a:solidFill>
                  <a:srgbClr val="FFFFFF"/>
                </a:solidFill>
              </a14:hiddenFill>
            </a:ext>
          </a:extLst>
        </p:spPr>
      </p:pic>
      <p:sp>
        <p:nvSpPr>
          <p:cNvPr id="31" name="Rectangle 30">
            <a:extLst>
              <a:ext uri="{FF2B5EF4-FFF2-40B4-BE49-F238E27FC236}">
                <a16:creationId xmlns:a16="http://schemas.microsoft.com/office/drawing/2014/main" id="{4CD29D9C-D20D-444F-ABB3-0BBE379CB0B2}"/>
              </a:ext>
            </a:extLst>
          </p:cNvPr>
          <p:cNvSpPr/>
          <p:nvPr/>
        </p:nvSpPr>
        <p:spPr>
          <a:xfrm>
            <a:off x="7320144" y="3944030"/>
            <a:ext cx="1728192" cy="12537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12" descr="http://vignette3.wikia.nocookie.net/logopedia/images/7/7f/Chick_fil_a_logo.jpg_(2)-3-.jpg/revision/latest?cb=20110723180908">
            <a:extLst>
              <a:ext uri="{FF2B5EF4-FFF2-40B4-BE49-F238E27FC236}">
                <a16:creationId xmlns:a16="http://schemas.microsoft.com/office/drawing/2014/main" id="{6DEFD7B1-079B-4159-B29D-F5A9418DB242}"/>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281783" y="4201180"/>
            <a:ext cx="1753766" cy="822078"/>
          </a:xfrm>
          <a:prstGeom prst="rect">
            <a:avLst/>
          </a:prstGeom>
          <a:noFill/>
          <a:extLst>
            <a:ext uri="{909E8E84-426E-40DD-AFC4-6F175D3DCCD1}">
              <a14:hiddenFill xmlns:a14="http://schemas.microsoft.com/office/drawing/2010/main">
                <a:solidFill>
                  <a:srgbClr val="FFFFFF"/>
                </a:solidFill>
              </a14:hiddenFill>
            </a:ext>
          </a:extLst>
        </p:spPr>
      </p:pic>
      <p:sp>
        <p:nvSpPr>
          <p:cNvPr id="33" name="Rectangle 32">
            <a:extLst>
              <a:ext uri="{FF2B5EF4-FFF2-40B4-BE49-F238E27FC236}">
                <a16:creationId xmlns:a16="http://schemas.microsoft.com/office/drawing/2014/main" id="{CB86055B-20E4-4812-AF5D-65A3F79F07A5}"/>
              </a:ext>
            </a:extLst>
          </p:cNvPr>
          <p:cNvSpPr/>
          <p:nvPr/>
        </p:nvSpPr>
        <p:spPr>
          <a:xfrm>
            <a:off x="2830074" y="3944030"/>
            <a:ext cx="1728192" cy="12801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A6CDBB52-3A6A-478D-A119-0103848FAC88}"/>
              </a:ext>
            </a:extLst>
          </p:cNvPr>
          <p:cNvSpPr/>
          <p:nvPr/>
        </p:nvSpPr>
        <p:spPr>
          <a:xfrm>
            <a:off x="5060260" y="3921513"/>
            <a:ext cx="1728192" cy="12801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B1002039-05E9-45C6-80D8-B09EE3D8EB38}"/>
              </a:ext>
            </a:extLst>
          </p:cNvPr>
          <p:cNvSpPr/>
          <p:nvPr/>
        </p:nvSpPr>
        <p:spPr>
          <a:xfrm>
            <a:off x="7293557" y="3910528"/>
            <a:ext cx="1728192" cy="12801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A777083D-583C-40F0-BB80-93110F3A9F3B}"/>
              </a:ext>
            </a:extLst>
          </p:cNvPr>
          <p:cNvSpPr txBox="1"/>
          <p:nvPr/>
        </p:nvSpPr>
        <p:spPr>
          <a:xfrm>
            <a:off x="5060260" y="4033161"/>
            <a:ext cx="1757831" cy="790216"/>
          </a:xfrm>
          <a:prstGeom prst="rect">
            <a:avLst/>
          </a:prstGeom>
          <a:noFill/>
        </p:spPr>
        <p:txBody>
          <a:bodyPr wrap="square" rtlCol="0">
            <a:spAutoFit/>
          </a:bodyPr>
          <a:lstStyle/>
          <a:p>
            <a:pPr algn="ctr">
              <a:lnSpc>
                <a:spcPct val="80000"/>
              </a:lnSpc>
            </a:pPr>
            <a:r>
              <a:rPr lang="en-US" sz="2800" dirty="0">
                <a:solidFill>
                  <a:schemeClr val="accent2">
                    <a:lumMod val="60000"/>
                    <a:lumOff val="40000"/>
                  </a:schemeClr>
                </a:solidFill>
                <a:latin typeface="Arial Black" panose="020B0A04020102020204" pitchFamily="34" charset="0"/>
              </a:rPr>
              <a:t>My New</a:t>
            </a:r>
            <a:br>
              <a:rPr lang="en-US" sz="2800" dirty="0">
                <a:solidFill>
                  <a:schemeClr val="accent2">
                    <a:lumMod val="60000"/>
                    <a:lumOff val="40000"/>
                  </a:schemeClr>
                </a:solidFill>
                <a:latin typeface="Arial Black" panose="020B0A04020102020204" pitchFamily="34" charset="0"/>
              </a:rPr>
            </a:br>
            <a:r>
              <a:rPr lang="en-US" sz="2800" dirty="0">
                <a:solidFill>
                  <a:schemeClr val="accent2">
                    <a:lumMod val="60000"/>
                    <a:lumOff val="40000"/>
                  </a:schemeClr>
                </a:solidFill>
                <a:latin typeface="Arial Black" panose="020B0A04020102020204" pitchFamily="34" charset="0"/>
              </a:rPr>
              <a:t>Brand</a:t>
            </a:r>
            <a:endParaRPr lang="en-US" sz="1600" dirty="0">
              <a:latin typeface="Arial Black" panose="020B0A04020102020204" pitchFamily="34" charset="0"/>
            </a:endParaRPr>
          </a:p>
        </p:txBody>
      </p:sp>
      <p:pic>
        <p:nvPicPr>
          <p:cNvPr id="16" name="Picture 15">
            <a:extLst>
              <a:ext uri="{FF2B5EF4-FFF2-40B4-BE49-F238E27FC236}">
                <a16:creationId xmlns:a16="http://schemas.microsoft.com/office/drawing/2014/main" id="{DB8C3F13-E42F-4514-897B-1C8C6B86F3E7}"/>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570219" y="4033161"/>
            <a:ext cx="1098313" cy="992025"/>
          </a:xfrm>
          <a:prstGeom prst="rect">
            <a:avLst/>
          </a:prstGeom>
        </p:spPr>
      </p:pic>
      <p:pic>
        <p:nvPicPr>
          <p:cNvPr id="3074" name="Picture 2" descr="Mountain Dew - Wikipedia">
            <a:extLst>
              <a:ext uri="{FF2B5EF4-FFF2-40B4-BE49-F238E27FC236}">
                <a16:creationId xmlns:a16="http://schemas.microsoft.com/office/drawing/2014/main" id="{B30B5BC3-3A33-46B3-9535-F8A5CEC8F43C}"/>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830074" y="2360206"/>
            <a:ext cx="1863021" cy="1293307"/>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7 Up - Wikipedia">
            <a:extLst>
              <a:ext uri="{FF2B5EF4-FFF2-40B4-BE49-F238E27FC236}">
                <a16:creationId xmlns:a16="http://schemas.microsoft.com/office/drawing/2014/main" id="{C1F9826B-3719-494A-996F-0BD11B2C2E00}"/>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281401" y="2467924"/>
            <a:ext cx="1285459" cy="1204073"/>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Soda Logos | Soft Drink Logos">
            <a:extLst>
              <a:ext uri="{FF2B5EF4-FFF2-40B4-BE49-F238E27FC236}">
                <a16:creationId xmlns:a16="http://schemas.microsoft.com/office/drawing/2014/main" id="{D0ADDE66-87B3-4C1F-98D5-0CD51698D71D}"/>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185878" y="2201509"/>
            <a:ext cx="2105438" cy="1579079"/>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B3F3D77B-8CCB-4748-B09B-B475E1FA7CE3}"/>
              </a:ext>
            </a:extLst>
          </p:cNvPr>
          <p:cNvSpPr txBox="1"/>
          <p:nvPr/>
        </p:nvSpPr>
        <p:spPr>
          <a:xfrm>
            <a:off x="8668532" y="836712"/>
            <a:ext cx="3088472" cy="3046988"/>
          </a:xfrm>
          <a:prstGeom prst="rect">
            <a:avLst/>
          </a:prstGeom>
          <a:gradFill>
            <a:gsLst>
              <a:gs pos="0">
                <a:schemeClr val="accent6">
                  <a:lumMod val="20000"/>
                  <a:lumOff val="80000"/>
                </a:schemeClr>
              </a:gs>
              <a:gs pos="97000">
                <a:schemeClr val="accent6">
                  <a:lumMod val="40000"/>
                  <a:lumOff val="60000"/>
                </a:schemeClr>
              </a:gs>
            </a:gsLst>
            <a:lin ang="5400000" scaled="1"/>
          </a:gradFill>
          <a:ln w="19050">
            <a:solidFill>
              <a:schemeClr val="accent2">
                <a:lumMod val="60000"/>
                <a:lumOff val="40000"/>
              </a:schemeClr>
            </a:solidFill>
          </a:ln>
          <a:scene3d>
            <a:camera prst="orthographicFront"/>
            <a:lightRig rig="threePt" dir="t"/>
          </a:scene3d>
          <a:sp3d prstMaterial="matte">
            <a:bevelT/>
          </a:sp3d>
        </p:spPr>
        <p:txBody>
          <a:bodyPr wrap="square" rtlCol="0">
            <a:spAutoFit/>
          </a:bodyPr>
          <a:lstStyle/>
          <a:p>
            <a:pPr algn="ctr"/>
            <a:r>
              <a:rPr lang="en-US" sz="1400" b="1" dirty="0"/>
              <a:t>SLIDE SET-UP</a:t>
            </a:r>
          </a:p>
          <a:p>
            <a:pPr marL="342900" indent="-342900">
              <a:spcAft>
                <a:spcPts val="1200"/>
              </a:spcAft>
              <a:buFont typeface="+mj-lt"/>
              <a:buAutoNum type="arabicPeriod"/>
            </a:pPr>
            <a:r>
              <a:rPr lang="en-US" sz="1400" b="1" dirty="0"/>
              <a:t>Enter </a:t>
            </a:r>
            <a:r>
              <a:rPr lang="en-US" sz="1400" b="1" dirty="0">
                <a:solidFill>
                  <a:schemeClr val="accent2">
                    <a:lumMod val="60000"/>
                    <a:lumOff val="40000"/>
                  </a:schemeClr>
                </a:solidFill>
              </a:rPr>
              <a:t>[what you sell] </a:t>
            </a:r>
            <a:r>
              <a:rPr lang="en-US" sz="1400" b="1" dirty="0"/>
              <a:t>in title.</a:t>
            </a:r>
          </a:p>
          <a:p>
            <a:pPr marL="342900" indent="-342900">
              <a:spcAft>
                <a:spcPts val="1200"/>
              </a:spcAft>
              <a:buFont typeface="+mj-lt"/>
              <a:buAutoNum type="arabicPeriod"/>
            </a:pPr>
            <a:r>
              <a:rPr lang="en-US" sz="1400" b="1" dirty="0"/>
              <a:t>Replace </a:t>
            </a:r>
            <a:r>
              <a:rPr lang="en-US" sz="1400" b="1" dirty="0">
                <a:solidFill>
                  <a:schemeClr val="accent2">
                    <a:lumMod val="60000"/>
                    <a:lumOff val="40000"/>
                  </a:schemeClr>
                </a:solidFill>
              </a:rPr>
              <a:t>[OUR CATEGORY] </a:t>
            </a:r>
            <a:r>
              <a:rPr lang="en-US" sz="1400" b="1" dirty="0"/>
              <a:t>with your category.</a:t>
            </a:r>
          </a:p>
          <a:p>
            <a:pPr marL="342900" indent="-342900">
              <a:spcAft>
                <a:spcPts val="1200"/>
              </a:spcAft>
              <a:buFont typeface="+mj-lt"/>
              <a:buAutoNum type="arabicPeriod"/>
            </a:pPr>
            <a:r>
              <a:rPr lang="en-US" sz="1400" b="1" dirty="0"/>
              <a:t>Replace the soda </a:t>
            </a:r>
            <a:r>
              <a:rPr lang="en-US" sz="1400" b="1" dirty="0">
                <a:solidFill>
                  <a:schemeClr val="accent2">
                    <a:lumMod val="60000"/>
                    <a:lumOff val="40000"/>
                  </a:schemeClr>
                </a:solidFill>
              </a:rPr>
              <a:t>logos</a:t>
            </a:r>
            <a:r>
              <a:rPr lang="en-US" sz="1400" b="1" dirty="0"/>
              <a:t> with competitive logos from your field.</a:t>
            </a:r>
          </a:p>
          <a:p>
            <a:pPr marL="342900" indent="-342900">
              <a:spcAft>
                <a:spcPts val="1200"/>
              </a:spcAft>
              <a:buFont typeface="+mj-lt"/>
              <a:buAutoNum type="arabicPeriod"/>
            </a:pPr>
            <a:r>
              <a:rPr lang="en-US" sz="1400" b="1" dirty="0"/>
              <a:t>Replace </a:t>
            </a:r>
            <a:r>
              <a:rPr lang="en-US" sz="1400" b="1" dirty="0">
                <a:solidFill>
                  <a:schemeClr val="accent2">
                    <a:lumMod val="60000"/>
                    <a:lumOff val="40000"/>
                  </a:schemeClr>
                </a:solidFill>
              </a:rPr>
              <a:t>My New Brand</a:t>
            </a:r>
            <a:r>
              <a:rPr lang="en-US" sz="1400" b="1" dirty="0">
                <a:solidFill>
                  <a:srgbClr val="002060"/>
                </a:solidFill>
              </a:rPr>
              <a:t> </a:t>
            </a:r>
            <a:r>
              <a:rPr lang="en-US" sz="1400" b="1" dirty="0"/>
              <a:t>with your logo or business name if it exists.</a:t>
            </a:r>
            <a:r>
              <a:rPr lang="en-US" sz="1400" b="1" dirty="0">
                <a:solidFill>
                  <a:schemeClr val="accent2">
                    <a:lumMod val="60000"/>
                    <a:lumOff val="40000"/>
                  </a:schemeClr>
                </a:solidFill>
              </a:rPr>
              <a:t>.</a:t>
            </a:r>
            <a:endParaRPr lang="en-US" sz="1400" b="1" dirty="0"/>
          </a:p>
          <a:p>
            <a:pPr marL="342900" indent="-342900">
              <a:spcAft>
                <a:spcPts val="1200"/>
              </a:spcAft>
              <a:buFont typeface="+mj-lt"/>
              <a:buAutoNum type="arabicPeriod"/>
            </a:pPr>
            <a:endParaRPr lang="en-US" sz="1400" b="1" dirty="0"/>
          </a:p>
          <a:p>
            <a:pPr marL="342900" indent="-342900">
              <a:spcAft>
                <a:spcPts val="1200"/>
              </a:spcAft>
              <a:buFont typeface="+mj-lt"/>
              <a:buAutoNum type="arabicPeriod"/>
            </a:pPr>
            <a:endParaRPr lang="en-US" sz="1600" b="1" dirty="0"/>
          </a:p>
        </p:txBody>
      </p:sp>
      <p:pic>
        <p:nvPicPr>
          <p:cNvPr id="3080" name="Picture 8" descr="Dr Pepper - Wikipedia">
            <a:extLst>
              <a:ext uri="{FF2B5EF4-FFF2-40B4-BE49-F238E27FC236}">
                <a16:creationId xmlns:a16="http://schemas.microsoft.com/office/drawing/2014/main" id="{90FA9C59-E872-4D6C-A5E4-8639E8D10FD3}"/>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2858343" y="4017465"/>
            <a:ext cx="1671653" cy="125374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3B9D3DF2-F03C-96B0-F4EA-CC200FE2A214}"/>
              </a:ext>
            </a:extLst>
          </p:cNvPr>
          <p:cNvSpPr txBox="1"/>
          <p:nvPr/>
        </p:nvSpPr>
        <p:spPr>
          <a:xfrm>
            <a:off x="488280" y="5996748"/>
            <a:ext cx="3842657" cy="646331"/>
          </a:xfrm>
          <a:prstGeom prst="rect">
            <a:avLst/>
          </a:prstGeom>
          <a:solidFill>
            <a:schemeClr val="accent1"/>
          </a:solidFill>
          <a:ln>
            <a:solidFill>
              <a:srgbClr val="FFFF00"/>
            </a:solidFill>
          </a:ln>
        </p:spPr>
        <p:txBody>
          <a:bodyPr wrap="square" rtlCol="0">
            <a:spAutoFit/>
          </a:bodyPr>
          <a:lstStyle/>
          <a:p>
            <a:pPr algn="ctr"/>
            <a:r>
              <a:rPr lang="en-US" dirty="0">
                <a:solidFill>
                  <a:schemeClr val="bg1"/>
                </a:solidFill>
              </a:rPr>
              <a:t>The PPT will pause.</a:t>
            </a:r>
          </a:p>
          <a:p>
            <a:pPr algn="ctr"/>
            <a:r>
              <a:rPr lang="en-US" dirty="0">
                <a:solidFill>
                  <a:schemeClr val="bg1"/>
                </a:solidFill>
              </a:rPr>
              <a:t>After discussing go to next slide (11)</a:t>
            </a:r>
          </a:p>
        </p:txBody>
      </p:sp>
      <p:pic>
        <p:nvPicPr>
          <p:cNvPr id="9" name="10">
            <a:hlinkClick r:id="" action="ppaction://media"/>
            <a:extLst>
              <a:ext uri="{FF2B5EF4-FFF2-40B4-BE49-F238E27FC236}">
                <a16:creationId xmlns:a16="http://schemas.microsoft.com/office/drawing/2014/main" id="{2B24FC12-41E1-992F-E2E8-3F732CE59771}"/>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5791200" y="3124200"/>
            <a:ext cx="609600" cy="609600"/>
          </a:xfrm>
          <a:prstGeom prst="rect">
            <a:avLst/>
          </a:prstGeom>
        </p:spPr>
      </p:pic>
      <p:pic>
        <p:nvPicPr>
          <p:cNvPr id="10" name="Picture 9">
            <a:extLst>
              <a:ext uri="{FF2B5EF4-FFF2-40B4-BE49-F238E27FC236}">
                <a16:creationId xmlns:a16="http://schemas.microsoft.com/office/drawing/2014/main" id="{68288273-35CE-7439-D03C-134D09B5EF2A}"/>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0235068" y="5980252"/>
            <a:ext cx="1407060" cy="717179"/>
          </a:xfrm>
          <a:prstGeom prst="rect">
            <a:avLst/>
          </a:prstGeom>
        </p:spPr>
      </p:pic>
      <p:sp>
        <p:nvSpPr>
          <p:cNvPr id="11" name="Slide Number Placeholder 5">
            <a:extLst>
              <a:ext uri="{FF2B5EF4-FFF2-40B4-BE49-F238E27FC236}">
                <a16:creationId xmlns:a16="http://schemas.microsoft.com/office/drawing/2014/main" id="{A2BC2411-0A84-758E-D356-59ED4A424937}"/>
              </a:ext>
            </a:extLst>
          </p:cNvPr>
          <p:cNvSpPr txBox="1">
            <a:spLocks/>
          </p:cNvSpPr>
          <p:nvPr/>
        </p:nvSpPr>
        <p:spPr>
          <a:xfrm>
            <a:off x="11186739" y="188640"/>
            <a:ext cx="477416" cy="350689"/>
          </a:xfrm>
          <a:prstGeom prst="rect">
            <a:avLst/>
          </a:prstGeom>
        </p:spPr>
        <p:txBody>
          <a:bodyPr vert="horz" lIns="91440" tIns="45720" rIns="91440" bIns="45720" rtlCol="0" anchor="ctr"/>
          <a:lstStyle>
            <a:defPPr>
              <a:defRPr lang="en-US"/>
            </a:defPPr>
            <a:lvl1pPr marL="0" algn="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601EE9E8-4134-49B0-9AA7-3089E6521627}" type="slidenum">
              <a:rPr lang="en-US" smtClean="0"/>
              <a:pPr algn="ctr"/>
              <a:t>10</a:t>
            </a:fld>
            <a:endParaRPr lang="en-US" dirty="0"/>
          </a:p>
        </p:txBody>
      </p:sp>
      <p:sp>
        <p:nvSpPr>
          <p:cNvPr id="12" name="TextBox 11">
            <a:extLst>
              <a:ext uri="{FF2B5EF4-FFF2-40B4-BE49-F238E27FC236}">
                <a16:creationId xmlns:a16="http://schemas.microsoft.com/office/drawing/2014/main" id="{45A46DD6-48CD-9600-7E9F-0DFB0A44AFC9}"/>
              </a:ext>
            </a:extLst>
          </p:cNvPr>
          <p:cNvSpPr txBox="1"/>
          <p:nvPr/>
        </p:nvSpPr>
        <p:spPr>
          <a:xfrm>
            <a:off x="4330937" y="5229690"/>
            <a:ext cx="3186385" cy="461665"/>
          </a:xfrm>
          <a:prstGeom prst="rect">
            <a:avLst/>
          </a:prstGeom>
          <a:solidFill>
            <a:srgbClr val="155196"/>
          </a:solidFill>
        </p:spPr>
        <p:txBody>
          <a:bodyPr wrap="square" rtlCol="0">
            <a:spAutoFit/>
          </a:bodyPr>
          <a:lstStyle/>
          <a:p>
            <a:pPr algn="ctr"/>
            <a:r>
              <a:rPr lang="en-US" sz="2400" b="1" dirty="0">
                <a:solidFill>
                  <a:schemeClr val="bg1"/>
                </a:solidFill>
                <a:latin typeface="Arial Narrow" panose="020B0606020202030204" pitchFamily="34" charset="0"/>
                <a:cs typeface="Arial" panose="020B0604020202020204" pitchFamily="34" charset="0"/>
              </a:rPr>
              <a:t>COMPETITORS</a:t>
            </a:r>
          </a:p>
        </p:txBody>
      </p:sp>
      <p:pic>
        <p:nvPicPr>
          <p:cNvPr id="13" name="10 v2">
            <a:hlinkClick r:id="" action="ppaction://media"/>
            <a:extLst>
              <a:ext uri="{FF2B5EF4-FFF2-40B4-BE49-F238E27FC236}">
                <a16:creationId xmlns:a16="http://schemas.microsoft.com/office/drawing/2014/main" id="{07811A20-2470-8FD2-B14D-08A81EFEA6C3}"/>
              </a:ext>
            </a:extLst>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4686565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7502" fill="hold"/>
                                        <p:tgtEl>
                                          <p:spTgt spid="13"/>
                                        </p:tgtEl>
                                      </p:cBhvr>
                                    </p:cmd>
                                  </p:childTnLst>
                                </p:cTn>
                              </p:par>
                            </p:childTnLst>
                          </p:cTn>
                        </p:par>
                        <p:par>
                          <p:cTn id="7" fill="hold">
                            <p:stCondLst>
                              <p:cond delay="47502"/>
                            </p:stCondLst>
                            <p:childTnLst>
                              <p:par>
                                <p:cTn id="8" presetID="16" presetClass="entr" presetSubtype="21" fill="hold" grpId="0" nodeType="after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barn(inVertical)">
                                      <p:cBhvr>
                                        <p:cTn id="1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1" fill="hold" display="0">
                  <p:stCondLst>
                    <p:cond delay="indefinite"/>
                  </p:stCondLst>
                  <p:endCondLst>
                    <p:cond evt="onStopAudio" delay="0">
                      <p:tgtEl>
                        <p:sldTgt/>
                      </p:tgtEl>
                    </p:cond>
                  </p:endCondLst>
                </p:cTn>
                <p:tgtEl>
                  <p:spTgt spid="9"/>
                </p:tgtEl>
              </p:cMediaNode>
            </p:audio>
            <p:audio>
              <p:cMediaNode vol="80000">
                <p:cTn id="12" fill="hold" display="0">
                  <p:stCondLst>
                    <p:cond delay="indefinite"/>
                  </p:stCondLst>
                  <p:endCondLst>
                    <p:cond evt="onStopAudio" delay="0">
                      <p:tgtEl>
                        <p:sldTgt/>
                      </p:tgtEl>
                    </p:cond>
                  </p:endCondLst>
                </p:cTn>
                <p:tgtEl>
                  <p:spTgt spid="13"/>
                </p:tgtEl>
              </p:cMediaNode>
            </p:audio>
          </p:childTnLst>
        </p:cTn>
      </p:par>
    </p:tnLst>
    <p:bldLst>
      <p:bldP spid="25"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pattFill prst="ltHorz">
          <a:fgClr>
            <a:schemeClr val="tx1"/>
          </a:fgClr>
          <a:bgClr>
            <a:schemeClr val="bg1"/>
          </a:bgClr>
        </a:patt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6BB19B8D-BA38-4D54-ADBB-5DF7F261C97B}"/>
              </a:ext>
            </a:extLst>
          </p:cNvPr>
          <p:cNvSpPr/>
          <p:nvPr/>
        </p:nvSpPr>
        <p:spPr>
          <a:xfrm>
            <a:off x="-28802" y="14748"/>
            <a:ext cx="12191176" cy="460645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descr="Image result for highway">
            <a:extLst>
              <a:ext uri="{FF2B5EF4-FFF2-40B4-BE49-F238E27FC236}">
                <a16:creationId xmlns:a16="http://schemas.microsoft.com/office/drawing/2014/main" id="{920E2FFF-6B91-43A0-999B-ABDCB2B4BFAC}"/>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9228" y="3976593"/>
            <a:ext cx="12131503" cy="2932697"/>
          </a:xfrm>
          <a:prstGeom prst="rect">
            <a:avLst/>
          </a:prstGeom>
          <a:noFill/>
          <a:extLst>
            <a:ext uri="{909E8E84-426E-40DD-AFC4-6F175D3DCCD1}">
              <a14:hiddenFill xmlns:a14="http://schemas.microsoft.com/office/drawing/2010/main">
                <a:solidFill>
                  <a:srgbClr val="FFFFFF"/>
                </a:solidFill>
              </a14:hiddenFill>
            </a:ext>
          </a:extLst>
        </p:spPr>
      </p:pic>
      <p:sp>
        <p:nvSpPr>
          <p:cNvPr id="14" name="Date Placeholder 13"/>
          <p:cNvSpPr>
            <a:spLocks noGrp="1"/>
          </p:cNvSpPr>
          <p:nvPr>
            <p:ph type="dt" sz="half" idx="10"/>
          </p:nvPr>
        </p:nvSpPr>
        <p:spPr/>
        <p:txBody>
          <a:bodyPr/>
          <a:lstStyle/>
          <a:p>
            <a:fld id="{531EEEE7-E3B1-4EDC-9D80-90855FA948D9}" type="datetime1">
              <a:rPr lang="en-US" smtClean="0"/>
              <a:t>5/9/2026</a:t>
            </a:fld>
            <a:endParaRPr lang="en-US"/>
          </a:p>
        </p:txBody>
      </p:sp>
      <p:sp>
        <p:nvSpPr>
          <p:cNvPr id="18" name="Footer Placeholder 17"/>
          <p:cNvSpPr>
            <a:spLocks noGrp="1"/>
          </p:cNvSpPr>
          <p:nvPr>
            <p:ph type="ftr" sz="quarter" idx="11"/>
          </p:nvPr>
        </p:nvSpPr>
        <p:spPr>
          <a:xfrm>
            <a:off x="3832318" y="6381329"/>
            <a:ext cx="2895600" cy="365125"/>
          </a:xfrm>
        </p:spPr>
        <p:txBody>
          <a:bodyPr/>
          <a:lstStyle/>
          <a:p>
            <a:r>
              <a:rPr lang="en-US"/>
              <a:t>Brand Story Workshop</a:t>
            </a:r>
            <a:endParaRPr lang="en-US" dirty="0"/>
          </a:p>
        </p:txBody>
      </p:sp>
      <p:pic>
        <p:nvPicPr>
          <p:cNvPr id="5122" name="Picture 2" descr="https://upload.wikimedia.org/wikipedia/commons/thumb/a/ab/Logo_Sign.svg/2000px-Logo_Sign.svg.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65084" y="1124744"/>
            <a:ext cx="7359308" cy="4680520"/>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Image result for dunkin donuts logo"/>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21149" y="4221088"/>
            <a:ext cx="1728192" cy="80368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856653" y="2391284"/>
            <a:ext cx="1728192" cy="12537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8" name="Picture 8" descr="http://media.cmgdigital.com/shared/img/photos/2015/01/31/81/4d/starbucks_logo_by_purplishblack-d3bp13n.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144685" y="2389003"/>
            <a:ext cx="1152128" cy="1139327"/>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p:cNvSpPr/>
          <p:nvPr/>
        </p:nvSpPr>
        <p:spPr>
          <a:xfrm>
            <a:off x="5080642" y="3886438"/>
            <a:ext cx="1728192" cy="12537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34" name="Picture 14" descr="http://ww1.prweb.com/prfiles/2011/02/15/8138898/bvlogo.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086839" y="4270158"/>
            <a:ext cx="1725047" cy="51803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1A01A916-287D-42C8-A7C5-6CB3D4AAD294}"/>
              </a:ext>
            </a:extLst>
          </p:cNvPr>
          <p:cNvSpPr/>
          <p:nvPr/>
        </p:nvSpPr>
        <p:spPr>
          <a:xfrm>
            <a:off x="2639616" y="2119083"/>
            <a:ext cx="6696744" cy="3216353"/>
          </a:xfrm>
          <a:prstGeom prst="rect">
            <a:avLst/>
          </a:prstGeom>
          <a:solidFill>
            <a:srgbClr val="1551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FAC3B26D-5C4C-4FF7-B0D1-5D8B66F70CCF}"/>
              </a:ext>
            </a:extLst>
          </p:cNvPr>
          <p:cNvSpPr txBox="1"/>
          <p:nvPr/>
        </p:nvSpPr>
        <p:spPr>
          <a:xfrm>
            <a:off x="2639615" y="1349642"/>
            <a:ext cx="6409725" cy="769441"/>
          </a:xfrm>
          <a:prstGeom prst="rect">
            <a:avLst/>
          </a:prstGeom>
          <a:solidFill>
            <a:srgbClr val="155196"/>
          </a:solidFill>
        </p:spPr>
        <p:txBody>
          <a:bodyPr wrap="square" rtlCol="0">
            <a:spAutoFit/>
          </a:bodyPr>
          <a:lstStyle/>
          <a:p>
            <a:pPr algn="ctr"/>
            <a:r>
              <a:rPr lang="en-US" sz="4400" b="1" dirty="0">
                <a:solidFill>
                  <a:schemeClr val="bg1"/>
                </a:solidFill>
                <a:latin typeface="Arial Narrow" panose="020B0606020202030204" pitchFamily="34" charset="0"/>
                <a:cs typeface="Arial" panose="020B0604020202020204" pitchFamily="34" charset="0"/>
              </a:rPr>
              <a:t>MY BRAND POSITION</a:t>
            </a:r>
          </a:p>
        </p:txBody>
      </p:sp>
      <p:sp>
        <p:nvSpPr>
          <p:cNvPr id="9" name="TextBox 8">
            <a:extLst>
              <a:ext uri="{FF2B5EF4-FFF2-40B4-BE49-F238E27FC236}">
                <a16:creationId xmlns:a16="http://schemas.microsoft.com/office/drawing/2014/main" id="{9211C606-922C-47AB-B824-C4F6BCA101A2}"/>
              </a:ext>
            </a:extLst>
          </p:cNvPr>
          <p:cNvSpPr txBox="1"/>
          <p:nvPr/>
        </p:nvSpPr>
        <p:spPr>
          <a:xfrm>
            <a:off x="2923290" y="2443159"/>
            <a:ext cx="5470111" cy="3108543"/>
          </a:xfrm>
          <a:prstGeom prst="rect">
            <a:avLst/>
          </a:prstGeom>
          <a:noFill/>
        </p:spPr>
        <p:txBody>
          <a:bodyPr wrap="square" rtlCol="0">
            <a:spAutoFit/>
          </a:bodyPr>
          <a:lstStyle/>
          <a:p>
            <a:pPr algn="ctr"/>
            <a:r>
              <a:rPr lang="en-US" sz="2800" dirty="0">
                <a:solidFill>
                  <a:schemeClr val="bg1"/>
                </a:solidFill>
              </a:rPr>
              <a:t>The purpose of this workshop is to establish your brand position.</a:t>
            </a:r>
          </a:p>
          <a:p>
            <a:pPr algn="ctr"/>
            <a:r>
              <a:rPr lang="en-US" sz="2800" dirty="0">
                <a:solidFill>
                  <a:schemeClr val="bg1"/>
                </a:solidFill>
              </a:rPr>
              <a:t>You will </a:t>
            </a:r>
            <a:r>
              <a:rPr lang="en-US" sz="2800" dirty="0">
                <a:solidFill>
                  <a:srgbClr val="FFFF00"/>
                </a:solidFill>
              </a:rPr>
              <a:t>determine what makes your product or service unique </a:t>
            </a:r>
            <a:r>
              <a:rPr lang="en-US" sz="2800" dirty="0">
                <a:solidFill>
                  <a:schemeClr val="bg1"/>
                </a:solidFill>
              </a:rPr>
              <a:t>and </a:t>
            </a:r>
            <a:r>
              <a:rPr lang="en-US" sz="2800" dirty="0">
                <a:solidFill>
                  <a:srgbClr val="FFFF00"/>
                </a:solidFill>
              </a:rPr>
              <a:t>identify the target customer</a:t>
            </a:r>
            <a:r>
              <a:rPr lang="en-US" sz="2800" dirty="0">
                <a:solidFill>
                  <a:schemeClr val="bg1"/>
                </a:solidFill>
              </a:rPr>
              <a:t> who wants what makes you different.</a:t>
            </a:r>
          </a:p>
          <a:p>
            <a:pPr algn="ctr"/>
            <a:endParaRPr lang="en-US" sz="2800" dirty="0">
              <a:solidFill>
                <a:schemeClr val="bg1"/>
              </a:solidFill>
            </a:endParaRPr>
          </a:p>
        </p:txBody>
      </p:sp>
      <p:pic>
        <p:nvPicPr>
          <p:cNvPr id="7" name="Picture 6" descr="A picture containing clock, light&#10;&#10;Description automatically generated">
            <a:extLst>
              <a:ext uri="{FF2B5EF4-FFF2-40B4-BE49-F238E27FC236}">
                <a16:creationId xmlns:a16="http://schemas.microsoft.com/office/drawing/2014/main" id="{DC6FE1E4-AF8C-4FF3-851C-24E62230D1A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40281" y="188640"/>
            <a:ext cx="10546458" cy="5050979"/>
          </a:xfrm>
          <a:prstGeom prst="rect">
            <a:avLst/>
          </a:prstGeom>
        </p:spPr>
      </p:pic>
      <p:pic>
        <p:nvPicPr>
          <p:cNvPr id="5" name="11">
            <a:hlinkClick r:id="" action="ppaction://media"/>
            <a:extLst>
              <a:ext uri="{FF2B5EF4-FFF2-40B4-BE49-F238E27FC236}">
                <a16:creationId xmlns:a16="http://schemas.microsoft.com/office/drawing/2014/main" id="{9DADD3A9-6AE1-FC19-D18E-D829A269EB33}"/>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5791200" y="3124200"/>
            <a:ext cx="609600" cy="609600"/>
          </a:xfrm>
          <a:prstGeom prst="rect">
            <a:avLst/>
          </a:prstGeom>
        </p:spPr>
      </p:pic>
      <p:pic>
        <p:nvPicPr>
          <p:cNvPr id="8" name="Picture 7">
            <a:extLst>
              <a:ext uri="{FF2B5EF4-FFF2-40B4-BE49-F238E27FC236}">
                <a16:creationId xmlns:a16="http://schemas.microsoft.com/office/drawing/2014/main" id="{39FF55CE-4FD2-7981-6CAC-A25617BE294C}"/>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235068" y="5980252"/>
            <a:ext cx="1407060" cy="717179"/>
          </a:xfrm>
          <a:prstGeom prst="rect">
            <a:avLst/>
          </a:prstGeom>
        </p:spPr>
      </p:pic>
      <p:sp>
        <p:nvSpPr>
          <p:cNvPr id="10" name="Slide Number Placeholder 5">
            <a:extLst>
              <a:ext uri="{FF2B5EF4-FFF2-40B4-BE49-F238E27FC236}">
                <a16:creationId xmlns:a16="http://schemas.microsoft.com/office/drawing/2014/main" id="{D4862BD2-F8BE-6AF5-E533-33031756701B}"/>
              </a:ext>
            </a:extLst>
          </p:cNvPr>
          <p:cNvSpPr txBox="1">
            <a:spLocks/>
          </p:cNvSpPr>
          <p:nvPr/>
        </p:nvSpPr>
        <p:spPr>
          <a:xfrm>
            <a:off x="11186739" y="188640"/>
            <a:ext cx="477416" cy="350689"/>
          </a:xfrm>
          <a:prstGeom prst="rect">
            <a:avLst/>
          </a:prstGeom>
        </p:spPr>
        <p:txBody>
          <a:bodyPr vert="horz" lIns="91440" tIns="45720" rIns="91440" bIns="45720" rtlCol="0" anchor="ctr"/>
          <a:lstStyle>
            <a:defPPr>
              <a:defRPr lang="en-US"/>
            </a:defPPr>
            <a:lvl1pPr marL="0" algn="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601EE9E8-4134-49B0-9AA7-3089E6521627}" type="slidenum">
              <a:rPr lang="en-US" smtClean="0"/>
              <a:pPr algn="ctr"/>
              <a:t>11</a:t>
            </a:fld>
            <a:endParaRPr lang="en-US" dirty="0"/>
          </a:p>
        </p:txBody>
      </p:sp>
      <p:sp>
        <p:nvSpPr>
          <p:cNvPr id="11" name="TextBox 10">
            <a:extLst>
              <a:ext uri="{FF2B5EF4-FFF2-40B4-BE49-F238E27FC236}">
                <a16:creationId xmlns:a16="http://schemas.microsoft.com/office/drawing/2014/main" id="{D472B5D0-429E-019E-CA7A-90B71868920A}"/>
              </a:ext>
            </a:extLst>
          </p:cNvPr>
          <p:cNvSpPr txBox="1"/>
          <p:nvPr/>
        </p:nvSpPr>
        <p:spPr>
          <a:xfrm>
            <a:off x="488279" y="5789966"/>
            <a:ext cx="3842657" cy="646331"/>
          </a:xfrm>
          <a:prstGeom prst="rect">
            <a:avLst/>
          </a:prstGeom>
          <a:solidFill>
            <a:schemeClr val="accent1"/>
          </a:solidFill>
          <a:ln>
            <a:solidFill>
              <a:srgbClr val="FFFF00"/>
            </a:solidFill>
          </a:ln>
        </p:spPr>
        <p:txBody>
          <a:bodyPr wrap="square" rtlCol="0">
            <a:spAutoFit/>
          </a:bodyPr>
          <a:lstStyle/>
          <a:p>
            <a:pPr algn="ctr"/>
            <a:r>
              <a:rPr lang="en-US" dirty="0">
                <a:solidFill>
                  <a:schemeClr val="bg1"/>
                </a:solidFill>
              </a:rPr>
              <a:t>To continue, click:</a:t>
            </a:r>
            <a:br>
              <a:rPr lang="en-US" dirty="0">
                <a:solidFill>
                  <a:schemeClr val="bg1"/>
                </a:solidFill>
              </a:rPr>
            </a:br>
            <a:r>
              <a:rPr lang="en-US" dirty="0">
                <a:solidFill>
                  <a:schemeClr val="bg1"/>
                </a:solidFill>
              </a:rPr>
              <a:t>“Slide Show | From Current Slide</a:t>
            </a:r>
          </a:p>
        </p:txBody>
      </p:sp>
    </p:spTree>
    <p:extLst>
      <p:ext uri="{BB962C8B-B14F-4D97-AF65-F5344CB8AC3E}">
        <p14:creationId xmlns:p14="http://schemas.microsoft.com/office/powerpoint/2010/main" val="1740379762"/>
      </p:ext>
    </p:extLst>
  </p:cSld>
  <p:clrMapOvr>
    <a:masterClrMapping/>
  </p:clrMapOvr>
  <mc:AlternateContent xmlns:mc="http://schemas.openxmlformats.org/markup-compatibility/2006">
    <mc:Choice xmlns:p14="http://schemas.microsoft.com/office/powerpoint/2010/main" Requires="p14">
      <p:transition spd="med" p14:dur="700" advTm="21000">
        <p:fade/>
      </p:transition>
    </mc:Choice>
    <mc:Fallback>
      <p:transition spd="med" advTm="2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976" fill="hold"/>
                                        <p:tgtEl>
                                          <p:spTgt spid="5"/>
                                        </p:tgtEl>
                                      </p:cBhvr>
                                    </p:cmd>
                                  </p:childTnLst>
                                </p:cTn>
                              </p:par>
                              <p:par>
                                <p:cTn id="7" presetID="10" presetClass="entr" presetSubtype="0" fill="hold" nodeType="withEffect">
                                  <p:stCondLst>
                                    <p:cond delay="5000"/>
                                  </p:stCondLst>
                                  <p:childTnLst>
                                    <p:set>
                                      <p:cBhvr>
                                        <p:cTn id="8" dur="1" fill="hold">
                                          <p:stCondLst>
                                            <p:cond delay="0"/>
                                          </p:stCondLst>
                                        </p:cTn>
                                        <p:tgtEl>
                                          <p:spTgt spid="9">
                                            <p:txEl>
                                              <p:pRg st="1" end="1"/>
                                            </p:txEl>
                                          </p:spTgt>
                                        </p:tgtEl>
                                        <p:attrNameLst>
                                          <p:attrName>style.visibility</p:attrName>
                                        </p:attrNameLst>
                                      </p:cBhvr>
                                      <p:to>
                                        <p:strVal val="visible"/>
                                      </p:to>
                                    </p:set>
                                    <p:animEffect transition="in" filter="fade">
                                      <p:cBhvr>
                                        <p:cTn id="9" dur="500"/>
                                        <p:tgtEl>
                                          <p:spTgt spid="9">
                                            <p:txEl>
                                              <p:pRg st="1" end="1"/>
                                            </p:txEl>
                                          </p:spTgt>
                                        </p:tgtEl>
                                      </p:cBhvr>
                                    </p:animEffect>
                                  </p:childTnLst>
                                </p:cTn>
                              </p:par>
                              <p:par>
                                <p:cTn id="10" presetID="10"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3"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F34F159-0649-41D6-A097-5D202235D46E}"/>
              </a:ext>
            </a:extLst>
          </p:cNvPr>
          <p:cNvSpPr/>
          <p:nvPr/>
        </p:nvSpPr>
        <p:spPr>
          <a:xfrm>
            <a:off x="5481642" y="106"/>
            <a:ext cx="6710358"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Slide Number Placeholder 19"/>
          <p:cNvSpPr txBox="1">
            <a:spLocks/>
          </p:cNvSpPr>
          <p:nvPr/>
        </p:nvSpPr>
        <p:spPr>
          <a:xfrm>
            <a:off x="11377529" y="135681"/>
            <a:ext cx="477416"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01EE9E8-4134-49B0-9AA7-3089E6521627}" type="slidenum">
              <a:rPr lang="en-US"/>
              <a:pPr/>
              <a:t>12</a:t>
            </a:fld>
            <a:endParaRPr lang="en-US" dirty="0"/>
          </a:p>
        </p:txBody>
      </p:sp>
      <p:pic>
        <p:nvPicPr>
          <p:cNvPr id="5" name="Picture 4">
            <a:extLst>
              <a:ext uri="{FF2B5EF4-FFF2-40B4-BE49-F238E27FC236}">
                <a16:creationId xmlns:a16="http://schemas.microsoft.com/office/drawing/2014/main" id="{5D4691F6-4E46-4ACF-AA19-72AB13EF3FB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5904151" y="1991782"/>
            <a:ext cx="5875848" cy="4340361"/>
          </a:xfrm>
          <a:prstGeom prst="rect">
            <a:avLst/>
          </a:prstGeom>
          <a:effectLst>
            <a:outerShdw blurRad="50800" dist="38100" dir="2700000" algn="tl" rotWithShape="0">
              <a:prstClr val="black">
                <a:alpha val="40000"/>
              </a:prstClr>
            </a:outerShdw>
          </a:effectLst>
        </p:spPr>
      </p:pic>
      <p:sp>
        <p:nvSpPr>
          <p:cNvPr id="25" name="Subtitle 2"/>
          <p:cNvSpPr txBox="1">
            <a:spLocks/>
          </p:cNvSpPr>
          <p:nvPr/>
        </p:nvSpPr>
        <p:spPr>
          <a:xfrm>
            <a:off x="1703512" y="116632"/>
            <a:ext cx="8661121" cy="60344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b="1" spc="-150" dirty="0">
                <a:solidFill>
                  <a:srgbClr val="F5C24C"/>
                </a:solidFill>
                <a:latin typeface="Calibri" pitchFamily="34" charset="0"/>
                <a:ea typeface="Franchise" pitchFamily="49" charset="0"/>
              </a:rPr>
              <a:t>*</a:t>
            </a:r>
            <a:r>
              <a:rPr lang="en-US" b="1" spc="-150" dirty="0">
                <a:solidFill>
                  <a:schemeClr val="tx1">
                    <a:lumMod val="65000"/>
                    <a:lumOff val="35000"/>
                  </a:schemeClr>
                </a:solidFill>
                <a:latin typeface="Calibri" pitchFamily="34" charset="0"/>
                <a:ea typeface="Franchise" pitchFamily="49" charset="0"/>
              </a:rPr>
              <a:t> </a:t>
            </a:r>
            <a:r>
              <a:rPr lang="en-US" sz="4400" b="1" spc="-150" dirty="0">
                <a:solidFill>
                  <a:schemeClr val="bg1"/>
                </a:solidFill>
                <a:latin typeface="Calibri" pitchFamily="34" charset="0"/>
                <a:ea typeface="Franchise" pitchFamily="49" charset="0"/>
              </a:rPr>
              <a:t>What is a Brand Position?</a:t>
            </a:r>
            <a:endParaRPr lang="en-US" b="1" spc="-150" dirty="0">
              <a:solidFill>
                <a:schemeClr val="bg1"/>
              </a:solidFill>
              <a:latin typeface="Calibri" pitchFamily="34" charset="0"/>
              <a:ea typeface="Franchise" pitchFamily="49" charset="0"/>
            </a:endParaRPr>
          </a:p>
        </p:txBody>
      </p:sp>
      <p:pic>
        <p:nvPicPr>
          <p:cNvPr id="1026" name="Picture 2" descr="Brand New: New Name and Logo for Dunkin' by Jones Knowles Ritchie">
            <a:extLst>
              <a:ext uri="{FF2B5EF4-FFF2-40B4-BE49-F238E27FC236}">
                <a16:creationId xmlns:a16="http://schemas.microsoft.com/office/drawing/2014/main" id="{B03549B5-6CA7-4199-B4F8-B1B93450968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88068" y="3025574"/>
            <a:ext cx="3667773" cy="150913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 name="12">
            <a:hlinkClick r:id="" action="ppaction://media"/>
            <a:extLst>
              <a:ext uri="{FF2B5EF4-FFF2-40B4-BE49-F238E27FC236}">
                <a16:creationId xmlns:a16="http://schemas.microsoft.com/office/drawing/2014/main" id="{27F0A0D8-9D9F-9043-03A4-395B490BB49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791200" y="3124200"/>
            <a:ext cx="609600" cy="609600"/>
          </a:xfrm>
          <a:prstGeom prst="rect">
            <a:avLst/>
          </a:prstGeom>
        </p:spPr>
      </p:pic>
      <p:pic>
        <p:nvPicPr>
          <p:cNvPr id="4" name="Picture 3">
            <a:extLst>
              <a:ext uri="{FF2B5EF4-FFF2-40B4-BE49-F238E27FC236}">
                <a16:creationId xmlns:a16="http://schemas.microsoft.com/office/drawing/2014/main" id="{FD728EC2-7F0D-0516-14A6-0B48A1FFFD9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12001" y="5973553"/>
            <a:ext cx="1407060" cy="717179"/>
          </a:xfrm>
          <a:prstGeom prst="rect">
            <a:avLst/>
          </a:prstGeom>
        </p:spPr>
      </p:pic>
    </p:spTree>
    <p:extLst>
      <p:ext uri="{BB962C8B-B14F-4D97-AF65-F5344CB8AC3E}">
        <p14:creationId xmlns:p14="http://schemas.microsoft.com/office/powerpoint/2010/main" val="3934918068"/>
      </p:ext>
    </p:extLst>
  </p:cSld>
  <p:clrMapOvr>
    <a:masterClrMapping/>
  </p:clrMapOvr>
  <mc:AlternateContent xmlns:mc="http://schemas.openxmlformats.org/markup-compatibility/2006">
    <mc:Choice xmlns:p14="http://schemas.microsoft.com/office/powerpoint/2010/main" Requires="p14">
      <p:transition spd="med" p14:dur="700" advTm="10000">
        <p:fade/>
      </p:transition>
    </mc:Choice>
    <mc:Fallback>
      <p:transition spd="med" advTm="1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205" fill="hold"/>
                                        <p:tgtEl>
                                          <p:spTgt spid="3"/>
                                        </p:tgtEl>
                                      </p:cBhvr>
                                    </p:cmd>
                                  </p:childTnLst>
                                </p:cTn>
                              </p:par>
                              <p:par>
                                <p:cTn id="7" presetID="16" presetClass="entr" presetSubtype="21" fill="hold" grpId="0" nodeType="withEffect">
                                  <p:stCondLst>
                                    <p:cond delay="2000"/>
                                  </p:stCondLst>
                                  <p:childTnLst>
                                    <p:set>
                                      <p:cBhvr>
                                        <p:cTn id="8" dur="1" fill="hold">
                                          <p:stCondLst>
                                            <p:cond delay="0"/>
                                          </p:stCondLst>
                                        </p:cTn>
                                        <p:tgtEl>
                                          <p:spTgt spid="25"/>
                                        </p:tgtEl>
                                        <p:attrNameLst>
                                          <p:attrName>style.visibility</p:attrName>
                                        </p:attrNameLst>
                                      </p:cBhvr>
                                      <p:to>
                                        <p:strVal val="visible"/>
                                      </p:to>
                                    </p:set>
                                    <p:animEffect transition="in" filter="barn(inVertical)">
                                      <p:cBhvr>
                                        <p:cTn id="9" dur="500"/>
                                        <p:tgtEl>
                                          <p:spTgt spid="25"/>
                                        </p:tgtEl>
                                      </p:cBhvr>
                                    </p:animEffect>
                                  </p:childTnLst>
                                </p:cTn>
                              </p:par>
                              <p:par>
                                <p:cTn id="10" presetID="42" presetClass="entr" presetSubtype="0" fill="hold" nodeType="withEffect">
                                  <p:stCondLst>
                                    <p:cond delay="200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5" fill="hold" display="0">
                  <p:stCondLst>
                    <p:cond delay="indefinite"/>
                  </p:stCondLst>
                  <p:endCondLst>
                    <p:cond evt="onStopAudio" delay="0">
                      <p:tgtEl>
                        <p:sldTgt/>
                      </p:tgtEl>
                    </p:cond>
                  </p:endCondLst>
                </p:cTn>
                <p:tgtEl>
                  <p:spTgt spid="3"/>
                </p:tgtEl>
              </p:cMediaNode>
            </p:audio>
          </p:childTnLst>
        </p:cTn>
      </p:par>
    </p:tnLst>
    <p:bldLst>
      <p:bldP spid="25"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 name="Rectangle 25"/>
          <p:cNvSpPr/>
          <p:nvPr/>
        </p:nvSpPr>
        <p:spPr>
          <a:xfrm>
            <a:off x="428656" y="856866"/>
            <a:ext cx="4945515" cy="910377"/>
          </a:xfrm>
          <a:prstGeom prst="rect">
            <a:avLst/>
          </a:prstGeom>
        </p:spPr>
        <p:txBody>
          <a:bodyPr wrap="square">
            <a:spAutoFit/>
          </a:bodyPr>
          <a:lstStyle/>
          <a:p>
            <a:pPr marL="114300" lvl="1">
              <a:lnSpc>
                <a:spcPct val="114000"/>
              </a:lnSpc>
              <a:spcAft>
                <a:spcPts val="600"/>
              </a:spcAft>
            </a:pPr>
            <a:r>
              <a:rPr lang="en-US" sz="2400" dirty="0">
                <a:solidFill>
                  <a:schemeClr val="bg1"/>
                </a:solidFill>
              </a:rPr>
              <a:t>“Smaller companies and mom &amp; pops” promote </a:t>
            </a:r>
            <a:r>
              <a:rPr lang="en-US" sz="2400" b="1" dirty="0">
                <a:solidFill>
                  <a:schemeClr val="accent6"/>
                </a:solidFill>
              </a:rPr>
              <a:t>product features</a:t>
            </a:r>
            <a:r>
              <a:rPr lang="en-US" sz="2400" dirty="0">
                <a:solidFill>
                  <a:schemeClr val="bg1"/>
                </a:solidFill>
              </a:rPr>
              <a:t>.</a:t>
            </a:r>
          </a:p>
        </p:txBody>
      </p:sp>
      <p:pic>
        <p:nvPicPr>
          <p:cNvPr id="4" name="Picture 3">
            <a:extLst>
              <a:ext uri="{FF2B5EF4-FFF2-40B4-BE49-F238E27FC236}">
                <a16:creationId xmlns:a16="http://schemas.microsoft.com/office/drawing/2014/main" id="{9952C889-7ADE-4377-B761-A6253BBC4BE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7368" y="1973450"/>
            <a:ext cx="4801499" cy="4339200"/>
          </a:xfrm>
          <a:prstGeom prst="rect">
            <a:avLst/>
          </a:prstGeom>
        </p:spPr>
      </p:pic>
      <p:sp>
        <p:nvSpPr>
          <p:cNvPr id="2" name="Rectangle 1">
            <a:extLst>
              <a:ext uri="{FF2B5EF4-FFF2-40B4-BE49-F238E27FC236}">
                <a16:creationId xmlns:a16="http://schemas.microsoft.com/office/drawing/2014/main" id="{5F34F159-0649-41D6-A097-5D202235D46E}"/>
              </a:ext>
            </a:extLst>
          </p:cNvPr>
          <p:cNvSpPr/>
          <p:nvPr/>
        </p:nvSpPr>
        <p:spPr>
          <a:xfrm>
            <a:off x="5481642" y="106"/>
            <a:ext cx="6710358"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Slide Number Placeholder 19"/>
          <p:cNvSpPr txBox="1">
            <a:spLocks/>
          </p:cNvSpPr>
          <p:nvPr/>
        </p:nvSpPr>
        <p:spPr>
          <a:xfrm>
            <a:off x="11377529" y="135681"/>
            <a:ext cx="477416"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01EE9E8-4134-49B0-9AA7-3089E6521627}" type="slidenum">
              <a:rPr lang="en-US"/>
              <a:pPr/>
              <a:t>13</a:t>
            </a:fld>
            <a:endParaRPr lang="en-US" dirty="0"/>
          </a:p>
        </p:txBody>
      </p:sp>
      <p:pic>
        <p:nvPicPr>
          <p:cNvPr id="5" name="Picture 4">
            <a:extLst>
              <a:ext uri="{FF2B5EF4-FFF2-40B4-BE49-F238E27FC236}">
                <a16:creationId xmlns:a16="http://schemas.microsoft.com/office/drawing/2014/main" id="{5D4691F6-4E46-4ACF-AA19-72AB13EF3FB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5904151" y="1991782"/>
            <a:ext cx="5875848" cy="4340361"/>
          </a:xfrm>
          <a:prstGeom prst="rect">
            <a:avLst/>
          </a:prstGeom>
          <a:effectLst>
            <a:outerShdw blurRad="50800" dist="38100" dir="2700000" algn="tl" rotWithShape="0">
              <a:prstClr val="black">
                <a:alpha val="40000"/>
              </a:prstClr>
            </a:outerShdw>
          </a:effectLst>
        </p:spPr>
      </p:pic>
      <p:sp>
        <p:nvSpPr>
          <p:cNvPr id="19" name="Rectangle 18">
            <a:extLst>
              <a:ext uri="{FF2B5EF4-FFF2-40B4-BE49-F238E27FC236}">
                <a16:creationId xmlns:a16="http://schemas.microsoft.com/office/drawing/2014/main" id="{27924A2D-754F-4320-B36B-2FE1297C0704}"/>
              </a:ext>
            </a:extLst>
          </p:cNvPr>
          <p:cNvSpPr/>
          <p:nvPr/>
        </p:nvSpPr>
        <p:spPr>
          <a:xfrm>
            <a:off x="5904150" y="856866"/>
            <a:ext cx="5875847" cy="1046761"/>
          </a:xfrm>
          <a:prstGeom prst="rect">
            <a:avLst/>
          </a:prstGeom>
        </p:spPr>
        <p:txBody>
          <a:bodyPr wrap="square">
            <a:spAutoFit/>
          </a:bodyPr>
          <a:lstStyle/>
          <a:p>
            <a:pPr marL="114300" lvl="1">
              <a:lnSpc>
                <a:spcPct val="114000"/>
              </a:lnSpc>
              <a:spcAft>
                <a:spcPts val="600"/>
              </a:spcAft>
            </a:pPr>
            <a:r>
              <a:rPr lang="en-US" sz="2800" dirty="0">
                <a:solidFill>
                  <a:schemeClr val="bg1"/>
                </a:solidFill>
              </a:rPr>
              <a:t>Bigger brands focus on the customer. They solve </a:t>
            </a:r>
            <a:r>
              <a:rPr lang="en-US" sz="2800" b="1" dirty="0">
                <a:solidFill>
                  <a:schemeClr val="accent6"/>
                </a:solidFill>
              </a:rPr>
              <a:t>customer needs</a:t>
            </a:r>
            <a:r>
              <a:rPr lang="en-US" sz="2800" dirty="0">
                <a:solidFill>
                  <a:schemeClr val="bg1"/>
                </a:solidFill>
              </a:rPr>
              <a:t>.</a:t>
            </a:r>
          </a:p>
        </p:txBody>
      </p:sp>
      <p:sp>
        <p:nvSpPr>
          <p:cNvPr id="25" name="Subtitle 2"/>
          <p:cNvSpPr txBox="1">
            <a:spLocks/>
          </p:cNvSpPr>
          <p:nvPr/>
        </p:nvSpPr>
        <p:spPr>
          <a:xfrm>
            <a:off x="1703512" y="116632"/>
            <a:ext cx="8661121" cy="60344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b="1" spc="-150" dirty="0">
                <a:solidFill>
                  <a:srgbClr val="F5C24C"/>
                </a:solidFill>
                <a:latin typeface="Calibri" pitchFamily="34" charset="0"/>
                <a:ea typeface="Franchise" pitchFamily="49" charset="0"/>
              </a:rPr>
              <a:t>*</a:t>
            </a:r>
            <a:r>
              <a:rPr lang="en-US" b="1" spc="-150" dirty="0">
                <a:solidFill>
                  <a:schemeClr val="tx1">
                    <a:lumMod val="65000"/>
                    <a:lumOff val="35000"/>
                  </a:schemeClr>
                </a:solidFill>
                <a:latin typeface="Calibri" pitchFamily="34" charset="0"/>
                <a:ea typeface="Franchise" pitchFamily="49" charset="0"/>
              </a:rPr>
              <a:t> </a:t>
            </a:r>
            <a:r>
              <a:rPr lang="en-US" sz="4400" b="1" spc="-150" dirty="0">
                <a:solidFill>
                  <a:schemeClr val="bg1"/>
                </a:solidFill>
                <a:latin typeface="Calibri" pitchFamily="34" charset="0"/>
                <a:ea typeface="Franchise" pitchFamily="49" charset="0"/>
              </a:rPr>
              <a:t>What is a Brand Position?</a:t>
            </a:r>
            <a:endParaRPr lang="en-US" b="1" spc="-150" dirty="0">
              <a:solidFill>
                <a:schemeClr val="bg1"/>
              </a:solidFill>
              <a:latin typeface="Calibri" pitchFamily="34" charset="0"/>
              <a:ea typeface="Franchise" pitchFamily="49" charset="0"/>
            </a:endParaRPr>
          </a:p>
        </p:txBody>
      </p:sp>
      <p:pic>
        <p:nvPicPr>
          <p:cNvPr id="3" name="13">
            <a:hlinkClick r:id="" action="ppaction://media"/>
            <a:extLst>
              <a:ext uri="{FF2B5EF4-FFF2-40B4-BE49-F238E27FC236}">
                <a16:creationId xmlns:a16="http://schemas.microsoft.com/office/drawing/2014/main" id="{0AACF777-2F7F-2A66-A7B4-863570196E0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791200" y="3124200"/>
            <a:ext cx="609600" cy="609600"/>
          </a:xfrm>
          <a:prstGeom prst="rect">
            <a:avLst/>
          </a:prstGeom>
        </p:spPr>
      </p:pic>
      <p:pic>
        <p:nvPicPr>
          <p:cNvPr id="6" name="Picture 5">
            <a:extLst>
              <a:ext uri="{FF2B5EF4-FFF2-40B4-BE49-F238E27FC236}">
                <a16:creationId xmlns:a16="http://schemas.microsoft.com/office/drawing/2014/main" id="{B072A05C-1C4E-EE4C-4107-D0E9DAAF2CA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235068" y="5980252"/>
            <a:ext cx="1407060" cy="717179"/>
          </a:xfrm>
          <a:prstGeom prst="rect">
            <a:avLst/>
          </a:prstGeom>
        </p:spPr>
      </p:pic>
    </p:spTree>
    <p:extLst>
      <p:ext uri="{BB962C8B-B14F-4D97-AF65-F5344CB8AC3E}">
        <p14:creationId xmlns:p14="http://schemas.microsoft.com/office/powerpoint/2010/main" val="389365261"/>
      </p:ext>
    </p:extLst>
  </p:cSld>
  <p:clrMapOvr>
    <a:masterClrMapping/>
  </p:clrMapOvr>
  <mc:AlternateContent xmlns:mc="http://schemas.openxmlformats.org/markup-compatibility/2006">
    <mc:Choice xmlns:p14="http://schemas.microsoft.com/office/powerpoint/2010/main" Requires="p14">
      <p:transition spd="med" p14:dur="700" advTm="40000">
        <p:fade/>
      </p:transition>
    </mc:Choice>
    <mc:Fallback>
      <p:transition spd="med" advTm="4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0481" fill="hold"/>
                                        <p:tgtEl>
                                          <p:spTgt spid="3"/>
                                        </p:tgtEl>
                                      </p:cBhvr>
                                    </p:cmd>
                                  </p:childTnLst>
                                </p:cTn>
                              </p:par>
                              <p:par>
                                <p:cTn id="7" presetID="42" presetClass="entr" presetSubtype="0" fill="hold" nodeType="withEffect">
                                  <p:stCondLst>
                                    <p:cond delay="5000"/>
                                  </p:stCondLst>
                                  <p:childTnLst>
                                    <p:set>
                                      <p:cBhvr>
                                        <p:cTn id="8" dur="1" fill="hold">
                                          <p:stCondLst>
                                            <p:cond delay="0"/>
                                          </p:stCondLst>
                                        </p:cTn>
                                        <p:tgtEl>
                                          <p:spTgt spid="4"/>
                                        </p:tgtEl>
                                        <p:attrNameLst>
                                          <p:attrName>style.visibility</p:attrName>
                                        </p:attrNameLst>
                                      </p:cBhvr>
                                      <p:to>
                                        <p:strVal val="visible"/>
                                      </p:to>
                                    </p:set>
                                    <p:animEffect transition="in" filter="fade">
                                      <p:cBhvr>
                                        <p:cTn id="9" dur="1000"/>
                                        <p:tgtEl>
                                          <p:spTgt spid="4"/>
                                        </p:tgtEl>
                                      </p:cBhvr>
                                    </p:animEffect>
                                    <p:anim calcmode="lin" valueType="num">
                                      <p:cBhvr>
                                        <p:cTn id="10" dur="1000" fill="hold"/>
                                        <p:tgtEl>
                                          <p:spTgt spid="4"/>
                                        </p:tgtEl>
                                        <p:attrNameLst>
                                          <p:attrName>ppt_x</p:attrName>
                                        </p:attrNameLst>
                                      </p:cBhvr>
                                      <p:tavLst>
                                        <p:tav tm="0">
                                          <p:val>
                                            <p:strVal val="#ppt_x"/>
                                          </p:val>
                                        </p:tav>
                                        <p:tav tm="100000">
                                          <p:val>
                                            <p:strVal val="#ppt_x"/>
                                          </p:val>
                                        </p:tav>
                                      </p:tavLst>
                                    </p:anim>
                                    <p:anim calcmode="lin" valueType="num">
                                      <p:cBhvr>
                                        <p:cTn id="11" dur="1000" fill="hold"/>
                                        <p:tgtEl>
                                          <p:spTgt spid="4"/>
                                        </p:tgtEl>
                                        <p:attrNameLst>
                                          <p:attrName>ppt_y</p:attrName>
                                        </p:attrNameLst>
                                      </p:cBhvr>
                                      <p:tavLst>
                                        <p:tav tm="0">
                                          <p:val>
                                            <p:strVal val="#ppt_y+.1"/>
                                          </p:val>
                                        </p:tav>
                                        <p:tav tm="100000">
                                          <p:val>
                                            <p:strVal val="#ppt_y"/>
                                          </p:val>
                                        </p:tav>
                                      </p:tavLst>
                                    </p:anim>
                                  </p:childTnLst>
                                </p:cTn>
                              </p:par>
                              <p:par>
                                <p:cTn id="12" presetID="42" presetClass="entr" presetSubtype="0" fill="hold" nodeType="withEffect">
                                  <p:stCondLst>
                                    <p:cond delay="1300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par>
                                <p:cTn id="17" presetID="10" presetClass="entr" presetSubtype="0" fill="hold" grpId="0" nodeType="withEffect">
                                  <p:stCondLst>
                                    <p:cond delay="1600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0" fill="hold" display="0">
                  <p:stCondLst>
                    <p:cond delay="indefinite"/>
                  </p:stCondLst>
                  <p:endCondLst>
                    <p:cond evt="onStopAudio" delay="0">
                      <p:tgtEl>
                        <p:sldTgt/>
                      </p:tgtEl>
                    </p:cond>
                  </p:endCondLst>
                </p:cTn>
                <p:tgtEl>
                  <p:spTgt spid="3"/>
                </p:tgtEl>
              </p:cMediaNode>
            </p:audio>
          </p:childTnLst>
        </p:cTn>
      </p:par>
    </p:tnLst>
    <p:bldLst>
      <p:bldP spid="19"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049D00-CB73-4C91-B5E3-A9C9B92E5A42}"/>
              </a:ext>
            </a:extLst>
          </p:cNvPr>
          <p:cNvSpPr>
            <a:spLocks noGrp="1"/>
          </p:cNvSpPr>
          <p:nvPr>
            <p:ph type="title"/>
          </p:nvPr>
        </p:nvSpPr>
        <p:spPr>
          <a:xfrm>
            <a:off x="326709" y="704619"/>
            <a:ext cx="11415373" cy="1346360"/>
          </a:xfrm>
        </p:spPr>
        <p:txBody>
          <a:bodyPr>
            <a:normAutofit/>
          </a:bodyPr>
          <a:lstStyle/>
          <a:p>
            <a:pPr algn="l"/>
            <a:r>
              <a:rPr lang="en-US" sz="4000" dirty="0">
                <a:solidFill>
                  <a:schemeClr val="bg1"/>
                </a:solidFill>
              </a:rPr>
              <a:t>1950s &amp; 60s Advertisers Focused on Product Features</a:t>
            </a:r>
          </a:p>
        </p:txBody>
      </p:sp>
      <p:pic>
        <p:nvPicPr>
          <p:cNvPr id="5" name="Picture 4" descr="A close up of a newspaper&#10;&#10;Description automatically generated">
            <a:extLst>
              <a:ext uri="{FF2B5EF4-FFF2-40B4-BE49-F238E27FC236}">
                <a16:creationId xmlns:a16="http://schemas.microsoft.com/office/drawing/2014/main" id="{73BFD986-4E2A-4876-B787-A5D123E92C8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769634">
            <a:off x="840668" y="1974881"/>
            <a:ext cx="2158174" cy="4656424"/>
          </a:xfrm>
          <a:prstGeom prst="rect">
            <a:avLst/>
          </a:prstGeom>
          <a:effectLst>
            <a:outerShdw blurRad="50800" dist="38100" dir="2700000" algn="tl" rotWithShape="0">
              <a:prstClr val="black">
                <a:alpha val="40000"/>
              </a:prstClr>
            </a:outerShdw>
          </a:effectLst>
        </p:spPr>
      </p:pic>
      <p:pic>
        <p:nvPicPr>
          <p:cNvPr id="3074" name="Picture 2" descr="Electrolux, 1950s advertisement - OMG! I had one of these - not ...">
            <a:extLst>
              <a:ext uri="{FF2B5EF4-FFF2-40B4-BE49-F238E27FC236}">
                <a16:creationId xmlns:a16="http://schemas.microsoft.com/office/drawing/2014/main" id="{28B83839-A319-484D-9430-44654308A67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621714">
            <a:off x="3512283" y="2019896"/>
            <a:ext cx="3382644" cy="449078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076" name="Picture 4" descr="1950's Nabisco Vintage Ads Set of Two Advertising Art | Etsy">
            <a:extLst>
              <a:ext uri="{FF2B5EF4-FFF2-40B4-BE49-F238E27FC236}">
                <a16:creationId xmlns:a16="http://schemas.microsoft.com/office/drawing/2014/main" id="{4A1548DC-98E4-41FC-B299-E7371FEA19CE}"/>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318578">
            <a:off x="7000466" y="2112002"/>
            <a:ext cx="1649785" cy="387340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078" name="Picture 6" descr="Print Ad Designs Through the Decades: The '60s - PIXEL77">
            <a:extLst>
              <a:ext uri="{FF2B5EF4-FFF2-40B4-BE49-F238E27FC236}">
                <a16:creationId xmlns:a16="http://schemas.microsoft.com/office/drawing/2014/main" id="{032BA129-BA4C-4C9C-849C-CB755B94C393}"/>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a:stretch/>
        </p:blipFill>
        <p:spPr bwMode="auto">
          <a:xfrm rot="707496">
            <a:off x="8933774" y="2934025"/>
            <a:ext cx="2564890" cy="3431261"/>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7" name="Title 2">
            <a:extLst>
              <a:ext uri="{FF2B5EF4-FFF2-40B4-BE49-F238E27FC236}">
                <a16:creationId xmlns:a16="http://schemas.microsoft.com/office/drawing/2014/main" id="{D419D063-E33C-4404-BE7F-ABF2F9129F7D}"/>
              </a:ext>
            </a:extLst>
          </p:cNvPr>
          <p:cNvSpPr txBox="1">
            <a:spLocks/>
          </p:cNvSpPr>
          <p:nvPr/>
        </p:nvSpPr>
        <p:spPr>
          <a:xfrm>
            <a:off x="326709" y="-23713"/>
            <a:ext cx="3862641" cy="1346360"/>
          </a:xfrm>
          <a:prstGeom prst="rect">
            <a:avLst/>
          </a:prstGeom>
        </p:spPr>
        <p:txBody>
          <a:bodyPr vert="horz" lIns="91440" tIns="45720" rIns="91440" bIns="45720" rtlCol="0" anchor="ctr">
            <a:normAutofit/>
          </a:bodyPr>
          <a:lstStyle>
            <a:lvl1pPr algn="l" defTabSz="914400" rtl="0" eaLnBrk="1" latinLnBrk="0" hangingPunct="1">
              <a:lnSpc>
                <a:spcPct val="100000"/>
              </a:lnSpc>
              <a:spcBef>
                <a:spcPct val="0"/>
              </a:spcBef>
              <a:buNone/>
              <a:defRPr lang="en-US" sz="4400" kern="1200" cap="none" spc="0" baseline="0">
                <a:solidFill>
                  <a:schemeClr val="accent1"/>
                </a:solidFill>
                <a:latin typeface="+mj-lt"/>
                <a:ea typeface="+mj-ea"/>
                <a:cs typeface="+mj-cs"/>
              </a:defRPr>
            </a:lvl1pPr>
          </a:lstStyle>
          <a:p>
            <a:r>
              <a:rPr lang="en-US" sz="6600" b="1" dirty="0">
                <a:solidFill>
                  <a:srgbClr val="9B5B78"/>
                </a:solidFill>
              </a:rPr>
              <a:t>HISTORY</a:t>
            </a:r>
          </a:p>
        </p:txBody>
      </p:sp>
      <p:pic>
        <p:nvPicPr>
          <p:cNvPr id="2" name="14">
            <a:hlinkClick r:id="" action="ppaction://media"/>
            <a:extLst>
              <a:ext uri="{FF2B5EF4-FFF2-40B4-BE49-F238E27FC236}">
                <a16:creationId xmlns:a16="http://schemas.microsoft.com/office/drawing/2014/main" id="{EF3EF178-1DA9-63C7-8C8F-002E6245CA78}"/>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791200" y="3124200"/>
            <a:ext cx="609600" cy="609600"/>
          </a:xfrm>
          <a:prstGeom prst="rect">
            <a:avLst/>
          </a:prstGeom>
        </p:spPr>
      </p:pic>
      <p:pic>
        <p:nvPicPr>
          <p:cNvPr id="4" name="Picture 3">
            <a:extLst>
              <a:ext uri="{FF2B5EF4-FFF2-40B4-BE49-F238E27FC236}">
                <a16:creationId xmlns:a16="http://schemas.microsoft.com/office/drawing/2014/main" id="{C22F25ED-375B-B6E8-F4FF-27864272EAD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235068" y="5980252"/>
            <a:ext cx="1407060" cy="717179"/>
          </a:xfrm>
          <a:prstGeom prst="rect">
            <a:avLst/>
          </a:prstGeom>
        </p:spPr>
      </p:pic>
      <p:sp>
        <p:nvSpPr>
          <p:cNvPr id="6" name="Slide Number Placeholder 5">
            <a:extLst>
              <a:ext uri="{FF2B5EF4-FFF2-40B4-BE49-F238E27FC236}">
                <a16:creationId xmlns:a16="http://schemas.microsoft.com/office/drawing/2014/main" id="{426CA7DA-E80F-ECC3-9EBD-15C45F9B79E6}"/>
              </a:ext>
            </a:extLst>
          </p:cNvPr>
          <p:cNvSpPr txBox="1">
            <a:spLocks/>
          </p:cNvSpPr>
          <p:nvPr/>
        </p:nvSpPr>
        <p:spPr>
          <a:xfrm>
            <a:off x="11186739" y="188640"/>
            <a:ext cx="477416" cy="350689"/>
          </a:xfrm>
          <a:prstGeom prst="rect">
            <a:avLst/>
          </a:prstGeom>
        </p:spPr>
        <p:txBody>
          <a:bodyPr vert="horz" lIns="91440" tIns="45720" rIns="91440" bIns="45720" rtlCol="0" anchor="ctr"/>
          <a:lstStyle>
            <a:defPPr>
              <a:defRPr lang="en-US"/>
            </a:defPPr>
            <a:lvl1pPr marL="0" algn="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601EE9E8-4134-49B0-9AA7-3089E6521627}" type="slidenum">
              <a:rPr lang="en-US" smtClean="0"/>
              <a:pPr algn="ctr"/>
              <a:t>14</a:t>
            </a:fld>
            <a:endParaRPr lang="en-US" dirty="0"/>
          </a:p>
        </p:txBody>
      </p:sp>
    </p:spTree>
    <p:extLst>
      <p:ext uri="{BB962C8B-B14F-4D97-AF65-F5344CB8AC3E}">
        <p14:creationId xmlns:p14="http://schemas.microsoft.com/office/powerpoint/2010/main" val="506173744"/>
      </p:ext>
    </p:extLst>
  </p:cSld>
  <p:clrMapOvr>
    <a:masterClrMapping/>
  </p:clrMapOvr>
  <mc:AlternateContent xmlns:mc="http://schemas.openxmlformats.org/markup-compatibility/2006">
    <mc:Choice xmlns:p14="http://schemas.microsoft.com/office/powerpoint/2010/main" Requires="p14">
      <p:transition spd="med" p14:dur="700" advTm="25000">
        <p:fade/>
      </p:transition>
    </mc:Choice>
    <mc:Fallback>
      <p:transition spd="med" advTm="2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5578" fill="hold"/>
                                        <p:tgtEl>
                                          <p:spTgt spid="2"/>
                                        </p:tgtEl>
                                      </p:cBhvr>
                                    </p:cmd>
                                  </p:childTnLst>
                                </p:cTn>
                              </p:par>
                              <p:par>
                                <p:cTn id="7" presetID="42" presetClass="entr" presetSubtype="0" fill="hold" grpId="0" nodeType="withEffect">
                                  <p:stCondLst>
                                    <p:cond delay="2000"/>
                                  </p:stCondLst>
                                  <p:childTnLst>
                                    <p:set>
                                      <p:cBhvr>
                                        <p:cTn id="8" dur="1" fill="hold">
                                          <p:stCondLst>
                                            <p:cond delay="0"/>
                                          </p:stCondLst>
                                        </p:cTn>
                                        <p:tgtEl>
                                          <p:spTgt spid="3"/>
                                        </p:tgtEl>
                                        <p:attrNameLst>
                                          <p:attrName>style.visibility</p:attrName>
                                        </p:attrNameLst>
                                      </p:cBhvr>
                                      <p:to>
                                        <p:strVal val="visible"/>
                                      </p:to>
                                    </p:set>
                                    <p:animEffect transition="in" filter="fade">
                                      <p:cBhvr>
                                        <p:cTn id="9" dur="1000"/>
                                        <p:tgtEl>
                                          <p:spTgt spid="3"/>
                                        </p:tgtEl>
                                      </p:cBhvr>
                                    </p:animEffect>
                                    <p:anim calcmode="lin" valueType="num">
                                      <p:cBhvr>
                                        <p:cTn id="10" dur="1000" fill="hold"/>
                                        <p:tgtEl>
                                          <p:spTgt spid="3"/>
                                        </p:tgtEl>
                                        <p:attrNameLst>
                                          <p:attrName>ppt_x</p:attrName>
                                        </p:attrNameLst>
                                      </p:cBhvr>
                                      <p:tavLst>
                                        <p:tav tm="0">
                                          <p:val>
                                            <p:strVal val="#ppt_x"/>
                                          </p:val>
                                        </p:tav>
                                        <p:tav tm="100000">
                                          <p:val>
                                            <p:strVal val="#ppt_x"/>
                                          </p:val>
                                        </p:tav>
                                      </p:tavLst>
                                    </p:anim>
                                    <p:anim calcmode="lin" valueType="num">
                                      <p:cBhvr>
                                        <p:cTn id="11" dur="1000" fill="hold"/>
                                        <p:tgtEl>
                                          <p:spTgt spid="3"/>
                                        </p:tgtEl>
                                        <p:attrNameLst>
                                          <p:attrName>ppt_y</p:attrName>
                                        </p:attrNameLst>
                                      </p:cBhvr>
                                      <p:tavLst>
                                        <p:tav tm="0">
                                          <p:val>
                                            <p:strVal val="#ppt_y+.1"/>
                                          </p:val>
                                        </p:tav>
                                        <p:tav tm="100000">
                                          <p:val>
                                            <p:strVal val="#ppt_y"/>
                                          </p:val>
                                        </p:tav>
                                      </p:tavLst>
                                    </p:anim>
                                  </p:childTnLst>
                                </p:cTn>
                              </p:par>
                              <p:par>
                                <p:cTn id="12" presetID="1" presetClass="entr" presetSubtype="0" fill="hold" nodeType="withEffect">
                                  <p:stCondLst>
                                    <p:cond delay="9000"/>
                                  </p:stCondLst>
                                  <p:childTnLst>
                                    <p:set>
                                      <p:cBhvr>
                                        <p:cTn id="13" dur="1" fill="hold">
                                          <p:stCondLst>
                                            <p:cond delay="0"/>
                                          </p:stCondLst>
                                        </p:cTn>
                                        <p:tgtEl>
                                          <p:spTgt spid="5"/>
                                        </p:tgtEl>
                                        <p:attrNameLst>
                                          <p:attrName>style.visibility</p:attrName>
                                        </p:attrNameLst>
                                      </p:cBhvr>
                                      <p:to>
                                        <p:strVal val="visible"/>
                                      </p:to>
                                    </p:set>
                                  </p:childTnLst>
                                </p:cTn>
                              </p:par>
                              <p:par>
                                <p:cTn id="14" presetID="1" presetClass="entr" presetSubtype="0" fill="hold" nodeType="withEffect">
                                  <p:stCondLst>
                                    <p:cond delay="11000"/>
                                  </p:stCondLst>
                                  <p:childTnLst>
                                    <p:set>
                                      <p:cBhvr>
                                        <p:cTn id="15" dur="1" fill="hold">
                                          <p:stCondLst>
                                            <p:cond delay="0"/>
                                          </p:stCondLst>
                                        </p:cTn>
                                        <p:tgtEl>
                                          <p:spTgt spid="3074"/>
                                        </p:tgtEl>
                                        <p:attrNameLst>
                                          <p:attrName>style.visibility</p:attrName>
                                        </p:attrNameLst>
                                      </p:cBhvr>
                                      <p:to>
                                        <p:strVal val="visible"/>
                                      </p:to>
                                    </p:set>
                                  </p:childTnLst>
                                </p:cTn>
                              </p:par>
                              <p:par>
                                <p:cTn id="16" presetID="1" presetClass="entr" presetSubtype="0" fill="hold" nodeType="withEffect">
                                  <p:stCondLst>
                                    <p:cond delay="13000"/>
                                  </p:stCondLst>
                                  <p:childTnLst>
                                    <p:set>
                                      <p:cBhvr>
                                        <p:cTn id="17" dur="1" fill="hold">
                                          <p:stCondLst>
                                            <p:cond delay="0"/>
                                          </p:stCondLst>
                                        </p:cTn>
                                        <p:tgtEl>
                                          <p:spTgt spid="3076"/>
                                        </p:tgtEl>
                                        <p:attrNameLst>
                                          <p:attrName>style.visibility</p:attrName>
                                        </p:attrNameLst>
                                      </p:cBhvr>
                                      <p:to>
                                        <p:strVal val="visible"/>
                                      </p:to>
                                    </p:set>
                                  </p:childTnLst>
                                </p:cTn>
                              </p:par>
                              <p:par>
                                <p:cTn id="18" presetID="1" presetClass="entr" presetSubtype="0" fill="hold" nodeType="withEffect">
                                  <p:stCondLst>
                                    <p:cond delay="15000"/>
                                  </p:stCondLst>
                                  <p:childTnLst>
                                    <p:set>
                                      <p:cBhvr>
                                        <p:cTn id="19" dur="1" fill="hold">
                                          <p:stCondLst>
                                            <p:cond delay="0"/>
                                          </p:stCondLst>
                                        </p:cTn>
                                        <p:tgtEl>
                                          <p:spTgt spid="30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0" fill="hold" display="0">
                  <p:stCondLst>
                    <p:cond delay="indefinite"/>
                  </p:stCondLst>
                  <p:endCondLst>
                    <p:cond evt="onStopAudio" delay="0">
                      <p:tgtEl>
                        <p:sldTgt/>
                      </p:tgtEl>
                    </p:cond>
                  </p:endCondLst>
                </p:cTn>
                <p:tgtEl>
                  <p:spTgt spid="2"/>
                </p:tgtEl>
              </p:cMediaNode>
            </p:audio>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049D00-CB73-4C91-B5E3-A9C9B92E5A42}"/>
              </a:ext>
            </a:extLst>
          </p:cNvPr>
          <p:cNvSpPr>
            <a:spLocks noGrp="1"/>
          </p:cNvSpPr>
          <p:nvPr>
            <p:ph type="title"/>
          </p:nvPr>
        </p:nvSpPr>
        <p:spPr>
          <a:xfrm>
            <a:off x="520926" y="258372"/>
            <a:ext cx="8856985" cy="1839208"/>
          </a:xfrm>
        </p:spPr>
        <p:txBody>
          <a:bodyPr>
            <a:normAutofit/>
          </a:bodyPr>
          <a:lstStyle/>
          <a:p>
            <a:pPr algn="l"/>
            <a:r>
              <a:rPr lang="en-US" sz="4000" dirty="0">
                <a:solidFill>
                  <a:schemeClr val="bg1"/>
                </a:solidFill>
              </a:rPr>
              <a:t>1970s</a:t>
            </a:r>
            <a:br>
              <a:rPr lang="en-US" sz="4000" dirty="0">
                <a:solidFill>
                  <a:schemeClr val="bg1"/>
                </a:solidFill>
              </a:rPr>
            </a:br>
            <a:r>
              <a:rPr lang="en-US" sz="4000" dirty="0">
                <a:solidFill>
                  <a:schemeClr val="bg1"/>
                </a:solidFill>
              </a:rPr>
              <a:t>Brand personalities</a:t>
            </a:r>
          </a:p>
        </p:txBody>
      </p:sp>
      <p:pic>
        <p:nvPicPr>
          <p:cNvPr id="5" name="Picture 4" descr="A close up of a car&#10;&#10;Description automatically generated">
            <a:extLst>
              <a:ext uri="{FF2B5EF4-FFF2-40B4-BE49-F238E27FC236}">
                <a16:creationId xmlns:a16="http://schemas.microsoft.com/office/drawing/2014/main" id="{AEF6BE2D-3896-42FF-B109-3FC7D258171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27879" y="3023061"/>
            <a:ext cx="2536678" cy="3474720"/>
          </a:xfrm>
          <a:prstGeom prst="rect">
            <a:avLst/>
          </a:prstGeom>
          <a:effectLst>
            <a:outerShdw blurRad="50800" dist="38100" dir="2700000" algn="tl" rotWithShape="0">
              <a:prstClr val="black">
                <a:alpha val="40000"/>
              </a:prstClr>
            </a:outerShdw>
          </a:effectLst>
        </p:spPr>
      </p:pic>
      <p:pic>
        <p:nvPicPr>
          <p:cNvPr id="8" name="Picture 7" descr="A person wearing a hat&#10;&#10;Description automatically generated">
            <a:extLst>
              <a:ext uri="{FF2B5EF4-FFF2-40B4-BE49-F238E27FC236}">
                <a16:creationId xmlns:a16="http://schemas.microsoft.com/office/drawing/2014/main" id="{FBAC5841-8BFB-4D2B-AC95-AB216BDF304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54055" y="1572769"/>
            <a:ext cx="2941589" cy="4155625"/>
          </a:xfrm>
          <a:prstGeom prst="rect">
            <a:avLst/>
          </a:prstGeom>
          <a:effectLst>
            <a:outerShdw blurRad="50800" dist="38100" dir="2700000" algn="tl" rotWithShape="0">
              <a:prstClr val="black">
                <a:alpha val="40000"/>
              </a:prstClr>
            </a:outerShdw>
          </a:effectLst>
        </p:spPr>
      </p:pic>
      <p:pic>
        <p:nvPicPr>
          <p:cNvPr id="10" name="Picture 9" descr="A person sitting on a book&#10;&#10;Description automatically generated">
            <a:extLst>
              <a:ext uri="{FF2B5EF4-FFF2-40B4-BE49-F238E27FC236}">
                <a16:creationId xmlns:a16="http://schemas.microsoft.com/office/drawing/2014/main" id="{5270AB4C-4794-4011-A9BE-F76A861C735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50409" y="2238797"/>
            <a:ext cx="2673096" cy="3474720"/>
          </a:xfrm>
          <a:prstGeom prst="rect">
            <a:avLst/>
          </a:prstGeom>
          <a:effectLst>
            <a:outerShdw blurRad="50800" dist="38100" dir="2700000" algn="tl" rotWithShape="0">
              <a:prstClr val="black">
                <a:alpha val="40000"/>
              </a:prstClr>
            </a:outerShdw>
          </a:effectLst>
        </p:spPr>
      </p:pic>
      <p:pic>
        <p:nvPicPr>
          <p:cNvPr id="12" name="Picture 11" descr="A close up of a device&#10;&#10;Description automatically generated">
            <a:extLst>
              <a:ext uri="{FF2B5EF4-FFF2-40B4-BE49-F238E27FC236}">
                <a16:creationId xmlns:a16="http://schemas.microsoft.com/office/drawing/2014/main" id="{991D786F-E624-4A5D-99DB-382DC99B3FA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481441" y="744491"/>
            <a:ext cx="2171191" cy="2873635"/>
          </a:xfrm>
          <a:prstGeom prst="rect">
            <a:avLst/>
          </a:prstGeom>
          <a:effectLst>
            <a:outerShdw blurRad="50800" dist="38100" dir="2700000" algn="tl" rotWithShape="0">
              <a:prstClr val="black">
                <a:alpha val="40000"/>
              </a:prstClr>
            </a:outerShdw>
          </a:effectLst>
        </p:spPr>
      </p:pic>
      <p:pic>
        <p:nvPicPr>
          <p:cNvPr id="14" name="Picture 13" descr="A person in a suit and tie&#10;&#10;Description automatically generated">
            <a:extLst>
              <a:ext uri="{FF2B5EF4-FFF2-40B4-BE49-F238E27FC236}">
                <a16:creationId xmlns:a16="http://schemas.microsoft.com/office/drawing/2014/main" id="{884F08E7-FF79-4F4B-BB46-A55A76B42AE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874532" y="3808504"/>
            <a:ext cx="2000674" cy="2689277"/>
          </a:xfrm>
          <a:prstGeom prst="rect">
            <a:avLst/>
          </a:prstGeom>
        </p:spPr>
      </p:pic>
      <p:pic>
        <p:nvPicPr>
          <p:cNvPr id="2" name="15">
            <a:hlinkClick r:id="" action="ppaction://media"/>
            <a:extLst>
              <a:ext uri="{FF2B5EF4-FFF2-40B4-BE49-F238E27FC236}">
                <a16:creationId xmlns:a16="http://schemas.microsoft.com/office/drawing/2014/main" id="{C4D41169-5303-550C-2169-CFCFA40E3BAA}"/>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791200" y="3124200"/>
            <a:ext cx="609600" cy="609600"/>
          </a:xfrm>
          <a:prstGeom prst="rect">
            <a:avLst/>
          </a:prstGeom>
        </p:spPr>
      </p:pic>
      <p:pic>
        <p:nvPicPr>
          <p:cNvPr id="4" name="Picture 3">
            <a:extLst>
              <a:ext uri="{FF2B5EF4-FFF2-40B4-BE49-F238E27FC236}">
                <a16:creationId xmlns:a16="http://schemas.microsoft.com/office/drawing/2014/main" id="{926845EC-D567-4771-38A6-DB744C138DC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79897" y="6021288"/>
            <a:ext cx="1407060" cy="717179"/>
          </a:xfrm>
          <a:prstGeom prst="rect">
            <a:avLst/>
          </a:prstGeom>
        </p:spPr>
      </p:pic>
      <p:sp>
        <p:nvSpPr>
          <p:cNvPr id="6" name="Slide Number Placeholder 5">
            <a:extLst>
              <a:ext uri="{FF2B5EF4-FFF2-40B4-BE49-F238E27FC236}">
                <a16:creationId xmlns:a16="http://schemas.microsoft.com/office/drawing/2014/main" id="{158034A8-17C3-47F3-0D60-60C9A6FC1BE6}"/>
              </a:ext>
            </a:extLst>
          </p:cNvPr>
          <p:cNvSpPr txBox="1">
            <a:spLocks/>
          </p:cNvSpPr>
          <p:nvPr/>
        </p:nvSpPr>
        <p:spPr>
          <a:xfrm>
            <a:off x="11186739" y="188640"/>
            <a:ext cx="477416" cy="350689"/>
          </a:xfrm>
          <a:prstGeom prst="rect">
            <a:avLst/>
          </a:prstGeom>
        </p:spPr>
        <p:txBody>
          <a:bodyPr vert="horz" lIns="91440" tIns="45720" rIns="91440" bIns="45720" rtlCol="0" anchor="ctr"/>
          <a:lstStyle>
            <a:defPPr>
              <a:defRPr lang="en-US"/>
            </a:defPPr>
            <a:lvl1pPr marL="0" algn="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601EE9E8-4134-49B0-9AA7-3089E6521627}" type="slidenum">
              <a:rPr lang="en-US" smtClean="0"/>
              <a:pPr algn="ctr"/>
              <a:t>15</a:t>
            </a:fld>
            <a:endParaRPr lang="en-US" dirty="0"/>
          </a:p>
        </p:txBody>
      </p:sp>
    </p:spTree>
    <p:extLst>
      <p:ext uri="{BB962C8B-B14F-4D97-AF65-F5344CB8AC3E}">
        <p14:creationId xmlns:p14="http://schemas.microsoft.com/office/powerpoint/2010/main" val="3424676890"/>
      </p:ext>
    </p:extLst>
  </p:cSld>
  <p:clrMapOvr>
    <a:masterClrMapping/>
  </p:clrMapOvr>
  <mc:AlternateContent xmlns:mc="http://schemas.openxmlformats.org/markup-compatibility/2006">
    <mc:Choice xmlns:p14="http://schemas.microsoft.com/office/powerpoint/2010/main" Requires="p14">
      <p:transition spd="med" p14:dur="700" advTm="20000">
        <p:fade/>
      </p:transition>
    </mc:Choice>
    <mc:Fallback>
      <p:transition spd="med" advTm="2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0723" fill="hold"/>
                                        <p:tgtEl>
                                          <p:spTgt spid="2"/>
                                        </p:tgtEl>
                                      </p:cBhvr>
                                    </p:cmd>
                                  </p:childTnLst>
                                </p:cTn>
                              </p:par>
                              <p:par>
                                <p:cTn id="7" presetID="42" presetClass="entr" presetSubtype="0" fill="hold" nodeType="withEffect">
                                  <p:stCondLst>
                                    <p:cond delay="4000"/>
                                  </p:stCondLst>
                                  <p:childTnLst>
                                    <p:set>
                                      <p:cBhvr>
                                        <p:cTn id="8" dur="1" fill="hold">
                                          <p:stCondLst>
                                            <p:cond delay="0"/>
                                          </p:stCondLst>
                                        </p:cTn>
                                        <p:tgtEl>
                                          <p:spTgt spid="10"/>
                                        </p:tgtEl>
                                        <p:attrNameLst>
                                          <p:attrName>style.visibility</p:attrName>
                                        </p:attrNameLst>
                                      </p:cBhvr>
                                      <p:to>
                                        <p:strVal val="visible"/>
                                      </p:to>
                                    </p:set>
                                    <p:animEffect transition="in" filter="fade">
                                      <p:cBhvr>
                                        <p:cTn id="9" dur="1000"/>
                                        <p:tgtEl>
                                          <p:spTgt spid="10"/>
                                        </p:tgtEl>
                                      </p:cBhvr>
                                    </p:animEffect>
                                    <p:anim calcmode="lin" valueType="num">
                                      <p:cBhvr>
                                        <p:cTn id="10" dur="1000" fill="hold"/>
                                        <p:tgtEl>
                                          <p:spTgt spid="10"/>
                                        </p:tgtEl>
                                        <p:attrNameLst>
                                          <p:attrName>ppt_x</p:attrName>
                                        </p:attrNameLst>
                                      </p:cBhvr>
                                      <p:tavLst>
                                        <p:tav tm="0">
                                          <p:val>
                                            <p:strVal val="#ppt_x"/>
                                          </p:val>
                                        </p:tav>
                                        <p:tav tm="100000">
                                          <p:val>
                                            <p:strVal val="#ppt_x"/>
                                          </p:val>
                                        </p:tav>
                                      </p:tavLst>
                                    </p:anim>
                                    <p:anim calcmode="lin" valueType="num">
                                      <p:cBhvr>
                                        <p:cTn id="11" dur="1000" fill="hold"/>
                                        <p:tgtEl>
                                          <p:spTgt spid="10"/>
                                        </p:tgtEl>
                                        <p:attrNameLst>
                                          <p:attrName>ppt_y</p:attrName>
                                        </p:attrNameLst>
                                      </p:cBhvr>
                                      <p:tavLst>
                                        <p:tav tm="0">
                                          <p:val>
                                            <p:strVal val="#ppt_y+.1"/>
                                          </p:val>
                                        </p:tav>
                                        <p:tav tm="100000">
                                          <p:val>
                                            <p:strVal val="#ppt_y"/>
                                          </p:val>
                                        </p:tav>
                                      </p:tavLst>
                                    </p:anim>
                                  </p:childTnLst>
                                </p:cTn>
                              </p:par>
                              <p:par>
                                <p:cTn id="12" presetID="42" presetClass="entr" presetSubtype="0" fill="hold" nodeType="withEffect">
                                  <p:stCondLst>
                                    <p:cond delay="700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1000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1400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1000"/>
                                        <p:tgtEl>
                                          <p:spTgt spid="14"/>
                                        </p:tgtEl>
                                      </p:cBhvr>
                                    </p:animEffect>
                                    <p:anim calcmode="lin" valueType="num">
                                      <p:cBhvr>
                                        <p:cTn id="30" dur="1000" fill="hold"/>
                                        <p:tgtEl>
                                          <p:spTgt spid="14"/>
                                        </p:tgtEl>
                                        <p:attrNameLst>
                                          <p:attrName>ppt_x</p:attrName>
                                        </p:attrNameLst>
                                      </p:cBhvr>
                                      <p:tavLst>
                                        <p:tav tm="0">
                                          <p:val>
                                            <p:strVal val="#ppt_x"/>
                                          </p:val>
                                        </p:tav>
                                        <p:tav tm="100000">
                                          <p:val>
                                            <p:strVal val="#ppt_x"/>
                                          </p:val>
                                        </p:tav>
                                      </p:tavLst>
                                    </p:anim>
                                    <p:anim calcmode="lin" valueType="num">
                                      <p:cBhvr>
                                        <p:cTn id="3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2"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049D00-CB73-4C91-B5E3-A9C9B92E5A42}"/>
              </a:ext>
            </a:extLst>
          </p:cNvPr>
          <p:cNvSpPr>
            <a:spLocks noGrp="1"/>
          </p:cNvSpPr>
          <p:nvPr>
            <p:ph type="title"/>
          </p:nvPr>
        </p:nvSpPr>
        <p:spPr>
          <a:xfrm>
            <a:off x="551259" y="591306"/>
            <a:ext cx="8856985" cy="1839208"/>
          </a:xfrm>
        </p:spPr>
        <p:txBody>
          <a:bodyPr>
            <a:normAutofit/>
          </a:bodyPr>
          <a:lstStyle/>
          <a:p>
            <a:pPr algn="l"/>
            <a:r>
              <a:rPr lang="en-US" sz="4000" dirty="0">
                <a:solidFill>
                  <a:schemeClr val="bg1"/>
                </a:solidFill>
              </a:rPr>
              <a:t>1971: The dawn of </a:t>
            </a:r>
            <a:br>
              <a:rPr lang="en-US" sz="4000" dirty="0">
                <a:solidFill>
                  <a:schemeClr val="bg1"/>
                </a:solidFill>
              </a:rPr>
            </a:br>
            <a:r>
              <a:rPr lang="en-US" sz="4000" dirty="0">
                <a:solidFill>
                  <a:schemeClr val="bg1"/>
                </a:solidFill>
              </a:rPr>
              <a:t>brand positioning:</a:t>
            </a:r>
          </a:p>
        </p:txBody>
      </p:sp>
      <p:pic>
        <p:nvPicPr>
          <p:cNvPr id="1026" name="Picture 2" descr="https://thebrandbook.files.wordpress.com/2011/04/ogilvy-aabbd961fc8c2d49eee8c70773566b5d.jpeg">
            <a:extLst>
              <a:ext uri="{FF2B5EF4-FFF2-40B4-BE49-F238E27FC236}">
                <a16:creationId xmlns:a16="http://schemas.microsoft.com/office/drawing/2014/main" id="{00059C1F-520B-44A7-8B78-2D6B5709FEB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739643">
            <a:off x="5419592" y="257345"/>
            <a:ext cx="5487987" cy="6858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9BC99C71-1618-4FD3-BCE7-5666D15C8AC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4538" y="3342511"/>
            <a:ext cx="6619113" cy="1397114"/>
          </a:xfrm>
          <a:prstGeom prst="rect">
            <a:avLst/>
          </a:prstGeom>
          <a:ln>
            <a:noFill/>
          </a:ln>
          <a:effectLst>
            <a:outerShdw blurRad="292100" dist="139700" dir="2700000" algn="tl" rotWithShape="0">
              <a:srgbClr val="333333">
                <a:alpha val="65000"/>
              </a:srgbClr>
            </a:outerShdw>
          </a:effectLst>
        </p:spPr>
      </p:pic>
      <p:pic>
        <p:nvPicPr>
          <p:cNvPr id="1028" name="Picture 4" descr="Image result for david ogilvy">
            <a:extLst>
              <a:ext uri="{FF2B5EF4-FFF2-40B4-BE49-F238E27FC236}">
                <a16:creationId xmlns:a16="http://schemas.microsoft.com/office/drawing/2014/main" id="{23481B1A-2E5C-4EDE-9E10-80D97018DA8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696400" y="577203"/>
            <a:ext cx="2263087" cy="286064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03859F41-0B0C-4CBA-9BD9-A16AE5AD9456}"/>
              </a:ext>
            </a:extLst>
          </p:cNvPr>
          <p:cNvSpPr/>
          <p:nvPr/>
        </p:nvSpPr>
        <p:spPr>
          <a:xfrm>
            <a:off x="1630365" y="4298413"/>
            <a:ext cx="4662106" cy="360040"/>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16">
            <a:hlinkClick r:id="" action="ppaction://media"/>
            <a:extLst>
              <a:ext uri="{FF2B5EF4-FFF2-40B4-BE49-F238E27FC236}">
                <a16:creationId xmlns:a16="http://schemas.microsoft.com/office/drawing/2014/main" id="{F98D676E-B48D-9D17-AAFA-7C441A784A5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791200" y="3124200"/>
            <a:ext cx="609600" cy="609600"/>
          </a:xfrm>
          <a:prstGeom prst="rect">
            <a:avLst/>
          </a:prstGeom>
        </p:spPr>
      </p:pic>
      <p:pic>
        <p:nvPicPr>
          <p:cNvPr id="5" name="Picture 4">
            <a:extLst>
              <a:ext uri="{FF2B5EF4-FFF2-40B4-BE49-F238E27FC236}">
                <a16:creationId xmlns:a16="http://schemas.microsoft.com/office/drawing/2014/main" id="{380F4853-F2D4-7806-4F14-BB003235499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24763" y="6021288"/>
            <a:ext cx="1407060" cy="717179"/>
          </a:xfrm>
          <a:prstGeom prst="rect">
            <a:avLst/>
          </a:prstGeom>
        </p:spPr>
      </p:pic>
      <p:sp>
        <p:nvSpPr>
          <p:cNvPr id="7" name="Slide Number Placeholder 5">
            <a:extLst>
              <a:ext uri="{FF2B5EF4-FFF2-40B4-BE49-F238E27FC236}">
                <a16:creationId xmlns:a16="http://schemas.microsoft.com/office/drawing/2014/main" id="{2E3895F6-1B46-0218-FBBE-A2496C74B2BE}"/>
              </a:ext>
            </a:extLst>
          </p:cNvPr>
          <p:cNvSpPr txBox="1">
            <a:spLocks/>
          </p:cNvSpPr>
          <p:nvPr/>
        </p:nvSpPr>
        <p:spPr>
          <a:xfrm>
            <a:off x="11186739" y="188640"/>
            <a:ext cx="477416" cy="350689"/>
          </a:xfrm>
          <a:prstGeom prst="rect">
            <a:avLst/>
          </a:prstGeom>
        </p:spPr>
        <p:txBody>
          <a:bodyPr vert="horz" lIns="91440" tIns="45720" rIns="91440" bIns="45720" rtlCol="0" anchor="ctr"/>
          <a:lstStyle>
            <a:defPPr>
              <a:defRPr lang="en-US"/>
            </a:defPPr>
            <a:lvl1pPr marL="0" algn="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601EE9E8-4134-49B0-9AA7-3089E6521627}" type="slidenum">
              <a:rPr lang="en-US" smtClean="0"/>
              <a:pPr algn="ctr"/>
              <a:t>16</a:t>
            </a:fld>
            <a:endParaRPr lang="en-US" dirty="0"/>
          </a:p>
        </p:txBody>
      </p:sp>
    </p:spTree>
    <p:extLst>
      <p:ext uri="{BB962C8B-B14F-4D97-AF65-F5344CB8AC3E}">
        <p14:creationId xmlns:p14="http://schemas.microsoft.com/office/powerpoint/2010/main" val="3446231639"/>
      </p:ext>
    </p:extLst>
  </p:cSld>
  <p:clrMapOvr>
    <a:masterClrMapping/>
  </p:clrMapOvr>
  <mc:AlternateContent xmlns:mc="http://schemas.openxmlformats.org/markup-compatibility/2006">
    <mc:Choice xmlns:p14="http://schemas.microsoft.com/office/powerpoint/2010/main" Requires="p14">
      <p:transition spd="med" p14:dur="700" advTm="33000">
        <p:fade/>
      </p:transition>
    </mc:Choice>
    <mc:Fallback>
      <p:transition spd="med" advTm="3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3199" fill="hold"/>
                                        <p:tgtEl>
                                          <p:spTgt spid="4"/>
                                        </p:tgtEl>
                                      </p:cBhvr>
                                    </p:cmd>
                                  </p:childTnLst>
                                </p:cTn>
                              </p:par>
                              <p:par>
                                <p:cTn id="7" presetID="2" presetClass="entr" presetSubtype="2" fill="hold" nodeType="withEffect">
                                  <p:stCondLst>
                                    <p:cond delay="2000"/>
                                  </p:stCondLst>
                                  <p:childTnLst>
                                    <p:set>
                                      <p:cBhvr>
                                        <p:cTn id="8" dur="1" fill="hold">
                                          <p:stCondLst>
                                            <p:cond delay="0"/>
                                          </p:stCondLst>
                                        </p:cTn>
                                        <p:tgtEl>
                                          <p:spTgt spid="1028"/>
                                        </p:tgtEl>
                                        <p:attrNameLst>
                                          <p:attrName>style.visibility</p:attrName>
                                        </p:attrNameLst>
                                      </p:cBhvr>
                                      <p:to>
                                        <p:strVal val="visible"/>
                                      </p:to>
                                    </p:set>
                                    <p:anim calcmode="lin" valueType="num">
                                      <p:cBhvr additive="base">
                                        <p:cTn id="9" dur="1000" fill="hold"/>
                                        <p:tgtEl>
                                          <p:spTgt spid="1028"/>
                                        </p:tgtEl>
                                        <p:attrNameLst>
                                          <p:attrName>ppt_x</p:attrName>
                                        </p:attrNameLst>
                                      </p:cBhvr>
                                      <p:tavLst>
                                        <p:tav tm="0">
                                          <p:val>
                                            <p:strVal val="1+#ppt_w/2"/>
                                          </p:val>
                                        </p:tav>
                                        <p:tav tm="100000">
                                          <p:val>
                                            <p:strVal val="#ppt_x"/>
                                          </p:val>
                                        </p:tav>
                                      </p:tavLst>
                                    </p:anim>
                                    <p:anim calcmode="lin" valueType="num">
                                      <p:cBhvr additive="base">
                                        <p:cTn id="10" dur="1000" fill="hold"/>
                                        <p:tgtEl>
                                          <p:spTgt spid="1028"/>
                                        </p:tgtEl>
                                        <p:attrNameLst>
                                          <p:attrName>ppt_y</p:attrName>
                                        </p:attrNameLst>
                                      </p:cBhvr>
                                      <p:tavLst>
                                        <p:tav tm="0">
                                          <p:val>
                                            <p:strVal val="#ppt_y"/>
                                          </p:val>
                                        </p:tav>
                                        <p:tav tm="100000">
                                          <p:val>
                                            <p:strVal val="#ppt_y"/>
                                          </p:val>
                                        </p:tav>
                                      </p:tavLst>
                                    </p:anim>
                                  </p:childTnLst>
                                </p:cTn>
                              </p:par>
                              <p:par>
                                <p:cTn id="11" presetID="42" presetClass="entr" presetSubtype="0" fill="hold" nodeType="withEffect">
                                  <p:stCondLst>
                                    <p:cond delay="8000"/>
                                  </p:stCondLst>
                                  <p:childTnLst>
                                    <p:set>
                                      <p:cBhvr>
                                        <p:cTn id="12" dur="1" fill="hold">
                                          <p:stCondLst>
                                            <p:cond delay="0"/>
                                          </p:stCondLst>
                                        </p:cTn>
                                        <p:tgtEl>
                                          <p:spTgt spid="1026"/>
                                        </p:tgtEl>
                                        <p:attrNameLst>
                                          <p:attrName>style.visibility</p:attrName>
                                        </p:attrNameLst>
                                      </p:cBhvr>
                                      <p:to>
                                        <p:strVal val="visible"/>
                                      </p:to>
                                    </p:set>
                                    <p:animEffect transition="in" filter="fade">
                                      <p:cBhvr>
                                        <p:cTn id="13" dur="1000"/>
                                        <p:tgtEl>
                                          <p:spTgt spid="1026"/>
                                        </p:tgtEl>
                                      </p:cBhvr>
                                    </p:animEffect>
                                    <p:anim calcmode="lin" valueType="num">
                                      <p:cBhvr>
                                        <p:cTn id="14" dur="1000" fill="hold"/>
                                        <p:tgtEl>
                                          <p:spTgt spid="1026"/>
                                        </p:tgtEl>
                                        <p:attrNameLst>
                                          <p:attrName>ppt_x</p:attrName>
                                        </p:attrNameLst>
                                      </p:cBhvr>
                                      <p:tavLst>
                                        <p:tav tm="0">
                                          <p:val>
                                            <p:strVal val="#ppt_x"/>
                                          </p:val>
                                        </p:tav>
                                        <p:tav tm="100000">
                                          <p:val>
                                            <p:strVal val="#ppt_x"/>
                                          </p:val>
                                        </p:tav>
                                      </p:tavLst>
                                    </p:anim>
                                    <p:anim calcmode="lin" valueType="num">
                                      <p:cBhvr>
                                        <p:cTn id="15" dur="1000" fill="hold"/>
                                        <p:tgtEl>
                                          <p:spTgt spid="1026"/>
                                        </p:tgtEl>
                                        <p:attrNameLst>
                                          <p:attrName>ppt_y</p:attrName>
                                        </p:attrNameLst>
                                      </p:cBhvr>
                                      <p:tavLst>
                                        <p:tav tm="0">
                                          <p:val>
                                            <p:strVal val="#ppt_y+.1"/>
                                          </p:val>
                                        </p:tav>
                                        <p:tav tm="100000">
                                          <p:val>
                                            <p:strVal val="#ppt_y"/>
                                          </p:val>
                                        </p:tav>
                                      </p:tavLst>
                                    </p:anim>
                                  </p:childTnLst>
                                </p:cTn>
                              </p:par>
                              <p:par>
                                <p:cTn id="16" presetID="10" presetClass="entr" presetSubtype="0" fill="hold" nodeType="withEffect">
                                  <p:stCondLst>
                                    <p:cond delay="2100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par>
                                <p:cTn id="19" presetID="10" presetClass="entr" presetSubtype="0" fill="hold" grpId="0" nodeType="withEffect">
                                  <p:stCondLst>
                                    <p:cond delay="2900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2" fill="hold" display="0">
                  <p:stCondLst>
                    <p:cond delay="indefinite"/>
                  </p:stCondLst>
                  <p:endCondLst>
                    <p:cond evt="onStopAudio" delay="0">
                      <p:tgtEl>
                        <p:sldTgt/>
                      </p:tgtEl>
                    </p:cond>
                  </p:endCondLst>
                </p:cTn>
                <p:tgtEl>
                  <p:spTgt spid="4"/>
                </p:tgtEl>
              </p:cMediaNode>
            </p:audio>
          </p:childTnLst>
        </p:cTn>
      </p:par>
    </p:tnLst>
    <p:bldLst>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3C8BDFB-FCE5-4843-9AE1-06AFD5954FDF}"/>
              </a:ext>
            </a:extLst>
          </p:cNvPr>
          <p:cNvSpPr/>
          <p:nvPr/>
        </p:nvSpPr>
        <p:spPr>
          <a:xfrm>
            <a:off x="6312024" y="0"/>
            <a:ext cx="5879976" cy="6858000"/>
          </a:xfrm>
          <a:prstGeom prst="rect">
            <a:avLst/>
          </a:prstGeom>
          <a:solidFill>
            <a:schemeClr val="accent5">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12" name="Picture 16" descr="Library of advertising examples for print and digital">
            <a:extLst>
              <a:ext uri="{FF2B5EF4-FFF2-40B4-BE49-F238E27FC236}">
                <a16:creationId xmlns:a16="http://schemas.microsoft.com/office/drawing/2014/main" id="{9E46ACAA-84D4-4148-8EB6-A3A6F1DFE56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60232" y="0"/>
            <a:ext cx="4040187" cy="6858000"/>
          </a:xfrm>
          <a:prstGeom prst="rect">
            <a:avLst/>
          </a:prstGeom>
          <a:noFill/>
          <a:extLst>
            <a:ext uri="{909E8E84-426E-40DD-AFC4-6F175D3DCCD1}">
              <a14:hiddenFill xmlns:a14="http://schemas.microsoft.com/office/drawing/2010/main">
                <a:solidFill>
                  <a:srgbClr val="FFFFFF"/>
                </a:solidFill>
              </a14:hiddenFill>
            </a:ext>
          </a:extLst>
        </p:spPr>
      </p:pic>
      <p:sp>
        <p:nvSpPr>
          <p:cNvPr id="20" name="Title 2">
            <a:extLst>
              <a:ext uri="{FF2B5EF4-FFF2-40B4-BE49-F238E27FC236}">
                <a16:creationId xmlns:a16="http://schemas.microsoft.com/office/drawing/2014/main" id="{7B067369-D2C8-45B7-A992-B53357ECDA3F}"/>
              </a:ext>
            </a:extLst>
          </p:cNvPr>
          <p:cNvSpPr txBox="1">
            <a:spLocks/>
          </p:cNvSpPr>
          <p:nvPr/>
        </p:nvSpPr>
        <p:spPr>
          <a:xfrm>
            <a:off x="6624597" y="2407920"/>
            <a:ext cx="2592771" cy="3604220"/>
          </a:xfrm>
          <a:prstGeom prst="rect">
            <a:avLst/>
          </a:prstGeom>
          <a:solidFill>
            <a:schemeClr val="accent5">
              <a:lumMod val="10000"/>
            </a:schemeClr>
          </a:solidFill>
        </p:spPr>
        <p:txBody>
          <a:bodyPr vert="horz" lIns="91440" tIns="45720" rIns="91440" bIns="45720" rtlCol="0" anchor="ctr">
            <a:normAutofit fontScale="97500" lnSpcReduction="10000"/>
          </a:bodyPr>
          <a:lstStyle>
            <a:lvl1pPr algn="l" defTabSz="914400" rtl="0" eaLnBrk="1" latinLnBrk="0" hangingPunct="1">
              <a:lnSpc>
                <a:spcPct val="100000"/>
              </a:lnSpc>
              <a:spcBef>
                <a:spcPct val="0"/>
              </a:spcBef>
              <a:buNone/>
              <a:defRPr lang="en-US" sz="4400" kern="1200" cap="none" spc="0" baseline="0">
                <a:solidFill>
                  <a:schemeClr val="accent1"/>
                </a:solidFill>
                <a:latin typeface="+mj-lt"/>
                <a:ea typeface="+mj-ea"/>
                <a:cs typeface="+mj-cs"/>
              </a:defRPr>
            </a:lvl1pPr>
          </a:lstStyle>
          <a:p>
            <a:r>
              <a:rPr lang="en-US" sz="2800" dirty="0">
                <a:solidFill>
                  <a:schemeClr val="bg1"/>
                </a:solidFill>
              </a:rPr>
              <a:t>Ogilvy understood that by positioning Schweppes in a category of its own, Schweppes took command as the leader in its own category.</a:t>
            </a:r>
          </a:p>
        </p:txBody>
      </p:sp>
      <p:pic>
        <p:nvPicPr>
          <p:cNvPr id="5" name="Picture 4">
            <a:extLst>
              <a:ext uri="{FF2B5EF4-FFF2-40B4-BE49-F238E27FC236}">
                <a16:creationId xmlns:a16="http://schemas.microsoft.com/office/drawing/2014/main" id="{949F57B2-9091-9A42-4ECF-151B09BCE26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2927435"/>
            <a:ext cx="6816080" cy="3834045"/>
          </a:xfrm>
          <a:prstGeom prst="rect">
            <a:avLst/>
          </a:prstGeom>
        </p:spPr>
      </p:pic>
      <p:pic>
        <p:nvPicPr>
          <p:cNvPr id="7" name="Picture 6" descr="A close up of a bottle&#10;&#10;Description automatically generated">
            <a:extLst>
              <a:ext uri="{FF2B5EF4-FFF2-40B4-BE49-F238E27FC236}">
                <a16:creationId xmlns:a16="http://schemas.microsoft.com/office/drawing/2014/main" id="{7AFEB9B9-1AB3-4CBC-8A22-05CD84C7CFD2}"/>
              </a:ext>
            </a:extLst>
          </p:cNvPr>
          <p:cNvPicPr>
            <a:picLocks noChangeAspect="1"/>
          </p:cNvPicPr>
          <p:nvPr/>
        </p:nvPicPr>
        <p:blipFill>
          <a:blip r:embed="rId7">
            <a:extLst>
              <a:ext uri="{28A0092B-C50C-407E-A947-70E740481C1C}">
                <a14:useLocalDpi xmlns:a14="http://schemas.microsoft.com/office/drawing/2010/main" val="0"/>
              </a:ext>
            </a:extLst>
          </a:blip>
          <a:srcRect l="30438" r="32971"/>
          <a:stretch>
            <a:fillRect/>
          </a:stretch>
        </p:blipFill>
        <p:spPr>
          <a:xfrm>
            <a:off x="2255790" y="3834045"/>
            <a:ext cx="1056819" cy="2888153"/>
          </a:xfrm>
          <a:prstGeom prst="rect">
            <a:avLst/>
          </a:prstGeom>
        </p:spPr>
      </p:pic>
      <p:pic>
        <p:nvPicPr>
          <p:cNvPr id="2" name="17">
            <a:hlinkClick r:id="" action="ppaction://media"/>
            <a:extLst>
              <a:ext uri="{FF2B5EF4-FFF2-40B4-BE49-F238E27FC236}">
                <a16:creationId xmlns:a16="http://schemas.microsoft.com/office/drawing/2014/main" id="{9D36D353-B52B-DD2E-76E5-4CBA9CC1DC9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791200" y="3124200"/>
            <a:ext cx="609600" cy="609600"/>
          </a:xfrm>
          <a:prstGeom prst="rect">
            <a:avLst/>
          </a:prstGeom>
        </p:spPr>
      </p:pic>
      <p:pic>
        <p:nvPicPr>
          <p:cNvPr id="4" name="Picture 3">
            <a:extLst>
              <a:ext uri="{FF2B5EF4-FFF2-40B4-BE49-F238E27FC236}">
                <a16:creationId xmlns:a16="http://schemas.microsoft.com/office/drawing/2014/main" id="{ABB908B6-D3A1-97BB-829E-081ED665B93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419" y="0"/>
            <a:ext cx="6816080" cy="3834045"/>
          </a:xfrm>
          <a:prstGeom prst="rect">
            <a:avLst/>
          </a:prstGeom>
        </p:spPr>
      </p:pic>
      <p:sp>
        <p:nvSpPr>
          <p:cNvPr id="3" name="Title 2">
            <a:extLst>
              <a:ext uri="{FF2B5EF4-FFF2-40B4-BE49-F238E27FC236}">
                <a16:creationId xmlns:a16="http://schemas.microsoft.com/office/drawing/2014/main" id="{06049D00-CB73-4C91-B5E3-A9C9B92E5A42}"/>
              </a:ext>
            </a:extLst>
          </p:cNvPr>
          <p:cNvSpPr>
            <a:spLocks noGrp="1"/>
          </p:cNvSpPr>
          <p:nvPr>
            <p:ph type="title"/>
          </p:nvPr>
        </p:nvSpPr>
        <p:spPr>
          <a:xfrm>
            <a:off x="238310" y="1082040"/>
            <a:ext cx="4940627" cy="2651760"/>
          </a:xfrm>
          <a:solidFill>
            <a:schemeClr val="bg1"/>
          </a:solidFill>
        </p:spPr>
        <p:txBody>
          <a:bodyPr>
            <a:noAutofit/>
          </a:bodyPr>
          <a:lstStyle/>
          <a:p>
            <a:pPr algn="l"/>
            <a:r>
              <a:rPr lang="en-US" sz="3200" dirty="0">
                <a:solidFill>
                  <a:schemeClr val="bg1">
                    <a:lumMod val="50000"/>
                  </a:schemeClr>
                </a:solidFill>
              </a:rPr>
              <a:t>Try to imagine positioning Schweppes today as a soft drink. It would get lost in a sea of soda pop.</a:t>
            </a:r>
          </a:p>
        </p:txBody>
      </p:sp>
      <p:pic>
        <p:nvPicPr>
          <p:cNvPr id="1028" name="Picture 4" descr="Image result for david ogilvy">
            <a:extLst>
              <a:ext uri="{FF2B5EF4-FFF2-40B4-BE49-F238E27FC236}">
                <a16:creationId xmlns:a16="http://schemas.microsoft.com/office/drawing/2014/main" id="{23481B1A-2E5C-4EDE-9E10-80D97018DA8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302667" y="725967"/>
            <a:ext cx="1777445" cy="224677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298D9AC7-8904-22BC-AC61-B350A6FB625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235068" y="5980252"/>
            <a:ext cx="1407060" cy="717179"/>
          </a:xfrm>
          <a:prstGeom prst="rect">
            <a:avLst/>
          </a:prstGeom>
        </p:spPr>
      </p:pic>
      <p:sp>
        <p:nvSpPr>
          <p:cNvPr id="8" name="Slide Number Placeholder 5">
            <a:extLst>
              <a:ext uri="{FF2B5EF4-FFF2-40B4-BE49-F238E27FC236}">
                <a16:creationId xmlns:a16="http://schemas.microsoft.com/office/drawing/2014/main" id="{C36FCD0F-0884-474A-E8DB-78489E6ECAA4}"/>
              </a:ext>
            </a:extLst>
          </p:cNvPr>
          <p:cNvSpPr txBox="1">
            <a:spLocks/>
          </p:cNvSpPr>
          <p:nvPr/>
        </p:nvSpPr>
        <p:spPr>
          <a:xfrm>
            <a:off x="11186739" y="188640"/>
            <a:ext cx="477416" cy="350689"/>
          </a:xfrm>
          <a:prstGeom prst="rect">
            <a:avLst/>
          </a:prstGeom>
        </p:spPr>
        <p:txBody>
          <a:bodyPr vert="horz" lIns="91440" tIns="45720" rIns="91440" bIns="45720" rtlCol="0" anchor="ctr"/>
          <a:lstStyle>
            <a:defPPr>
              <a:defRPr lang="en-US"/>
            </a:defPPr>
            <a:lvl1pPr marL="0" algn="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601EE9E8-4134-49B0-9AA7-3089E6521627}" type="slidenum">
              <a:rPr lang="en-US" smtClean="0"/>
              <a:pPr algn="ctr"/>
              <a:t>17</a:t>
            </a:fld>
            <a:endParaRPr lang="en-US" dirty="0"/>
          </a:p>
        </p:txBody>
      </p:sp>
    </p:spTree>
    <p:extLst>
      <p:ext uri="{BB962C8B-B14F-4D97-AF65-F5344CB8AC3E}">
        <p14:creationId xmlns:p14="http://schemas.microsoft.com/office/powerpoint/2010/main" val="1729014768"/>
      </p:ext>
    </p:extLst>
  </p:cSld>
  <p:clrMapOvr>
    <a:masterClrMapping/>
  </p:clrMapOvr>
  <mc:AlternateContent xmlns:mc="http://schemas.openxmlformats.org/markup-compatibility/2006">
    <mc:Choice xmlns:p14="http://schemas.microsoft.com/office/powerpoint/2010/main" Requires="p14">
      <p:transition spd="med" p14:dur="700" advTm="43000">
        <p:fade/>
      </p:transition>
    </mc:Choice>
    <mc:Fallback>
      <p:transition spd="med" advTm="4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3143" fill="hold"/>
                                        <p:tgtEl>
                                          <p:spTgt spid="2"/>
                                        </p:tgtEl>
                                      </p:cBhvr>
                                    </p:cmd>
                                  </p:childTnLst>
                                </p:cTn>
                              </p:par>
                              <p:par>
                                <p:cTn id="7" presetID="2" presetClass="entr" presetSubtype="4" fill="hold" nodeType="withEffect">
                                  <p:stCondLst>
                                    <p:cond delay="2000"/>
                                  </p:stCondLst>
                                  <p:childTnLst>
                                    <p:set>
                                      <p:cBhvr>
                                        <p:cTn id="8" dur="1" fill="hold">
                                          <p:stCondLst>
                                            <p:cond delay="0"/>
                                          </p:stCondLst>
                                        </p:cTn>
                                        <p:tgtEl>
                                          <p:spTgt spid="7"/>
                                        </p:tgtEl>
                                        <p:attrNameLst>
                                          <p:attrName>style.visibility</p:attrName>
                                        </p:attrNameLst>
                                      </p:cBhvr>
                                      <p:to>
                                        <p:strVal val="visible"/>
                                      </p:to>
                                    </p:set>
                                    <p:anim calcmode="lin" valueType="num">
                                      <p:cBhvr additive="base">
                                        <p:cTn id="9" dur="500" fill="hold"/>
                                        <p:tgtEl>
                                          <p:spTgt spid="7"/>
                                        </p:tgtEl>
                                        <p:attrNameLst>
                                          <p:attrName>ppt_x</p:attrName>
                                        </p:attrNameLst>
                                      </p:cBhvr>
                                      <p:tavLst>
                                        <p:tav tm="0">
                                          <p:val>
                                            <p:strVal val="#ppt_x"/>
                                          </p:val>
                                        </p:tav>
                                        <p:tav tm="100000">
                                          <p:val>
                                            <p:strVal val="#ppt_x"/>
                                          </p:val>
                                        </p:tav>
                                      </p:tavLst>
                                    </p:anim>
                                    <p:anim calcmode="lin" valueType="num">
                                      <p:cBhvr additive="base">
                                        <p:cTn id="10" dur="500" fill="hold"/>
                                        <p:tgtEl>
                                          <p:spTgt spid="7"/>
                                        </p:tgtEl>
                                        <p:attrNameLst>
                                          <p:attrName>ppt_y</p:attrName>
                                        </p:attrNameLst>
                                      </p:cBhvr>
                                      <p:tavLst>
                                        <p:tav tm="0">
                                          <p:val>
                                            <p:strVal val="1+#ppt_h/2"/>
                                          </p:val>
                                        </p:tav>
                                        <p:tav tm="100000">
                                          <p:val>
                                            <p:strVal val="#ppt_y"/>
                                          </p:val>
                                        </p:tav>
                                      </p:tavLst>
                                    </p:anim>
                                  </p:childTnLst>
                                </p:cTn>
                              </p:par>
                              <p:par>
                                <p:cTn id="11" presetID="10" presetClass="entr" presetSubtype="0" fill="hold" grpId="0" nodeType="withEffect">
                                  <p:stCondLst>
                                    <p:cond delay="1500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10" presetClass="entr" presetSubtype="0" fill="hold" grpId="0" nodeType="withEffect">
                                  <p:stCondLst>
                                    <p:cond delay="2300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par>
                                <p:cTn id="17" presetID="10" presetClass="entr" presetSubtype="0" fill="hold" nodeType="withEffect">
                                  <p:stCondLst>
                                    <p:cond delay="28000"/>
                                  </p:stCondLst>
                                  <p:childTnLst>
                                    <p:set>
                                      <p:cBhvr>
                                        <p:cTn id="18" dur="1" fill="hold">
                                          <p:stCondLst>
                                            <p:cond delay="0"/>
                                          </p:stCondLst>
                                        </p:cTn>
                                        <p:tgtEl>
                                          <p:spTgt spid="4112"/>
                                        </p:tgtEl>
                                        <p:attrNameLst>
                                          <p:attrName>style.visibility</p:attrName>
                                        </p:attrNameLst>
                                      </p:cBhvr>
                                      <p:to>
                                        <p:strVal val="visible"/>
                                      </p:to>
                                    </p:set>
                                    <p:animEffect transition="in" filter="fade">
                                      <p:cBhvr>
                                        <p:cTn id="19" dur="500"/>
                                        <p:tgtEl>
                                          <p:spTgt spid="411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0" fill="hold" display="0">
                  <p:stCondLst>
                    <p:cond delay="indefinite"/>
                  </p:stCondLst>
                  <p:endCondLst>
                    <p:cond evt="onStopAudio" delay="0">
                      <p:tgtEl>
                        <p:sldTgt/>
                      </p:tgtEl>
                    </p:cond>
                  </p:endCondLst>
                </p:cTn>
                <p:tgtEl>
                  <p:spTgt spid="2"/>
                </p:tgtEl>
              </p:cMediaNode>
            </p:audio>
          </p:childTnLst>
        </p:cTn>
      </p:par>
    </p:tnLst>
    <p:bldLst>
      <p:bldP spid="20" grpId="0" animBg="1"/>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049D00-CB73-4C91-B5E3-A9C9B92E5A42}"/>
              </a:ext>
            </a:extLst>
          </p:cNvPr>
          <p:cNvSpPr>
            <a:spLocks noGrp="1"/>
          </p:cNvSpPr>
          <p:nvPr>
            <p:ph type="title"/>
          </p:nvPr>
        </p:nvSpPr>
        <p:spPr>
          <a:xfrm>
            <a:off x="292265" y="33189"/>
            <a:ext cx="4850399" cy="2223359"/>
          </a:xfrm>
          <a:solidFill>
            <a:schemeClr val="bg1"/>
          </a:solidFill>
        </p:spPr>
        <p:txBody>
          <a:bodyPr>
            <a:noAutofit/>
          </a:bodyPr>
          <a:lstStyle/>
          <a:p>
            <a:pPr algn="l"/>
            <a:r>
              <a:rPr lang="en-US" sz="4800" dirty="0">
                <a:solidFill>
                  <a:schemeClr val="bg1">
                    <a:lumMod val="50000"/>
                  </a:schemeClr>
                </a:solidFill>
              </a:rPr>
              <a:t>How about </a:t>
            </a:r>
            <a:br>
              <a:rPr lang="en-US" sz="4800" dirty="0">
                <a:solidFill>
                  <a:schemeClr val="bg1">
                    <a:lumMod val="50000"/>
                  </a:schemeClr>
                </a:solidFill>
              </a:rPr>
            </a:br>
            <a:r>
              <a:rPr lang="en-US" sz="4800" dirty="0">
                <a:solidFill>
                  <a:schemeClr val="bg1">
                    <a:lumMod val="50000"/>
                  </a:schemeClr>
                </a:solidFill>
              </a:rPr>
              <a:t>bar soap?</a:t>
            </a:r>
          </a:p>
        </p:txBody>
      </p:sp>
      <p:pic>
        <p:nvPicPr>
          <p:cNvPr id="1028" name="Picture 4" descr="Image result for david ogilvy">
            <a:extLst>
              <a:ext uri="{FF2B5EF4-FFF2-40B4-BE49-F238E27FC236}">
                <a16:creationId xmlns:a16="http://schemas.microsoft.com/office/drawing/2014/main" id="{23481B1A-2E5C-4EDE-9E10-80D97018DA8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48848" y="951684"/>
            <a:ext cx="1777445" cy="2246770"/>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DOVE BEAUTY BAR SOAP ORIGINAL 135g - TheFullValue, General Store">
            <a:extLst>
              <a:ext uri="{FF2B5EF4-FFF2-40B4-BE49-F238E27FC236}">
                <a16:creationId xmlns:a16="http://schemas.microsoft.com/office/drawing/2014/main" id="{513EA804-FAE7-4A9C-B05F-500D6E6DD80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92265" y="3503806"/>
            <a:ext cx="1988840" cy="198884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Dial Deodorant Bar Soap, Pleasant, Gold, 4oz Bar, 72/Case. Sold by ...">
            <a:extLst>
              <a:ext uri="{FF2B5EF4-FFF2-40B4-BE49-F238E27FC236}">
                <a16:creationId xmlns:a16="http://schemas.microsoft.com/office/drawing/2014/main" id="{7EA83E68-F54E-4268-B117-B9AC8E82E030}"/>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a:stretch/>
        </p:blipFill>
        <p:spPr bwMode="auto">
          <a:xfrm>
            <a:off x="371527" y="2264675"/>
            <a:ext cx="1988840" cy="1310833"/>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Amazon.com: Palmolive Bath Bar Soap, 3.2 oz.. Bars, 3-Count ...">
            <a:extLst>
              <a:ext uri="{FF2B5EF4-FFF2-40B4-BE49-F238E27FC236}">
                <a16:creationId xmlns:a16="http://schemas.microsoft.com/office/drawing/2014/main" id="{C6B4F013-DC90-47A6-8DC5-658E7107A4B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30084" y="2372991"/>
            <a:ext cx="1983903" cy="1671147"/>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Irish Spring Original, Deodorant Bar Soap, 3.7 Ounce, Single Bar ...">
            <a:extLst>
              <a:ext uri="{FF2B5EF4-FFF2-40B4-BE49-F238E27FC236}">
                <a16:creationId xmlns:a16="http://schemas.microsoft.com/office/drawing/2014/main" id="{7B59306E-A466-4A4D-9D53-BD177FED6258}"/>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43019" y="5105701"/>
            <a:ext cx="1988840" cy="1988840"/>
          </a:xfrm>
          <a:prstGeom prst="rect">
            <a:avLst/>
          </a:prstGeom>
          <a:noFill/>
          <a:extLst>
            <a:ext uri="{909E8E84-426E-40DD-AFC4-6F175D3DCCD1}">
              <a14:hiddenFill xmlns:a14="http://schemas.microsoft.com/office/drawing/2010/main">
                <a:solidFill>
                  <a:srgbClr val="FFFFFF"/>
                </a:solidFill>
              </a14:hiddenFill>
            </a:ext>
          </a:extLst>
        </p:spPr>
      </p:pic>
      <p:pic>
        <p:nvPicPr>
          <p:cNvPr id="5132" name="Picture 12" descr="Tone Bath Bar Soap, Cocoa Butter, 4.25 Ounce Bars, 6 Count ...">
            <a:extLst>
              <a:ext uri="{FF2B5EF4-FFF2-40B4-BE49-F238E27FC236}">
                <a16:creationId xmlns:a16="http://schemas.microsoft.com/office/drawing/2014/main" id="{2A65DA6D-441D-4D1F-9E04-90A17F7DDEFF}"/>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852580" y="4207983"/>
            <a:ext cx="2290084" cy="2290084"/>
          </a:xfrm>
          <a:prstGeom prst="rect">
            <a:avLst/>
          </a:prstGeom>
          <a:noFill/>
          <a:extLst>
            <a:ext uri="{909E8E84-426E-40DD-AFC4-6F175D3DCCD1}">
              <a14:hiddenFill xmlns:a14="http://schemas.microsoft.com/office/drawing/2010/main">
                <a:solidFill>
                  <a:srgbClr val="FFFFFF"/>
                </a:solidFill>
              </a14:hiddenFill>
            </a:ext>
          </a:extLst>
        </p:spPr>
      </p:pic>
      <p:pic>
        <p:nvPicPr>
          <p:cNvPr id="5134" name="Picture 14" descr="Dove Moisturizing Beauty Bar Soap | Beauty bar, Beautiful glowing ...">
            <a:extLst>
              <a:ext uri="{FF2B5EF4-FFF2-40B4-BE49-F238E27FC236}">
                <a16:creationId xmlns:a16="http://schemas.microsoft.com/office/drawing/2014/main" id="{E41C4F71-5B9D-405C-9981-57D81F9FB97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320137" y="41837"/>
            <a:ext cx="4871864" cy="6822742"/>
          </a:xfrm>
          <a:prstGeom prst="rect">
            <a:avLst/>
          </a:prstGeom>
          <a:noFill/>
          <a:extLst>
            <a:ext uri="{909E8E84-426E-40DD-AFC4-6F175D3DCCD1}">
              <a14:hiddenFill xmlns:a14="http://schemas.microsoft.com/office/drawing/2010/main">
                <a:solidFill>
                  <a:srgbClr val="FFFFFF"/>
                </a:solidFill>
              </a14:hiddenFill>
            </a:ext>
          </a:extLst>
        </p:spPr>
      </p:pic>
      <p:sp>
        <p:nvSpPr>
          <p:cNvPr id="20" name="Title 2">
            <a:extLst>
              <a:ext uri="{FF2B5EF4-FFF2-40B4-BE49-F238E27FC236}">
                <a16:creationId xmlns:a16="http://schemas.microsoft.com/office/drawing/2014/main" id="{7B067369-D2C8-45B7-A992-B53357ECDA3F}"/>
              </a:ext>
            </a:extLst>
          </p:cNvPr>
          <p:cNvSpPr txBox="1">
            <a:spLocks/>
          </p:cNvSpPr>
          <p:nvPr/>
        </p:nvSpPr>
        <p:spPr>
          <a:xfrm>
            <a:off x="5307535" y="3198454"/>
            <a:ext cx="2459852" cy="2246770"/>
          </a:xfrm>
          <a:prstGeom prst="rect">
            <a:avLst/>
          </a:prstGeom>
          <a:solidFill>
            <a:srgbClr val="273F64"/>
          </a:solidFill>
        </p:spPr>
        <p:txBody>
          <a:bodyPr vert="horz" lIns="91440" tIns="45720" rIns="91440" bIns="45720" rtlCol="0" anchor="ctr">
            <a:normAutofit fontScale="97500"/>
          </a:bodyPr>
          <a:lstStyle>
            <a:lvl1pPr algn="l" defTabSz="914400" rtl="0" eaLnBrk="1" latinLnBrk="0" hangingPunct="1">
              <a:lnSpc>
                <a:spcPct val="100000"/>
              </a:lnSpc>
              <a:spcBef>
                <a:spcPct val="0"/>
              </a:spcBef>
              <a:buNone/>
              <a:defRPr lang="en-US" sz="4400" kern="1200" cap="none" spc="0" baseline="0">
                <a:solidFill>
                  <a:schemeClr val="accent1"/>
                </a:solidFill>
                <a:latin typeface="+mj-lt"/>
                <a:ea typeface="+mj-ea"/>
                <a:cs typeface="+mj-cs"/>
              </a:defRPr>
            </a:lvl1pPr>
          </a:lstStyle>
          <a:p>
            <a:r>
              <a:rPr lang="en-US" sz="3200" dirty="0">
                <a:solidFill>
                  <a:schemeClr val="bg1"/>
                </a:solidFill>
              </a:rPr>
              <a:t>Positioned for beautiful skin, Dove leads in the category.</a:t>
            </a:r>
          </a:p>
        </p:txBody>
      </p:sp>
      <p:pic>
        <p:nvPicPr>
          <p:cNvPr id="2" name="18">
            <a:hlinkClick r:id="" action="ppaction://media"/>
            <a:extLst>
              <a:ext uri="{FF2B5EF4-FFF2-40B4-BE49-F238E27FC236}">
                <a16:creationId xmlns:a16="http://schemas.microsoft.com/office/drawing/2014/main" id="{5C5A1D53-9236-D0E1-F3F6-790DCC4A2CA3}"/>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5791200" y="3124200"/>
            <a:ext cx="609600" cy="609600"/>
          </a:xfrm>
          <a:prstGeom prst="rect">
            <a:avLst/>
          </a:prstGeom>
        </p:spPr>
      </p:pic>
      <p:pic>
        <p:nvPicPr>
          <p:cNvPr id="5" name="Picture 4">
            <a:extLst>
              <a:ext uri="{FF2B5EF4-FFF2-40B4-BE49-F238E27FC236}">
                <a16:creationId xmlns:a16="http://schemas.microsoft.com/office/drawing/2014/main" id="{F52B8733-D47E-39A8-EBF4-DE7BA544E8C1}"/>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776520" y="6118387"/>
            <a:ext cx="1151728" cy="626087"/>
          </a:xfrm>
          <a:prstGeom prst="rect">
            <a:avLst/>
          </a:prstGeom>
        </p:spPr>
      </p:pic>
      <p:sp>
        <p:nvSpPr>
          <p:cNvPr id="6" name="Slide Number Placeholder 5">
            <a:extLst>
              <a:ext uri="{FF2B5EF4-FFF2-40B4-BE49-F238E27FC236}">
                <a16:creationId xmlns:a16="http://schemas.microsoft.com/office/drawing/2014/main" id="{01786476-256A-E543-9B5C-4573B50FE76F}"/>
              </a:ext>
            </a:extLst>
          </p:cNvPr>
          <p:cNvSpPr txBox="1">
            <a:spLocks/>
          </p:cNvSpPr>
          <p:nvPr/>
        </p:nvSpPr>
        <p:spPr>
          <a:xfrm>
            <a:off x="11186739" y="188640"/>
            <a:ext cx="477416" cy="350689"/>
          </a:xfrm>
          <a:prstGeom prst="rect">
            <a:avLst/>
          </a:prstGeom>
        </p:spPr>
        <p:txBody>
          <a:bodyPr vert="horz" lIns="91440" tIns="45720" rIns="91440" bIns="45720" rtlCol="0" anchor="ctr"/>
          <a:lstStyle>
            <a:defPPr>
              <a:defRPr lang="en-US"/>
            </a:defPPr>
            <a:lvl1pPr marL="0" algn="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601EE9E8-4134-49B0-9AA7-3089E6521627}" type="slidenum">
              <a:rPr lang="en-US" smtClean="0">
                <a:solidFill>
                  <a:schemeClr val="tx1"/>
                </a:solidFill>
              </a:rPr>
              <a:pPr algn="ctr"/>
              <a:t>18</a:t>
            </a:fld>
            <a:endParaRPr lang="en-US" dirty="0">
              <a:solidFill>
                <a:schemeClr val="tx1"/>
              </a:solidFill>
            </a:endParaRPr>
          </a:p>
        </p:txBody>
      </p:sp>
    </p:spTree>
    <p:extLst>
      <p:ext uri="{BB962C8B-B14F-4D97-AF65-F5344CB8AC3E}">
        <p14:creationId xmlns:p14="http://schemas.microsoft.com/office/powerpoint/2010/main" val="847384848"/>
      </p:ext>
    </p:extLst>
  </p:cSld>
  <p:clrMapOvr>
    <a:masterClrMapping/>
  </p:clrMapOvr>
  <mc:AlternateContent xmlns:mc="http://schemas.openxmlformats.org/markup-compatibility/2006">
    <mc:Choice xmlns:p14="http://schemas.microsoft.com/office/powerpoint/2010/main" Requires="p14">
      <p:transition spd="med" p14:dur="700" advTm="29000">
        <p:fade/>
      </p:transition>
    </mc:Choice>
    <mc:Fallback>
      <p:transition spd="med" advTm="29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9023" fill="hold"/>
                                        <p:tgtEl>
                                          <p:spTgt spid="2"/>
                                        </p:tgtEl>
                                      </p:cBhvr>
                                    </p:cmd>
                                  </p:childTnLst>
                                </p:cTn>
                              </p:par>
                              <p:par>
                                <p:cTn id="7" presetID="42" presetClass="entr" presetSubtype="0" fill="hold" nodeType="withEffect">
                                  <p:stCondLst>
                                    <p:cond delay="2000"/>
                                  </p:stCondLst>
                                  <p:childTnLst>
                                    <p:set>
                                      <p:cBhvr>
                                        <p:cTn id="8" dur="1" fill="hold">
                                          <p:stCondLst>
                                            <p:cond delay="0"/>
                                          </p:stCondLst>
                                        </p:cTn>
                                        <p:tgtEl>
                                          <p:spTgt spid="5124"/>
                                        </p:tgtEl>
                                        <p:attrNameLst>
                                          <p:attrName>style.visibility</p:attrName>
                                        </p:attrNameLst>
                                      </p:cBhvr>
                                      <p:to>
                                        <p:strVal val="visible"/>
                                      </p:to>
                                    </p:set>
                                    <p:animEffect transition="in" filter="fade">
                                      <p:cBhvr>
                                        <p:cTn id="9" dur="1000"/>
                                        <p:tgtEl>
                                          <p:spTgt spid="5124"/>
                                        </p:tgtEl>
                                      </p:cBhvr>
                                    </p:animEffect>
                                    <p:anim calcmode="lin" valueType="num">
                                      <p:cBhvr>
                                        <p:cTn id="10" dur="1000" fill="hold"/>
                                        <p:tgtEl>
                                          <p:spTgt spid="5124"/>
                                        </p:tgtEl>
                                        <p:attrNameLst>
                                          <p:attrName>ppt_x</p:attrName>
                                        </p:attrNameLst>
                                      </p:cBhvr>
                                      <p:tavLst>
                                        <p:tav tm="0">
                                          <p:val>
                                            <p:strVal val="#ppt_x"/>
                                          </p:val>
                                        </p:tav>
                                        <p:tav tm="100000">
                                          <p:val>
                                            <p:strVal val="#ppt_x"/>
                                          </p:val>
                                        </p:tav>
                                      </p:tavLst>
                                    </p:anim>
                                    <p:anim calcmode="lin" valueType="num">
                                      <p:cBhvr>
                                        <p:cTn id="11" dur="1000" fill="hold"/>
                                        <p:tgtEl>
                                          <p:spTgt spid="5124"/>
                                        </p:tgtEl>
                                        <p:attrNameLst>
                                          <p:attrName>ppt_y</p:attrName>
                                        </p:attrNameLst>
                                      </p:cBhvr>
                                      <p:tavLst>
                                        <p:tav tm="0">
                                          <p:val>
                                            <p:strVal val="#ppt_y+.1"/>
                                          </p:val>
                                        </p:tav>
                                        <p:tav tm="100000">
                                          <p:val>
                                            <p:strVal val="#ppt_y"/>
                                          </p:val>
                                        </p:tav>
                                      </p:tavLst>
                                    </p:anim>
                                  </p:childTnLst>
                                </p:cTn>
                              </p:par>
                              <p:par>
                                <p:cTn id="12" presetID="42" presetClass="entr" presetSubtype="0" fill="hold" nodeType="withEffect">
                                  <p:stCondLst>
                                    <p:cond delay="0"/>
                                  </p:stCondLst>
                                  <p:childTnLst>
                                    <p:set>
                                      <p:cBhvr>
                                        <p:cTn id="13" dur="1" fill="hold">
                                          <p:stCondLst>
                                            <p:cond delay="0"/>
                                          </p:stCondLst>
                                        </p:cTn>
                                        <p:tgtEl>
                                          <p:spTgt spid="5128"/>
                                        </p:tgtEl>
                                        <p:attrNameLst>
                                          <p:attrName>style.visibility</p:attrName>
                                        </p:attrNameLst>
                                      </p:cBhvr>
                                      <p:to>
                                        <p:strVal val="visible"/>
                                      </p:to>
                                    </p:set>
                                    <p:animEffect transition="in" filter="fade">
                                      <p:cBhvr>
                                        <p:cTn id="14" dur="1000"/>
                                        <p:tgtEl>
                                          <p:spTgt spid="5128"/>
                                        </p:tgtEl>
                                      </p:cBhvr>
                                    </p:animEffect>
                                    <p:anim calcmode="lin" valueType="num">
                                      <p:cBhvr>
                                        <p:cTn id="15" dur="1000" fill="hold"/>
                                        <p:tgtEl>
                                          <p:spTgt spid="5128"/>
                                        </p:tgtEl>
                                        <p:attrNameLst>
                                          <p:attrName>ppt_x</p:attrName>
                                        </p:attrNameLst>
                                      </p:cBhvr>
                                      <p:tavLst>
                                        <p:tav tm="0">
                                          <p:val>
                                            <p:strVal val="#ppt_x"/>
                                          </p:val>
                                        </p:tav>
                                        <p:tav tm="100000">
                                          <p:val>
                                            <p:strVal val="#ppt_x"/>
                                          </p:val>
                                        </p:tav>
                                      </p:tavLst>
                                    </p:anim>
                                    <p:anim calcmode="lin" valueType="num">
                                      <p:cBhvr>
                                        <p:cTn id="16" dur="1000" fill="hold"/>
                                        <p:tgtEl>
                                          <p:spTgt spid="5128"/>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5130"/>
                                        </p:tgtEl>
                                        <p:attrNameLst>
                                          <p:attrName>style.visibility</p:attrName>
                                        </p:attrNameLst>
                                      </p:cBhvr>
                                      <p:to>
                                        <p:strVal val="visible"/>
                                      </p:to>
                                    </p:set>
                                    <p:animEffect transition="in" filter="fade">
                                      <p:cBhvr>
                                        <p:cTn id="19" dur="1000"/>
                                        <p:tgtEl>
                                          <p:spTgt spid="5130"/>
                                        </p:tgtEl>
                                      </p:cBhvr>
                                    </p:animEffect>
                                    <p:anim calcmode="lin" valueType="num">
                                      <p:cBhvr>
                                        <p:cTn id="20" dur="1000" fill="hold"/>
                                        <p:tgtEl>
                                          <p:spTgt spid="5130"/>
                                        </p:tgtEl>
                                        <p:attrNameLst>
                                          <p:attrName>ppt_x</p:attrName>
                                        </p:attrNameLst>
                                      </p:cBhvr>
                                      <p:tavLst>
                                        <p:tav tm="0">
                                          <p:val>
                                            <p:strVal val="#ppt_x"/>
                                          </p:val>
                                        </p:tav>
                                        <p:tav tm="100000">
                                          <p:val>
                                            <p:strVal val="#ppt_x"/>
                                          </p:val>
                                        </p:tav>
                                      </p:tavLst>
                                    </p:anim>
                                    <p:anim calcmode="lin" valueType="num">
                                      <p:cBhvr>
                                        <p:cTn id="21" dur="1000" fill="hold"/>
                                        <p:tgtEl>
                                          <p:spTgt spid="5130"/>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5132"/>
                                        </p:tgtEl>
                                        <p:attrNameLst>
                                          <p:attrName>style.visibility</p:attrName>
                                        </p:attrNameLst>
                                      </p:cBhvr>
                                      <p:to>
                                        <p:strVal val="visible"/>
                                      </p:to>
                                    </p:set>
                                    <p:animEffect transition="in" filter="fade">
                                      <p:cBhvr>
                                        <p:cTn id="24" dur="1000"/>
                                        <p:tgtEl>
                                          <p:spTgt spid="5132"/>
                                        </p:tgtEl>
                                      </p:cBhvr>
                                    </p:animEffect>
                                    <p:anim calcmode="lin" valueType="num">
                                      <p:cBhvr>
                                        <p:cTn id="25" dur="1000" fill="hold"/>
                                        <p:tgtEl>
                                          <p:spTgt spid="5132"/>
                                        </p:tgtEl>
                                        <p:attrNameLst>
                                          <p:attrName>ppt_x</p:attrName>
                                        </p:attrNameLst>
                                      </p:cBhvr>
                                      <p:tavLst>
                                        <p:tav tm="0">
                                          <p:val>
                                            <p:strVal val="#ppt_x"/>
                                          </p:val>
                                        </p:tav>
                                        <p:tav tm="100000">
                                          <p:val>
                                            <p:strVal val="#ppt_x"/>
                                          </p:val>
                                        </p:tav>
                                      </p:tavLst>
                                    </p:anim>
                                    <p:anim calcmode="lin" valueType="num">
                                      <p:cBhvr>
                                        <p:cTn id="26" dur="1000" fill="hold"/>
                                        <p:tgtEl>
                                          <p:spTgt spid="5132"/>
                                        </p:tgtEl>
                                        <p:attrNameLst>
                                          <p:attrName>ppt_y</p:attrName>
                                        </p:attrNameLst>
                                      </p:cBhvr>
                                      <p:tavLst>
                                        <p:tav tm="0">
                                          <p:val>
                                            <p:strVal val="#ppt_y+.1"/>
                                          </p:val>
                                        </p:tav>
                                        <p:tav tm="100000">
                                          <p:val>
                                            <p:strVal val="#ppt_y"/>
                                          </p:val>
                                        </p:tav>
                                      </p:tavLst>
                                    </p:anim>
                                  </p:childTnLst>
                                </p:cTn>
                              </p:par>
                              <p:par>
                                <p:cTn id="27" presetID="26" presetClass="emph" presetSubtype="0" fill="hold" nodeType="withEffect">
                                  <p:stCondLst>
                                    <p:cond delay="6000"/>
                                  </p:stCondLst>
                                  <p:childTnLst>
                                    <p:animEffect transition="out" filter="fade">
                                      <p:cBhvr>
                                        <p:cTn id="28" dur="500" tmFilter="0, 0; .2, .5; .8, .5; 1, 0"/>
                                        <p:tgtEl>
                                          <p:spTgt spid="5122"/>
                                        </p:tgtEl>
                                      </p:cBhvr>
                                    </p:animEffect>
                                    <p:animScale>
                                      <p:cBhvr>
                                        <p:cTn id="29" dur="250" autoRev="1" fill="hold"/>
                                        <p:tgtEl>
                                          <p:spTgt spid="5122"/>
                                        </p:tgtEl>
                                      </p:cBhvr>
                                      <p:by x="105000" y="105000"/>
                                    </p:animScale>
                                  </p:childTnLst>
                                </p:cTn>
                              </p:par>
                              <p:par>
                                <p:cTn id="30" presetID="10" presetClass="entr" presetSubtype="0" fill="hold" nodeType="withEffect">
                                  <p:stCondLst>
                                    <p:cond delay="0"/>
                                  </p:stCondLst>
                                  <p:childTnLst>
                                    <p:set>
                                      <p:cBhvr>
                                        <p:cTn id="31" dur="1" fill="hold">
                                          <p:stCondLst>
                                            <p:cond delay="0"/>
                                          </p:stCondLst>
                                        </p:cTn>
                                        <p:tgtEl>
                                          <p:spTgt spid="5134"/>
                                        </p:tgtEl>
                                        <p:attrNameLst>
                                          <p:attrName>style.visibility</p:attrName>
                                        </p:attrNameLst>
                                      </p:cBhvr>
                                      <p:to>
                                        <p:strVal val="visible"/>
                                      </p:to>
                                    </p:set>
                                    <p:animEffect transition="in" filter="fade">
                                      <p:cBhvr>
                                        <p:cTn id="32" dur="500"/>
                                        <p:tgtEl>
                                          <p:spTgt spid="5134"/>
                                        </p:tgtEl>
                                      </p:cBhvr>
                                    </p:animEffect>
                                  </p:childTnLst>
                                </p:cTn>
                              </p:par>
                              <p:par>
                                <p:cTn id="33" presetID="10" presetClass="entr" presetSubtype="0" fill="hold" grpId="0" nodeType="withEffect">
                                  <p:stCondLst>
                                    <p:cond delay="22000"/>
                                  </p:stCondLst>
                                  <p:childTnLst>
                                    <p:set>
                                      <p:cBhvr>
                                        <p:cTn id="34" dur="1" fill="hold">
                                          <p:stCondLst>
                                            <p:cond delay="0"/>
                                          </p:stCondLst>
                                        </p:cTn>
                                        <p:tgtEl>
                                          <p:spTgt spid="20"/>
                                        </p:tgtEl>
                                        <p:attrNameLst>
                                          <p:attrName>style.visibility</p:attrName>
                                        </p:attrNameLst>
                                      </p:cBhvr>
                                      <p:to>
                                        <p:strVal val="visible"/>
                                      </p:to>
                                    </p:set>
                                    <p:animEffect transition="in" filter="fade">
                                      <p:cBhvr>
                                        <p:cTn id="3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6" fill="hold" display="0">
                  <p:stCondLst>
                    <p:cond delay="indefinite"/>
                  </p:stCondLst>
                  <p:endCondLst>
                    <p:cond evt="onStopAudio" delay="0">
                      <p:tgtEl>
                        <p:sldTgt/>
                      </p:tgtEl>
                    </p:cond>
                  </p:endCondLst>
                </p:cTn>
                <p:tgtEl>
                  <p:spTgt spid="2"/>
                </p:tgtEl>
              </p:cMediaNode>
            </p:audio>
          </p:childTnLst>
        </p:cTn>
      </p:par>
    </p:tnLst>
    <p:bldLst>
      <p:bldP spid="2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122" name="Picture 2" descr="DOVE BEAUTY BAR SOAP ORIGINAL 135g - TheFullValue, General Store">
            <a:extLst>
              <a:ext uri="{FF2B5EF4-FFF2-40B4-BE49-F238E27FC236}">
                <a16:creationId xmlns:a16="http://schemas.microsoft.com/office/drawing/2014/main" id="{513EA804-FAE7-4A9C-B05F-500D6E6DD80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411469" y="892913"/>
            <a:ext cx="1988840" cy="1988840"/>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Irish Spring Original, Deodorant Bar Soap, 3.7 Ounce, Single Bar ...">
            <a:extLst>
              <a:ext uri="{FF2B5EF4-FFF2-40B4-BE49-F238E27FC236}">
                <a16:creationId xmlns:a16="http://schemas.microsoft.com/office/drawing/2014/main" id="{7B59306E-A466-4A4D-9D53-BD177FED625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30937" y="892913"/>
            <a:ext cx="1988840" cy="1988840"/>
          </a:xfrm>
          <a:prstGeom prst="rect">
            <a:avLst/>
          </a:prstGeom>
          <a:noFill/>
          <a:extLst>
            <a:ext uri="{909E8E84-426E-40DD-AFC4-6F175D3DCCD1}">
              <a14:hiddenFill xmlns:a14="http://schemas.microsoft.com/office/drawing/2010/main">
                <a:solidFill>
                  <a:srgbClr val="FFFFFF"/>
                </a:solidFill>
              </a14:hiddenFill>
            </a:ext>
          </a:extLst>
        </p:spPr>
      </p:pic>
      <p:pic>
        <p:nvPicPr>
          <p:cNvPr id="5134" name="Picture 14" descr="Dove Moisturizing Beauty Bar Soap | Beauty bar, Beautiful glowing ...">
            <a:extLst>
              <a:ext uri="{FF2B5EF4-FFF2-40B4-BE49-F238E27FC236}">
                <a16:creationId xmlns:a16="http://schemas.microsoft.com/office/drawing/2014/main" id="{E41C4F71-5B9D-405C-9981-57D81F9FB977}"/>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a:stretch/>
        </p:blipFill>
        <p:spPr bwMode="auto">
          <a:xfrm>
            <a:off x="7766447" y="3476566"/>
            <a:ext cx="2999657" cy="2416014"/>
          </a:xfrm>
          <a:prstGeom prst="rect">
            <a:avLst/>
          </a:prstGeom>
          <a:noFill/>
          <a:ln w="38100">
            <a:solidFill>
              <a:schemeClr val="accent1"/>
            </a:solidFill>
          </a:ln>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55539C06-8856-4279-AD8C-EA465502DFB0}"/>
              </a:ext>
            </a:extLst>
          </p:cNvPr>
          <p:cNvSpPr>
            <a:spLocks noGrp="1"/>
          </p:cNvSpPr>
          <p:nvPr>
            <p:ph type="title"/>
          </p:nvPr>
        </p:nvSpPr>
        <p:spPr/>
        <p:txBody>
          <a:bodyPr/>
          <a:lstStyle/>
          <a:p>
            <a:r>
              <a:rPr lang="en-US" dirty="0"/>
              <a:t>Target Customer</a:t>
            </a:r>
          </a:p>
        </p:txBody>
      </p:sp>
      <p:pic>
        <p:nvPicPr>
          <p:cNvPr id="1026" name="Picture 2" descr="Lava® Bar Soap S-10498 - Uline">
            <a:extLst>
              <a:ext uri="{FF2B5EF4-FFF2-40B4-BE49-F238E27FC236}">
                <a16:creationId xmlns:a16="http://schemas.microsoft.com/office/drawing/2014/main" id="{5CA69CE9-4EF7-4E30-ADE3-7EA61E886CF4}"/>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55440" y="1142449"/>
            <a:ext cx="1988840" cy="148976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1978 Irish Spring Soap Commercial - YouTube">
            <a:extLst>
              <a:ext uri="{FF2B5EF4-FFF2-40B4-BE49-F238E27FC236}">
                <a16:creationId xmlns:a16="http://schemas.microsoft.com/office/drawing/2014/main" id="{AE0B0CDA-85B3-4FE9-A2CA-13185634BE6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065452" y="3476566"/>
            <a:ext cx="3221352" cy="2416014"/>
          </a:xfrm>
          <a:prstGeom prst="rect">
            <a:avLst/>
          </a:prstGeom>
          <a:noFill/>
          <a:ln w="38100">
            <a:solidFill>
              <a:schemeClr val="accent1"/>
            </a:solidFill>
          </a:ln>
          <a:extLst>
            <a:ext uri="{909E8E84-426E-40DD-AFC4-6F175D3DCCD1}">
              <a14:hiddenFill xmlns:a14="http://schemas.microsoft.com/office/drawing/2010/main">
                <a:solidFill>
                  <a:srgbClr val="FFFFFF"/>
                </a:solidFill>
              </a14:hiddenFill>
            </a:ext>
          </a:extLst>
        </p:spPr>
      </p:pic>
      <p:pic>
        <p:nvPicPr>
          <p:cNvPr id="6" name="Picture 5" descr="A person in a blue shirt&#10;&#10;Description automatically generated">
            <a:extLst>
              <a:ext uri="{FF2B5EF4-FFF2-40B4-BE49-F238E27FC236}">
                <a16:creationId xmlns:a16="http://schemas.microsoft.com/office/drawing/2014/main" id="{DC22CC3F-503F-49E6-9C11-D65B15D0CB75}"/>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a:stretch/>
        </p:blipFill>
        <p:spPr>
          <a:xfrm>
            <a:off x="767860" y="3491733"/>
            <a:ext cx="2762897" cy="2457547"/>
          </a:xfrm>
          <a:prstGeom prst="rect">
            <a:avLst/>
          </a:prstGeom>
          <a:ln w="38100">
            <a:solidFill>
              <a:schemeClr val="accent1"/>
            </a:solidFill>
          </a:ln>
        </p:spPr>
      </p:pic>
      <p:cxnSp>
        <p:nvCxnSpPr>
          <p:cNvPr id="8" name="Straight Connector 7">
            <a:extLst>
              <a:ext uri="{FF2B5EF4-FFF2-40B4-BE49-F238E27FC236}">
                <a16:creationId xmlns:a16="http://schemas.microsoft.com/office/drawing/2014/main" id="{A1726FF4-8806-40F3-BF2C-8054537B4F91}"/>
              </a:ext>
            </a:extLst>
          </p:cNvPr>
          <p:cNvCxnSpPr>
            <a:stCxn id="1026" idx="2"/>
          </p:cNvCxnSpPr>
          <p:nvPr/>
        </p:nvCxnSpPr>
        <p:spPr>
          <a:xfrm>
            <a:off x="2049860" y="2632217"/>
            <a:ext cx="0" cy="844349"/>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38D4407-176C-4094-BC55-671C294C90B5}"/>
              </a:ext>
            </a:extLst>
          </p:cNvPr>
          <p:cNvCxnSpPr/>
          <p:nvPr/>
        </p:nvCxnSpPr>
        <p:spPr>
          <a:xfrm>
            <a:off x="5669436" y="2647384"/>
            <a:ext cx="0" cy="844349"/>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DE3F495-7C46-4DE1-82B3-86EFC135CF9D}"/>
              </a:ext>
            </a:extLst>
          </p:cNvPr>
          <p:cNvCxnSpPr/>
          <p:nvPr/>
        </p:nvCxnSpPr>
        <p:spPr>
          <a:xfrm>
            <a:off x="9405889" y="2632217"/>
            <a:ext cx="0" cy="844349"/>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5EB7671A-BB1A-44F6-A269-F9AA27F2CE6A}"/>
              </a:ext>
            </a:extLst>
          </p:cNvPr>
          <p:cNvSpPr/>
          <p:nvPr/>
        </p:nvSpPr>
        <p:spPr>
          <a:xfrm>
            <a:off x="3879816" y="6041419"/>
            <a:ext cx="4432367" cy="646331"/>
          </a:xfrm>
          <a:prstGeom prst="rect">
            <a:avLst/>
          </a:prstGeom>
        </p:spPr>
        <p:txBody>
          <a:bodyPr wrap="none">
            <a:spAutoFit/>
          </a:bodyPr>
          <a:lstStyle/>
          <a:p>
            <a:r>
              <a:rPr lang="en-US" sz="3600" dirty="0">
                <a:solidFill>
                  <a:srgbClr val="56B1DA"/>
                </a:solidFill>
              </a:rPr>
              <a:t>“This brand is for me!”</a:t>
            </a:r>
          </a:p>
        </p:txBody>
      </p:sp>
      <p:pic>
        <p:nvPicPr>
          <p:cNvPr id="5" name="19">
            <a:hlinkClick r:id="" action="ppaction://media"/>
            <a:extLst>
              <a:ext uri="{FF2B5EF4-FFF2-40B4-BE49-F238E27FC236}">
                <a16:creationId xmlns:a16="http://schemas.microsoft.com/office/drawing/2014/main" id="{B329A4E8-0819-1597-D313-4B776C49662D}"/>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5791200" y="3124200"/>
            <a:ext cx="609600" cy="609600"/>
          </a:xfrm>
          <a:prstGeom prst="rect">
            <a:avLst/>
          </a:prstGeom>
        </p:spPr>
      </p:pic>
      <p:pic>
        <p:nvPicPr>
          <p:cNvPr id="7" name="Picture 6">
            <a:extLst>
              <a:ext uri="{FF2B5EF4-FFF2-40B4-BE49-F238E27FC236}">
                <a16:creationId xmlns:a16="http://schemas.microsoft.com/office/drawing/2014/main" id="{0C11918E-5EEC-4A9A-7174-588DC65FD5F4}"/>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776520" y="6118387"/>
            <a:ext cx="1151728" cy="626087"/>
          </a:xfrm>
          <a:prstGeom prst="rect">
            <a:avLst/>
          </a:prstGeom>
        </p:spPr>
      </p:pic>
      <p:sp>
        <p:nvSpPr>
          <p:cNvPr id="9" name="Slide Number Placeholder 5">
            <a:extLst>
              <a:ext uri="{FF2B5EF4-FFF2-40B4-BE49-F238E27FC236}">
                <a16:creationId xmlns:a16="http://schemas.microsoft.com/office/drawing/2014/main" id="{9AB0B828-619A-EBA9-55C7-8583A114E118}"/>
              </a:ext>
            </a:extLst>
          </p:cNvPr>
          <p:cNvSpPr txBox="1">
            <a:spLocks/>
          </p:cNvSpPr>
          <p:nvPr/>
        </p:nvSpPr>
        <p:spPr>
          <a:xfrm>
            <a:off x="11186739" y="188640"/>
            <a:ext cx="477416" cy="350689"/>
          </a:xfrm>
          <a:prstGeom prst="rect">
            <a:avLst/>
          </a:prstGeom>
        </p:spPr>
        <p:txBody>
          <a:bodyPr vert="horz" lIns="91440" tIns="45720" rIns="91440" bIns="45720" rtlCol="0" anchor="ctr"/>
          <a:lstStyle>
            <a:defPPr>
              <a:defRPr lang="en-US"/>
            </a:defPPr>
            <a:lvl1pPr marL="0" algn="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601EE9E8-4134-49B0-9AA7-3089E6521627}" type="slidenum">
              <a:rPr lang="en-US" smtClean="0"/>
              <a:pPr algn="ctr"/>
              <a:t>19</a:t>
            </a:fld>
            <a:endParaRPr lang="en-US" dirty="0"/>
          </a:p>
        </p:txBody>
      </p:sp>
    </p:spTree>
    <p:extLst>
      <p:ext uri="{BB962C8B-B14F-4D97-AF65-F5344CB8AC3E}">
        <p14:creationId xmlns:p14="http://schemas.microsoft.com/office/powerpoint/2010/main" val="1214305615"/>
      </p:ext>
    </p:extLst>
  </p:cSld>
  <p:clrMapOvr>
    <a:masterClrMapping/>
  </p:clrMapOvr>
  <mc:AlternateContent xmlns:mc="http://schemas.openxmlformats.org/markup-compatibility/2006">
    <mc:Choice xmlns:p14="http://schemas.microsoft.com/office/powerpoint/2010/main" Requires="p14">
      <p:transition spd="med" p14:dur="700" advTm="21000">
        <p:fade/>
      </p:transition>
    </mc:Choice>
    <mc:Fallback>
      <p:transition spd="med" advTm="2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323" fill="hold"/>
                                        <p:tgtEl>
                                          <p:spTgt spid="5"/>
                                        </p:tgtEl>
                                      </p:cBhvr>
                                    </p:cmd>
                                  </p:childTnLst>
                                </p:cTn>
                              </p:par>
                              <p:par>
                                <p:cTn id="7" presetID="10" presetClass="entr" presetSubtype="0" fill="hold" nodeType="withEffect">
                                  <p:stCondLst>
                                    <p:cond delay="4000"/>
                                  </p:stCondLst>
                                  <p:childTnLst>
                                    <p:set>
                                      <p:cBhvr>
                                        <p:cTn id="8" dur="1" fill="hold">
                                          <p:stCondLst>
                                            <p:cond delay="0"/>
                                          </p:stCondLst>
                                        </p:cTn>
                                        <p:tgtEl>
                                          <p:spTgt spid="8"/>
                                        </p:tgtEl>
                                        <p:attrNameLst>
                                          <p:attrName>style.visibility</p:attrName>
                                        </p:attrNameLst>
                                      </p:cBhvr>
                                      <p:to>
                                        <p:strVal val="visible"/>
                                      </p:to>
                                    </p:set>
                                    <p:animEffect transition="in" filter="fade">
                                      <p:cBhvr>
                                        <p:cTn id="9" dur="500"/>
                                        <p:tgtEl>
                                          <p:spTgt spid="8"/>
                                        </p:tgtEl>
                                      </p:cBhvr>
                                    </p:animEffect>
                                  </p:childTnLst>
                                </p:cTn>
                              </p:par>
                              <p:par>
                                <p:cTn id="10" presetID="10" presetClass="entr" presetSubtype="0" fill="hold" nodeType="withEffect">
                                  <p:stCondLst>
                                    <p:cond delay="400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nodeType="withEffect">
                                  <p:stCondLst>
                                    <p:cond delay="500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par>
                                <p:cTn id="16" presetID="10" presetClass="entr" presetSubtype="0" fill="hold" nodeType="withEffect">
                                  <p:stCondLst>
                                    <p:cond delay="500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par>
                                <p:cTn id="19" presetID="10" presetClass="entr" presetSubtype="0" fill="hold" nodeType="withEffect">
                                  <p:stCondLst>
                                    <p:cond delay="700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500"/>
                                        <p:tgtEl>
                                          <p:spTgt spid="19"/>
                                        </p:tgtEl>
                                      </p:cBhvr>
                                    </p:animEffect>
                                  </p:childTnLst>
                                </p:cTn>
                              </p:par>
                              <p:par>
                                <p:cTn id="22" presetID="10" presetClass="entr" presetSubtype="0" fill="hold" nodeType="withEffect">
                                  <p:stCondLst>
                                    <p:cond delay="7000"/>
                                  </p:stCondLst>
                                  <p:childTnLst>
                                    <p:set>
                                      <p:cBhvr>
                                        <p:cTn id="23" dur="1" fill="hold">
                                          <p:stCondLst>
                                            <p:cond delay="0"/>
                                          </p:stCondLst>
                                        </p:cTn>
                                        <p:tgtEl>
                                          <p:spTgt spid="5134"/>
                                        </p:tgtEl>
                                        <p:attrNameLst>
                                          <p:attrName>style.visibility</p:attrName>
                                        </p:attrNameLst>
                                      </p:cBhvr>
                                      <p:to>
                                        <p:strVal val="visible"/>
                                      </p:to>
                                    </p:set>
                                    <p:animEffect transition="in" filter="fade">
                                      <p:cBhvr>
                                        <p:cTn id="24" dur="500"/>
                                        <p:tgtEl>
                                          <p:spTgt spid="5134"/>
                                        </p:tgtEl>
                                      </p:cBhvr>
                                    </p:animEffect>
                                  </p:childTnLst>
                                </p:cTn>
                              </p:par>
                              <p:par>
                                <p:cTn id="25" presetID="2" presetClass="entr" presetSubtype="4" fill="hold" grpId="0" nodeType="withEffect">
                                  <p:stCondLst>
                                    <p:cond delay="18000"/>
                                  </p:stCondLst>
                                  <p:childTnLst>
                                    <p:set>
                                      <p:cBhvr>
                                        <p:cTn id="26" dur="1" fill="hold">
                                          <p:stCondLst>
                                            <p:cond delay="0"/>
                                          </p:stCondLst>
                                        </p:cTn>
                                        <p:tgtEl>
                                          <p:spTgt spid="3"/>
                                        </p:tgtEl>
                                        <p:attrNameLst>
                                          <p:attrName>style.visibility</p:attrName>
                                        </p:attrNameLst>
                                      </p:cBhvr>
                                      <p:to>
                                        <p:strVal val="visible"/>
                                      </p:to>
                                    </p:set>
                                    <p:anim calcmode="lin" valueType="num">
                                      <p:cBhvr additive="base">
                                        <p:cTn id="27" dur="500" fill="hold"/>
                                        <p:tgtEl>
                                          <p:spTgt spid="3"/>
                                        </p:tgtEl>
                                        <p:attrNameLst>
                                          <p:attrName>ppt_x</p:attrName>
                                        </p:attrNameLst>
                                      </p:cBhvr>
                                      <p:tavLst>
                                        <p:tav tm="0">
                                          <p:val>
                                            <p:strVal val="#ppt_x"/>
                                          </p:val>
                                        </p:tav>
                                        <p:tav tm="100000">
                                          <p:val>
                                            <p:strVal val="#ppt_x"/>
                                          </p:val>
                                        </p:tav>
                                      </p:tavLst>
                                    </p:anim>
                                    <p:anim calcmode="lin" valueType="num">
                                      <p:cBhvr additive="base">
                                        <p:cTn id="2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9" fill="hold" display="0">
                  <p:stCondLst>
                    <p:cond delay="indefinite"/>
                  </p:stCondLst>
                  <p:endCondLst>
                    <p:cond evt="onStopAudio" delay="0">
                      <p:tgtEl>
                        <p:sldTgt/>
                      </p:tgtEl>
                    </p:cond>
                  </p:endCondLst>
                </p:cTn>
                <p:tgtEl>
                  <p:spTgt spid="5"/>
                </p:tgtEl>
              </p:cMediaNode>
            </p:audio>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727105-0F9D-4505-9204-70936EF00732}"/>
              </a:ext>
            </a:extLst>
          </p:cNvPr>
          <p:cNvSpPr>
            <a:spLocks noGrp="1"/>
          </p:cNvSpPr>
          <p:nvPr>
            <p:ph type="ctrTitle"/>
          </p:nvPr>
        </p:nvSpPr>
        <p:spPr>
          <a:xfrm>
            <a:off x="5517932" y="4282729"/>
            <a:ext cx="5834652" cy="876703"/>
          </a:xfrm>
        </p:spPr>
        <p:txBody>
          <a:bodyPr/>
          <a:lstStyle/>
          <a:p>
            <a:r>
              <a:rPr lang="en-US" dirty="0">
                <a:solidFill>
                  <a:schemeClr val="tx1">
                    <a:lumMod val="50000"/>
                  </a:schemeClr>
                </a:solidFill>
              </a:rPr>
              <a:t>My Project Here</a:t>
            </a:r>
          </a:p>
        </p:txBody>
      </p:sp>
      <p:sp>
        <p:nvSpPr>
          <p:cNvPr id="5" name="TextBox 4">
            <a:extLst>
              <a:ext uri="{FF2B5EF4-FFF2-40B4-BE49-F238E27FC236}">
                <a16:creationId xmlns:a16="http://schemas.microsoft.com/office/drawing/2014/main" id="{932B1CD5-2E29-47A3-8819-A85AA03D6D26}"/>
              </a:ext>
            </a:extLst>
          </p:cNvPr>
          <p:cNvSpPr txBox="1"/>
          <p:nvPr/>
        </p:nvSpPr>
        <p:spPr>
          <a:xfrm>
            <a:off x="839416" y="1826662"/>
            <a:ext cx="4426857" cy="2357568"/>
          </a:xfrm>
          <a:prstGeom prst="rect">
            <a:avLst/>
          </a:prstGeom>
          <a:solidFill>
            <a:srgbClr val="1B344F">
              <a:alpha val="38824"/>
            </a:srgbClr>
          </a:solidFill>
        </p:spPr>
        <p:txBody>
          <a:bodyPr wrap="square" rtlCol="0">
            <a:spAutoFit/>
          </a:bodyPr>
          <a:lstStyle/>
          <a:p>
            <a:pPr marL="457200" indent="-457200">
              <a:lnSpc>
                <a:spcPct val="120000"/>
              </a:lnSpc>
              <a:buFont typeface="Arial" panose="020B0604020202020204" pitchFamily="34" charset="0"/>
              <a:buChar char="•"/>
            </a:pPr>
            <a:r>
              <a:rPr lang="en-US" sz="2400" b="1" dirty="0">
                <a:solidFill>
                  <a:schemeClr val="bg1"/>
                </a:solidFill>
              </a:rPr>
              <a:t>Participant</a:t>
            </a:r>
          </a:p>
          <a:p>
            <a:pPr marL="457200" indent="-457200">
              <a:lnSpc>
                <a:spcPct val="120000"/>
              </a:lnSpc>
              <a:buFont typeface="Arial" panose="020B0604020202020204" pitchFamily="34" charset="0"/>
              <a:buChar char="•"/>
            </a:pPr>
            <a:r>
              <a:rPr lang="en-US" sz="2400" b="1" dirty="0">
                <a:solidFill>
                  <a:schemeClr val="bg1"/>
                </a:solidFill>
              </a:rPr>
              <a:t>Participant</a:t>
            </a:r>
          </a:p>
          <a:p>
            <a:pPr marL="457200" indent="-457200">
              <a:lnSpc>
                <a:spcPct val="120000"/>
              </a:lnSpc>
              <a:buFont typeface="Arial" panose="020B0604020202020204" pitchFamily="34" charset="0"/>
              <a:buChar char="•"/>
            </a:pPr>
            <a:r>
              <a:rPr lang="en-US" sz="2400" b="1" dirty="0">
                <a:solidFill>
                  <a:schemeClr val="bg1"/>
                </a:solidFill>
              </a:rPr>
              <a:t>Participant</a:t>
            </a:r>
          </a:p>
          <a:p>
            <a:pPr marL="457200" indent="-457200">
              <a:lnSpc>
                <a:spcPct val="120000"/>
              </a:lnSpc>
              <a:buFont typeface="Arial" panose="020B0604020202020204" pitchFamily="34" charset="0"/>
              <a:buChar char="•"/>
            </a:pPr>
            <a:r>
              <a:rPr lang="en-US" sz="2400" b="1" dirty="0">
                <a:solidFill>
                  <a:schemeClr val="bg1"/>
                </a:solidFill>
              </a:rPr>
              <a:t>Participant</a:t>
            </a:r>
          </a:p>
          <a:p>
            <a:pPr marL="457200" indent="-457200">
              <a:buFont typeface="Arial" panose="020B0604020202020204" pitchFamily="34" charset="0"/>
              <a:buChar char="•"/>
            </a:pPr>
            <a:endParaRPr lang="en-US" sz="3200" b="1" dirty="0">
              <a:solidFill>
                <a:schemeClr val="bg1"/>
              </a:solidFill>
            </a:endParaRPr>
          </a:p>
        </p:txBody>
      </p:sp>
      <p:sp>
        <p:nvSpPr>
          <p:cNvPr id="7" name="TextBox 6">
            <a:extLst>
              <a:ext uri="{FF2B5EF4-FFF2-40B4-BE49-F238E27FC236}">
                <a16:creationId xmlns:a16="http://schemas.microsoft.com/office/drawing/2014/main" id="{BD712FF5-ECF2-4B3B-99C7-7FF3CF0AE7F9}"/>
              </a:ext>
            </a:extLst>
          </p:cNvPr>
          <p:cNvSpPr txBox="1"/>
          <p:nvPr/>
        </p:nvSpPr>
        <p:spPr>
          <a:xfrm>
            <a:off x="1262743" y="508000"/>
            <a:ext cx="10580914" cy="923330"/>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5400" dirty="0">
                <a:solidFill>
                  <a:srgbClr val="DBD3E5"/>
                </a:solidFill>
                <a:latin typeface="Arial Black" panose="020B0A04020102020204" pitchFamily="34" charset="0"/>
              </a:rPr>
              <a:t>BRAND STORY WORKSHOP</a:t>
            </a:r>
          </a:p>
        </p:txBody>
      </p:sp>
      <p:sp>
        <p:nvSpPr>
          <p:cNvPr id="3" name="Date Placeholder 2">
            <a:extLst>
              <a:ext uri="{FF2B5EF4-FFF2-40B4-BE49-F238E27FC236}">
                <a16:creationId xmlns:a16="http://schemas.microsoft.com/office/drawing/2014/main" id="{8A057905-7303-4C9D-9A18-F6A2D188B07B}"/>
              </a:ext>
            </a:extLst>
          </p:cNvPr>
          <p:cNvSpPr>
            <a:spLocks noGrp="1"/>
          </p:cNvSpPr>
          <p:nvPr>
            <p:ph type="dt" sz="half" idx="10"/>
          </p:nvPr>
        </p:nvSpPr>
        <p:spPr>
          <a:xfrm>
            <a:off x="1262743" y="5733256"/>
            <a:ext cx="2844800" cy="365125"/>
          </a:xfrm>
        </p:spPr>
        <p:txBody>
          <a:bodyPr/>
          <a:lstStyle/>
          <a:p>
            <a:fld id="{4D516E5F-DC33-402F-B21A-B0903B722C20}" type="datetime1">
              <a:rPr lang="en-US" sz="3200" smtClean="0"/>
              <a:t>5/5/2026</a:t>
            </a:fld>
            <a:endParaRPr lang="en-US" dirty="0"/>
          </a:p>
        </p:txBody>
      </p:sp>
      <p:sp>
        <p:nvSpPr>
          <p:cNvPr id="4" name="Slide Number Placeholder 3">
            <a:extLst>
              <a:ext uri="{FF2B5EF4-FFF2-40B4-BE49-F238E27FC236}">
                <a16:creationId xmlns:a16="http://schemas.microsoft.com/office/drawing/2014/main" id="{8A8FDA40-4D5F-4F64-985C-F5E826AEDC30}"/>
              </a:ext>
            </a:extLst>
          </p:cNvPr>
          <p:cNvSpPr>
            <a:spLocks noGrp="1"/>
          </p:cNvSpPr>
          <p:nvPr>
            <p:ph type="sldNum" sz="quarter" idx="12"/>
          </p:nvPr>
        </p:nvSpPr>
        <p:spPr/>
        <p:txBody>
          <a:bodyPr/>
          <a:lstStyle/>
          <a:p>
            <a:fld id="{5D14E47E-95CA-4D8F-9324-26F8E0FE9FDE}" type="slidenum">
              <a:rPr lang="en-US" smtClean="0"/>
              <a:t>2</a:t>
            </a:fld>
            <a:endParaRPr lang="en-US"/>
          </a:p>
        </p:txBody>
      </p:sp>
      <p:sp>
        <p:nvSpPr>
          <p:cNvPr id="8" name="TextBox 7">
            <a:extLst>
              <a:ext uri="{FF2B5EF4-FFF2-40B4-BE49-F238E27FC236}">
                <a16:creationId xmlns:a16="http://schemas.microsoft.com/office/drawing/2014/main" id="{06C7BBF8-BF6B-4D57-AA1C-B7EEC1CB2689}"/>
              </a:ext>
            </a:extLst>
          </p:cNvPr>
          <p:cNvSpPr txBox="1"/>
          <p:nvPr/>
        </p:nvSpPr>
        <p:spPr>
          <a:xfrm>
            <a:off x="8832305" y="1566620"/>
            <a:ext cx="2920656" cy="2092881"/>
          </a:xfrm>
          <a:prstGeom prst="rect">
            <a:avLst/>
          </a:prstGeom>
          <a:gradFill>
            <a:gsLst>
              <a:gs pos="0">
                <a:schemeClr val="accent6">
                  <a:lumMod val="20000"/>
                  <a:lumOff val="80000"/>
                </a:schemeClr>
              </a:gs>
              <a:gs pos="97000">
                <a:schemeClr val="accent6">
                  <a:lumMod val="40000"/>
                  <a:lumOff val="60000"/>
                </a:schemeClr>
              </a:gs>
            </a:gsLst>
            <a:lin ang="5400000" scaled="1"/>
          </a:gradFill>
          <a:ln w="19050">
            <a:solidFill>
              <a:schemeClr val="accent2">
                <a:lumMod val="60000"/>
                <a:lumOff val="40000"/>
              </a:schemeClr>
            </a:solidFill>
          </a:ln>
          <a:scene3d>
            <a:camera prst="orthographicFront"/>
            <a:lightRig rig="threePt" dir="t"/>
          </a:scene3d>
          <a:sp3d prstMaterial="matte">
            <a:bevelT/>
          </a:sp3d>
        </p:spPr>
        <p:txBody>
          <a:bodyPr wrap="square" rtlCol="0">
            <a:spAutoFit/>
          </a:bodyPr>
          <a:lstStyle/>
          <a:p>
            <a:pPr algn="ctr"/>
            <a:r>
              <a:rPr lang="en-US" sz="1400" b="1" dirty="0"/>
              <a:t>SLIDE SET-UP</a:t>
            </a:r>
          </a:p>
          <a:p>
            <a:pPr marL="342900" indent="-342900">
              <a:spcAft>
                <a:spcPts val="1200"/>
              </a:spcAft>
              <a:buFont typeface="+mj-lt"/>
              <a:buAutoNum type="arabicPeriod"/>
            </a:pPr>
            <a:r>
              <a:rPr lang="en-US" sz="1400" b="1" dirty="0"/>
              <a:t>Enter the workshop participant’s names</a:t>
            </a:r>
          </a:p>
          <a:p>
            <a:pPr marL="342900" indent="-342900">
              <a:spcAft>
                <a:spcPts val="1200"/>
              </a:spcAft>
              <a:buFont typeface="+mj-lt"/>
              <a:buAutoNum type="arabicPeriod"/>
            </a:pPr>
            <a:r>
              <a:rPr lang="en-US" sz="1400" b="1" dirty="0"/>
              <a:t>Enter the name of your project or business name</a:t>
            </a:r>
          </a:p>
          <a:p>
            <a:pPr marL="342900" indent="-342900">
              <a:spcAft>
                <a:spcPts val="1200"/>
              </a:spcAft>
              <a:buFont typeface="+mj-lt"/>
              <a:buAutoNum type="arabicPeriod"/>
            </a:pPr>
            <a:endParaRPr lang="en-US" sz="1400" b="1" dirty="0"/>
          </a:p>
          <a:p>
            <a:pPr marL="342900" indent="-342900">
              <a:spcAft>
                <a:spcPts val="1200"/>
              </a:spcAft>
              <a:buFont typeface="+mj-lt"/>
              <a:buAutoNum type="arabicPeriod"/>
            </a:pPr>
            <a:endParaRPr lang="en-US" sz="1600" b="1" dirty="0"/>
          </a:p>
        </p:txBody>
      </p:sp>
      <p:sp>
        <p:nvSpPr>
          <p:cNvPr id="10" name="TextBox 9">
            <a:extLst>
              <a:ext uri="{FF2B5EF4-FFF2-40B4-BE49-F238E27FC236}">
                <a16:creationId xmlns:a16="http://schemas.microsoft.com/office/drawing/2014/main" id="{E1AC9946-9BAC-4ED5-B074-E2AFC4295CDD}"/>
              </a:ext>
            </a:extLst>
          </p:cNvPr>
          <p:cNvSpPr txBox="1"/>
          <p:nvPr/>
        </p:nvSpPr>
        <p:spPr>
          <a:xfrm>
            <a:off x="479376" y="4579562"/>
            <a:ext cx="2427708" cy="923330"/>
          </a:xfrm>
          <a:prstGeom prst="rect">
            <a:avLst/>
          </a:prstGeom>
          <a:solidFill>
            <a:schemeClr val="accent1"/>
          </a:solidFill>
          <a:ln>
            <a:solidFill>
              <a:srgbClr val="FFFF00"/>
            </a:solidFill>
          </a:ln>
        </p:spPr>
        <p:txBody>
          <a:bodyPr wrap="square" rtlCol="0">
            <a:spAutoFit/>
          </a:bodyPr>
          <a:lstStyle/>
          <a:p>
            <a:pPr algn="ctr"/>
            <a:r>
              <a:rPr lang="en-US" dirty="0">
                <a:solidFill>
                  <a:schemeClr val="bg1"/>
                </a:solidFill>
              </a:rPr>
              <a:t>Start Slide Show. Click:</a:t>
            </a:r>
            <a:br>
              <a:rPr lang="en-US" dirty="0">
                <a:solidFill>
                  <a:schemeClr val="bg1"/>
                </a:solidFill>
              </a:rPr>
            </a:br>
            <a:r>
              <a:rPr lang="en-US" b="1" dirty="0">
                <a:solidFill>
                  <a:schemeClr val="bg1"/>
                </a:solidFill>
              </a:rPr>
              <a:t>“SLIDE SHOW| From Current Slide”</a:t>
            </a:r>
            <a:endParaRPr lang="en-US" dirty="0">
              <a:solidFill>
                <a:schemeClr val="bg1"/>
              </a:solidFill>
            </a:endParaRPr>
          </a:p>
        </p:txBody>
      </p:sp>
    </p:spTree>
    <p:extLst>
      <p:ext uri="{BB962C8B-B14F-4D97-AF65-F5344CB8AC3E}">
        <p14:creationId xmlns:p14="http://schemas.microsoft.com/office/powerpoint/2010/main" val="1891825232"/>
      </p:ext>
    </p:extLst>
  </p:cSld>
  <p:clrMapOvr>
    <a:masterClrMapping/>
  </p:clrMapOvr>
  <mc:AlternateContent xmlns:mc="http://schemas.openxmlformats.org/markup-compatibility/2006">
    <mc:Choice xmlns:p14="http://schemas.microsoft.com/office/powerpoint/2010/main" Requires="p14">
      <p:transition spd="med" p14:dur="700" advTm="1000">
        <p:fade/>
      </p:transition>
    </mc:Choice>
    <mc:Fallback>
      <p:transition spd="med" advTm="1000">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CB193B0-18DB-4AB7-B3C0-52FA77ECCD96}"/>
              </a:ext>
            </a:extLst>
          </p:cNvPr>
          <p:cNvSpPr>
            <a:spLocks noGrp="1"/>
          </p:cNvSpPr>
          <p:nvPr>
            <p:ph type="title"/>
          </p:nvPr>
        </p:nvSpPr>
        <p:spPr/>
        <p:txBody>
          <a:bodyPr/>
          <a:lstStyle/>
          <a:p>
            <a:r>
              <a:rPr lang="en-US" dirty="0"/>
              <a:t>How to connect to </a:t>
            </a:r>
            <a:br>
              <a:rPr lang="en-US" dirty="0"/>
            </a:br>
            <a:r>
              <a:rPr lang="en-US" dirty="0"/>
              <a:t>your customers</a:t>
            </a:r>
          </a:p>
        </p:txBody>
      </p:sp>
      <p:sp>
        <p:nvSpPr>
          <p:cNvPr id="5" name="Text Placeholder 4">
            <a:extLst>
              <a:ext uri="{FF2B5EF4-FFF2-40B4-BE49-F238E27FC236}">
                <a16:creationId xmlns:a16="http://schemas.microsoft.com/office/drawing/2014/main" id="{AF0ABE6B-9201-4F66-9AD7-CEBA57A02886}"/>
              </a:ext>
            </a:extLst>
          </p:cNvPr>
          <p:cNvSpPr>
            <a:spLocks noGrp="1"/>
          </p:cNvSpPr>
          <p:nvPr>
            <p:ph type="body" idx="1"/>
          </p:nvPr>
        </p:nvSpPr>
        <p:spPr/>
        <p:txBody>
          <a:bodyPr/>
          <a:lstStyle/>
          <a:p>
            <a:r>
              <a:rPr lang="en-US" dirty="0"/>
              <a:t>Target Customer</a:t>
            </a:r>
          </a:p>
        </p:txBody>
      </p:sp>
      <p:pic>
        <p:nvPicPr>
          <p:cNvPr id="7" name="Picture 6" descr="A person standing in front of a car&#10;&#10;Description automatically generated">
            <a:extLst>
              <a:ext uri="{FF2B5EF4-FFF2-40B4-BE49-F238E27FC236}">
                <a16:creationId xmlns:a16="http://schemas.microsoft.com/office/drawing/2014/main" id="{28DB9D72-5FB3-48B4-A2DD-5610A79B628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1559497" y="402839"/>
            <a:ext cx="3168352" cy="3251730"/>
          </a:xfrm>
          <a:prstGeom prst="rect">
            <a:avLst/>
          </a:prstGeom>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AC2D37A-AF80-4DA1-8FE6-7BFC82F61FAC}"/>
              </a:ext>
            </a:extLst>
          </p:cNvPr>
          <p:cNvSpPr>
            <a:spLocks noGrp="1"/>
          </p:cNvSpPr>
          <p:nvPr>
            <p:ph type="sldNum" sz="quarter" idx="12"/>
          </p:nvPr>
        </p:nvSpPr>
        <p:spPr/>
        <p:txBody>
          <a:bodyPr/>
          <a:lstStyle/>
          <a:p>
            <a:fld id="{601EE9E8-4134-49B0-9AA7-3089E6521627}" type="slidenum">
              <a:rPr lang="en-US" smtClean="0"/>
              <a:pPr/>
              <a:t>20</a:t>
            </a:fld>
            <a:endParaRPr lang="en-US"/>
          </a:p>
        </p:txBody>
      </p:sp>
      <p:pic>
        <p:nvPicPr>
          <p:cNvPr id="1026" name="Picture 2" descr="Volkswagen to build ID Buzz electric Microbus, cargo vans too, on sale in  2022">
            <a:extLst>
              <a:ext uri="{FF2B5EF4-FFF2-40B4-BE49-F238E27FC236}">
                <a16:creationId xmlns:a16="http://schemas.microsoft.com/office/drawing/2014/main" id="{5FCF6F83-ABBC-5261-EBAA-3610B07F09D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87888" y="402839"/>
            <a:ext cx="5780852" cy="3251730"/>
          </a:xfrm>
          <a:prstGeom prst="rect">
            <a:avLst/>
          </a:prstGeom>
          <a:noFill/>
          <a:extLst>
            <a:ext uri="{909E8E84-426E-40DD-AFC4-6F175D3DCCD1}">
              <a14:hiddenFill xmlns:a14="http://schemas.microsoft.com/office/drawing/2010/main">
                <a:solidFill>
                  <a:srgbClr val="FFFFFF"/>
                </a:solidFill>
              </a14:hiddenFill>
            </a:ext>
          </a:extLst>
        </p:spPr>
      </p:pic>
      <p:pic>
        <p:nvPicPr>
          <p:cNvPr id="3" name="20">
            <a:hlinkClick r:id="" action="ppaction://media"/>
            <a:extLst>
              <a:ext uri="{FF2B5EF4-FFF2-40B4-BE49-F238E27FC236}">
                <a16:creationId xmlns:a16="http://schemas.microsoft.com/office/drawing/2014/main" id="{4C898F18-A164-9C9E-6CC8-7AAEE395561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791200" y="3124200"/>
            <a:ext cx="609600" cy="609600"/>
          </a:xfrm>
          <a:prstGeom prst="rect">
            <a:avLst/>
          </a:prstGeom>
        </p:spPr>
      </p:pic>
      <p:pic>
        <p:nvPicPr>
          <p:cNvPr id="6" name="Picture 5">
            <a:extLst>
              <a:ext uri="{FF2B5EF4-FFF2-40B4-BE49-F238E27FC236}">
                <a16:creationId xmlns:a16="http://schemas.microsoft.com/office/drawing/2014/main" id="{E738541B-BEFD-7896-DF1F-8BFCB11CE60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76520" y="6118387"/>
            <a:ext cx="1151728" cy="626087"/>
          </a:xfrm>
          <a:prstGeom prst="rect">
            <a:avLst/>
          </a:prstGeom>
        </p:spPr>
      </p:pic>
    </p:spTree>
    <p:extLst>
      <p:ext uri="{BB962C8B-B14F-4D97-AF65-F5344CB8AC3E}">
        <p14:creationId xmlns:p14="http://schemas.microsoft.com/office/powerpoint/2010/main" val="1392642180"/>
      </p:ext>
    </p:extLst>
  </p:cSld>
  <p:clrMapOvr>
    <a:masterClrMapping/>
  </p:clrMapOvr>
  <mc:AlternateContent xmlns:mc="http://schemas.openxmlformats.org/markup-compatibility/2006">
    <mc:Choice xmlns:p14="http://schemas.microsoft.com/office/powerpoint/2010/main" Requires="p14">
      <p:transition spd="med" p14:dur="700" advTm="30000">
        <p:fade/>
      </p:transition>
    </mc:Choice>
    <mc:Fallback>
      <p:transition spd="med" advTm="3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589" fill="hold"/>
                                        <p:tgtEl>
                                          <p:spTgt spid="3"/>
                                        </p:tgtEl>
                                      </p:cBhvr>
                                    </p:cmd>
                                  </p:childTnLst>
                                </p:cTn>
                              </p:par>
                              <p:par>
                                <p:cTn id="7" presetID="42" presetClass="entr" presetSubtype="0" fill="hold" nodeType="withEffect">
                                  <p:stCondLst>
                                    <p:cond delay="12000"/>
                                  </p:stCondLst>
                                  <p:childTnLst>
                                    <p:set>
                                      <p:cBhvr>
                                        <p:cTn id="8" dur="1" fill="hold">
                                          <p:stCondLst>
                                            <p:cond delay="0"/>
                                          </p:stCondLst>
                                        </p:cTn>
                                        <p:tgtEl>
                                          <p:spTgt spid="7"/>
                                        </p:tgtEl>
                                        <p:attrNameLst>
                                          <p:attrName>style.visibility</p:attrName>
                                        </p:attrNameLst>
                                      </p:cBhvr>
                                      <p:to>
                                        <p:strVal val="visible"/>
                                      </p:to>
                                    </p:set>
                                    <p:animEffect transition="in" filter="fade">
                                      <p:cBhvr>
                                        <p:cTn id="9" dur="1000"/>
                                        <p:tgtEl>
                                          <p:spTgt spid="7"/>
                                        </p:tgtEl>
                                      </p:cBhvr>
                                    </p:animEffect>
                                    <p:anim calcmode="lin" valueType="num">
                                      <p:cBhvr>
                                        <p:cTn id="10" dur="1000" fill="hold"/>
                                        <p:tgtEl>
                                          <p:spTgt spid="7"/>
                                        </p:tgtEl>
                                        <p:attrNameLst>
                                          <p:attrName>ppt_x</p:attrName>
                                        </p:attrNameLst>
                                      </p:cBhvr>
                                      <p:tavLst>
                                        <p:tav tm="0">
                                          <p:val>
                                            <p:strVal val="#ppt_x"/>
                                          </p:val>
                                        </p:tav>
                                        <p:tav tm="100000">
                                          <p:val>
                                            <p:strVal val="#ppt_x"/>
                                          </p:val>
                                        </p:tav>
                                      </p:tavLst>
                                    </p:anim>
                                    <p:anim calcmode="lin" valueType="num">
                                      <p:cBhvr>
                                        <p:cTn id="11" dur="1000" fill="hold"/>
                                        <p:tgtEl>
                                          <p:spTgt spid="7"/>
                                        </p:tgtEl>
                                        <p:attrNameLst>
                                          <p:attrName>ppt_y</p:attrName>
                                        </p:attrNameLst>
                                      </p:cBhvr>
                                      <p:tavLst>
                                        <p:tav tm="0">
                                          <p:val>
                                            <p:strVal val="#ppt_y+.1"/>
                                          </p:val>
                                        </p:tav>
                                        <p:tav tm="100000">
                                          <p:val>
                                            <p:strVal val="#ppt_y"/>
                                          </p:val>
                                        </p:tav>
                                      </p:tavLst>
                                    </p:anim>
                                  </p:childTnLst>
                                </p:cTn>
                              </p:par>
                              <p:par>
                                <p:cTn id="12" presetID="10" presetClass="entr" presetSubtype="0" fill="hold" nodeType="withEffect">
                                  <p:stCondLst>
                                    <p:cond delay="18000"/>
                                  </p:stCondLst>
                                  <p:childTnLst>
                                    <p:set>
                                      <p:cBhvr>
                                        <p:cTn id="13" dur="1" fill="hold">
                                          <p:stCondLst>
                                            <p:cond delay="0"/>
                                          </p:stCondLst>
                                        </p:cTn>
                                        <p:tgtEl>
                                          <p:spTgt spid="1026"/>
                                        </p:tgtEl>
                                        <p:attrNameLst>
                                          <p:attrName>style.visibility</p:attrName>
                                        </p:attrNameLst>
                                      </p:cBhvr>
                                      <p:to>
                                        <p:strVal val="visible"/>
                                      </p:to>
                                    </p:set>
                                    <p:animEffect transition="in" filter="fade">
                                      <p:cBhvr>
                                        <p:cTn id="14"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5"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CB193B0-18DB-4AB7-B3C0-52FA77ECCD96}"/>
              </a:ext>
            </a:extLst>
          </p:cNvPr>
          <p:cNvSpPr>
            <a:spLocks noGrp="1"/>
          </p:cNvSpPr>
          <p:nvPr>
            <p:ph type="title"/>
          </p:nvPr>
        </p:nvSpPr>
        <p:spPr/>
        <p:txBody>
          <a:bodyPr/>
          <a:lstStyle/>
          <a:p>
            <a:r>
              <a:rPr lang="en-US" dirty="0"/>
              <a:t>How to connect to </a:t>
            </a:r>
            <a:br>
              <a:rPr lang="en-US" dirty="0"/>
            </a:br>
            <a:r>
              <a:rPr lang="en-US" dirty="0"/>
              <a:t>your customers</a:t>
            </a:r>
          </a:p>
        </p:txBody>
      </p:sp>
      <p:sp>
        <p:nvSpPr>
          <p:cNvPr id="5" name="Text Placeholder 4">
            <a:extLst>
              <a:ext uri="{FF2B5EF4-FFF2-40B4-BE49-F238E27FC236}">
                <a16:creationId xmlns:a16="http://schemas.microsoft.com/office/drawing/2014/main" id="{AF0ABE6B-9201-4F66-9AD7-CEBA57A02886}"/>
              </a:ext>
            </a:extLst>
          </p:cNvPr>
          <p:cNvSpPr>
            <a:spLocks noGrp="1"/>
          </p:cNvSpPr>
          <p:nvPr>
            <p:ph type="body" idx="1"/>
          </p:nvPr>
        </p:nvSpPr>
        <p:spPr/>
        <p:txBody>
          <a:bodyPr/>
          <a:lstStyle/>
          <a:p>
            <a:r>
              <a:rPr lang="en-US" dirty="0"/>
              <a:t>Target Customer</a:t>
            </a:r>
          </a:p>
        </p:txBody>
      </p:sp>
      <p:pic>
        <p:nvPicPr>
          <p:cNvPr id="14" name="Picture 13" descr="A screenshot of a cell phone&#10;&#10;Description automatically generated">
            <a:extLst>
              <a:ext uri="{FF2B5EF4-FFF2-40B4-BE49-F238E27FC236}">
                <a16:creationId xmlns:a16="http://schemas.microsoft.com/office/drawing/2014/main" id="{ECF178C1-062A-4BE6-A650-BE261DCF739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992949">
            <a:off x="5063145" y="1172204"/>
            <a:ext cx="6305701" cy="3776951"/>
          </a:xfrm>
          <a:prstGeom prst="rect">
            <a:avLst/>
          </a:prstGeom>
          <a:effectLst>
            <a:outerShdw blurRad="50800" dist="38100" dir="2700000" algn="tl" rotWithShape="0">
              <a:prstClr val="black">
                <a:alpha val="40000"/>
              </a:prstClr>
            </a:outerShdw>
          </a:effectLst>
        </p:spPr>
      </p:pic>
      <p:pic>
        <p:nvPicPr>
          <p:cNvPr id="6" name="Picture 5" descr="A sandwich sitting on top of a wooden table&#10;&#10;Description automatically generated">
            <a:extLst>
              <a:ext uri="{FF2B5EF4-FFF2-40B4-BE49-F238E27FC236}">
                <a16:creationId xmlns:a16="http://schemas.microsoft.com/office/drawing/2014/main" id="{34E674BC-037D-4A32-9E60-9B769E8F076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1415480" y="545696"/>
            <a:ext cx="2232248" cy="3113101"/>
          </a:xfrm>
          <a:prstGeom prst="rect">
            <a:avLst/>
          </a:prstGeom>
        </p:spPr>
      </p:pic>
      <p:pic>
        <p:nvPicPr>
          <p:cNvPr id="4098" name="Picture 2" descr="beyond-meat - Bhakti Fest">
            <a:extLst>
              <a:ext uri="{FF2B5EF4-FFF2-40B4-BE49-F238E27FC236}">
                <a16:creationId xmlns:a16="http://schemas.microsoft.com/office/drawing/2014/main" id="{397623D0-54A0-4BE7-80A6-6E71A29381AE}"/>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21842" y="640949"/>
            <a:ext cx="896148" cy="896148"/>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A1B9F864-2009-4602-A834-2DB0338F5284}"/>
              </a:ext>
            </a:extLst>
          </p:cNvPr>
          <p:cNvSpPr>
            <a:spLocks noGrp="1"/>
          </p:cNvSpPr>
          <p:nvPr>
            <p:ph type="sldNum" sz="quarter" idx="12"/>
          </p:nvPr>
        </p:nvSpPr>
        <p:spPr/>
        <p:txBody>
          <a:bodyPr/>
          <a:lstStyle/>
          <a:p>
            <a:fld id="{601EE9E8-4134-49B0-9AA7-3089E6521627}" type="slidenum">
              <a:rPr lang="en-US" smtClean="0"/>
              <a:pPr/>
              <a:t>21</a:t>
            </a:fld>
            <a:endParaRPr lang="en-US"/>
          </a:p>
        </p:txBody>
      </p:sp>
      <p:pic>
        <p:nvPicPr>
          <p:cNvPr id="3" name="21">
            <a:hlinkClick r:id="" action="ppaction://media"/>
            <a:extLst>
              <a:ext uri="{FF2B5EF4-FFF2-40B4-BE49-F238E27FC236}">
                <a16:creationId xmlns:a16="http://schemas.microsoft.com/office/drawing/2014/main" id="{099F601F-1850-8646-3A4A-57044154F43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791200" y="3124200"/>
            <a:ext cx="609600" cy="609600"/>
          </a:xfrm>
          <a:prstGeom prst="rect">
            <a:avLst/>
          </a:prstGeom>
        </p:spPr>
      </p:pic>
      <p:pic>
        <p:nvPicPr>
          <p:cNvPr id="7" name="Picture 6">
            <a:extLst>
              <a:ext uri="{FF2B5EF4-FFF2-40B4-BE49-F238E27FC236}">
                <a16:creationId xmlns:a16="http://schemas.microsoft.com/office/drawing/2014/main" id="{844D27A1-AF7E-0400-50D3-D4F16A8DF3F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76520" y="6118387"/>
            <a:ext cx="1151728" cy="626087"/>
          </a:xfrm>
          <a:prstGeom prst="rect">
            <a:avLst/>
          </a:prstGeom>
        </p:spPr>
      </p:pic>
    </p:spTree>
    <p:extLst>
      <p:ext uri="{BB962C8B-B14F-4D97-AF65-F5344CB8AC3E}">
        <p14:creationId xmlns:p14="http://schemas.microsoft.com/office/powerpoint/2010/main" val="1041833020"/>
      </p:ext>
    </p:extLst>
  </p:cSld>
  <p:clrMapOvr>
    <a:masterClrMapping/>
  </p:clrMapOvr>
  <mc:AlternateContent xmlns:mc="http://schemas.openxmlformats.org/markup-compatibility/2006">
    <mc:Choice xmlns:p14="http://schemas.microsoft.com/office/powerpoint/2010/main" Requires="p14">
      <p:transition spd="med" p14:dur="700" advTm="18000">
        <p:fade/>
      </p:transition>
    </mc:Choice>
    <mc:Fallback>
      <p:transition spd="med" advTm="18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844" fill="hold"/>
                                        <p:tgtEl>
                                          <p:spTgt spid="3"/>
                                        </p:tgtEl>
                                      </p:cBhvr>
                                    </p:cmd>
                                  </p:childTnLst>
                                </p:cTn>
                              </p:par>
                              <p:par>
                                <p:cTn id="7" presetID="2" presetClass="entr" presetSubtype="1" fill="hold" nodeType="withEffect">
                                  <p:stCondLst>
                                    <p:cond delay="7000"/>
                                  </p:stCondLst>
                                  <p:childTnLst>
                                    <p:set>
                                      <p:cBhvr>
                                        <p:cTn id="8" dur="1" fill="hold">
                                          <p:stCondLst>
                                            <p:cond delay="0"/>
                                          </p:stCondLst>
                                        </p:cTn>
                                        <p:tgtEl>
                                          <p:spTgt spid="4098"/>
                                        </p:tgtEl>
                                        <p:attrNameLst>
                                          <p:attrName>style.visibility</p:attrName>
                                        </p:attrNameLst>
                                      </p:cBhvr>
                                      <p:to>
                                        <p:strVal val="visible"/>
                                      </p:to>
                                    </p:set>
                                    <p:anim calcmode="lin" valueType="num">
                                      <p:cBhvr additive="base">
                                        <p:cTn id="9" dur="500" fill="hold"/>
                                        <p:tgtEl>
                                          <p:spTgt spid="4098"/>
                                        </p:tgtEl>
                                        <p:attrNameLst>
                                          <p:attrName>ppt_x</p:attrName>
                                        </p:attrNameLst>
                                      </p:cBhvr>
                                      <p:tavLst>
                                        <p:tav tm="0">
                                          <p:val>
                                            <p:strVal val="#ppt_x"/>
                                          </p:val>
                                        </p:tav>
                                        <p:tav tm="100000">
                                          <p:val>
                                            <p:strVal val="#ppt_x"/>
                                          </p:val>
                                        </p:tav>
                                      </p:tavLst>
                                    </p:anim>
                                    <p:anim calcmode="lin" valueType="num">
                                      <p:cBhvr additive="base">
                                        <p:cTn id="10" dur="500" fill="hold"/>
                                        <p:tgtEl>
                                          <p:spTgt spid="4098"/>
                                        </p:tgtEl>
                                        <p:attrNameLst>
                                          <p:attrName>ppt_y</p:attrName>
                                        </p:attrNameLst>
                                      </p:cBhvr>
                                      <p:tavLst>
                                        <p:tav tm="0">
                                          <p:val>
                                            <p:strVal val="0-#ppt_h/2"/>
                                          </p:val>
                                        </p:tav>
                                        <p:tav tm="100000">
                                          <p:val>
                                            <p:strVal val="#ppt_y"/>
                                          </p:val>
                                        </p:tav>
                                      </p:tavLst>
                                    </p:anim>
                                  </p:childTnLst>
                                </p:cTn>
                              </p:par>
                              <p:par>
                                <p:cTn id="11" presetID="42" presetClass="entr" presetSubtype="0" fill="hold" nodeType="withEffect">
                                  <p:stCondLst>
                                    <p:cond delay="1000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1000"/>
                                        <p:tgtEl>
                                          <p:spTgt spid="14"/>
                                        </p:tgtEl>
                                      </p:cBhvr>
                                    </p:animEffect>
                                    <p:anim calcmode="lin" valueType="num">
                                      <p:cBhvr>
                                        <p:cTn id="14" dur="1000" fill="hold"/>
                                        <p:tgtEl>
                                          <p:spTgt spid="14"/>
                                        </p:tgtEl>
                                        <p:attrNameLst>
                                          <p:attrName>ppt_x</p:attrName>
                                        </p:attrNameLst>
                                      </p:cBhvr>
                                      <p:tavLst>
                                        <p:tav tm="0">
                                          <p:val>
                                            <p:strVal val="#ppt_x"/>
                                          </p:val>
                                        </p:tav>
                                        <p:tav tm="100000">
                                          <p:val>
                                            <p:strVal val="#ppt_x"/>
                                          </p:val>
                                        </p:tav>
                                      </p:tavLst>
                                    </p:anim>
                                    <p:anim calcmode="lin" valueType="num">
                                      <p:cBhvr>
                                        <p:cTn id="15"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6"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FE2D2FD-F94B-4EB5-B7D8-9ECEBD20EFA0}"/>
              </a:ext>
            </a:extLst>
          </p:cNvPr>
          <p:cNvSpPr>
            <a:spLocks noGrp="1"/>
          </p:cNvSpPr>
          <p:nvPr>
            <p:ph type="sldNum" sz="quarter" idx="12"/>
          </p:nvPr>
        </p:nvSpPr>
        <p:spPr/>
        <p:txBody>
          <a:bodyPr/>
          <a:lstStyle/>
          <a:p>
            <a:fld id="{601EE9E8-4134-49B0-9AA7-3089E6521627}" type="slidenum">
              <a:rPr lang="en-US" smtClean="0">
                <a:solidFill>
                  <a:schemeClr val="tx1"/>
                </a:solidFill>
              </a:rPr>
              <a:pPr/>
              <a:t>22</a:t>
            </a:fld>
            <a:endParaRPr lang="en-US" dirty="0">
              <a:solidFill>
                <a:schemeClr val="tx1"/>
              </a:solidFill>
            </a:endParaRPr>
          </a:p>
        </p:txBody>
      </p:sp>
      <p:pic>
        <p:nvPicPr>
          <p:cNvPr id="3" name="Picture 2">
            <a:extLst>
              <a:ext uri="{FF2B5EF4-FFF2-40B4-BE49-F238E27FC236}">
                <a16:creationId xmlns:a16="http://schemas.microsoft.com/office/drawing/2014/main" id="{93700711-9D47-45D2-A583-BABAB2B280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8925" y="300037"/>
            <a:ext cx="9182100" cy="6257925"/>
          </a:xfrm>
          <a:prstGeom prst="rect">
            <a:avLst/>
          </a:prstGeom>
        </p:spPr>
      </p:pic>
      <p:pic>
        <p:nvPicPr>
          <p:cNvPr id="6" name="Picture 5" descr="A sandwich sitting on top of a wooden table&#10;&#10;Description automatically generated">
            <a:extLst>
              <a:ext uri="{FF2B5EF4-FFF2-40B4-BE49-F238E27FC236}">
                <a16:creationId xmlns:a16="http://schemas.microsoft.com/office/drawing/2014/main" id="{B95B528A-494B-4212-ACCA-A6451B0E758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67213" y="2820912"/>
            <a:ext cx="1858516" cy="3717032"/>
          </a:xfrm>
          <a:prstGeom prst="rect">
            <a:avLst/>
          </a:prstGeom>
        </p:spPr>
      </p:pic>
      <p:sp>
        <p:nvSpPr>
          <p:cNvPr id="2" name="Rectangle 1">
            <a:extLst>
              <a:ext uri="{FF2B5EF4-FFF2-40B4-BE49-F238E27FC236}">
                <a16:creationId xmlns:a16="http://schemas.microsoft.com/office/drawing/2014/main" id="{83102AE6-893E-47C6-9E3A-B4F3A90AC33B}"/>
              </a:ext>
            </a:extLst>
          </p:cNvPr>
          <p:cNvSpPr/>
          <p:nvPr/>
        </p:nvSpPr>
        <p:spPr>
          <a:xfrm>
            <a:off x="623392" y="404664"/>
            <a:ext cx="2448272" cy="2592288"/>
          </a:xfrm>
          <a:prstGeom prst="rect">
            <a:avLst/>
          </a:prstGeom>
          <a:noFill/>
          <a:ln w="76200">
            <a:solidFill>
              <a:srgbClr val="FF0000"/>
            </a:solidFill>
          </a:ln>
          <a:effectLst>
            <a:glow rad="101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19F569F-BB1C-486A-9E6C-EEF6E93EB2BD}"/>
              </a:ext>
            </a:extLst>
          </p:cNvPr>
          <p:cNvSpPr/>
          <p:nvPr/>
        </p:nvSpPr>
        <p:spPr>
          <a:xfrm>
            <a:off x="3835839" y="404664"/>
            <a:ext cx="2448272" cy="2592288"/>
          </a:xfrm>
          <a:prstGeom prst="rect">
            <a:avLst/>
          </a:prstGeom>
          <a:noFill/>
          <a:ln w="76200">
            <a:solidFill>
              <a:srgbClr val="FF0000"/>
            </a:solidFill>
          </a:ln>
          <a:effectLst>
            <a:glow rad="101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0F2FFC1-32E6-48E3-9205-D283A88698C8}"/>
              </a:ext>
            </a:extLst>
          </p:cNvPr>
          <p:cNvSpPr/>
          <p:nvPr/>
        </p:nvSpPr>
        <p:spPr>
          <a:xfrm>
            <a:off x="623392" y="3481313"/>
            <a:ext cx="2448272" cy="2592288"/>
          </a:xfrm>
          <a:prstGeom prst="rect">
            <a:avLst/>
          </a:prstGeom>
          <a:noFill/>
          <a:ln w="76200">
            <a:solidFill>
              <a:srgbClr val="FF0000"/>
            </a:solidFill>
          </a:ln>
          <a:effectLst>
            <a:glow rad="101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2052423-AFA5-4BAF-B2FA-8611EFB2D5B3}"/>
              </a:ext>
            </a:extLst>
          </p:cNvPr>
          <p:cNvSpPr/>
          <p:nvPr/>
        </p:nvSpPr>
        <p:spPr>
          <a:xfrm>
            <a:off x="3853610" y="3573016"/>
            <a:ext cx="2448272" cy="2500585"/>
          </a:xfrm>
          <a:prstGeom prst="rect">
            <a:avLst/>
          </a:prstGeom>
          <a:noFill/>
          <a:ln w="76200">
            <a:solidFill>
              <a:srgbClr val="FF0000"/>
            </a:solidFill>
          </a:ln>
          <a:effectLst>
            <a:glow rad="101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52969AEE-F40D-49E0-BC27-9A52F6342452}"/>
              </a:ext>
            </a:extLst>
          </p:cNvPr>
          <p:cNvSpPr/>
          <p:nvPr/>
        </p:nvSpPr>
        <p:spPr>
          <a:xfrm>
            <a:off x="6924555" y="404664"/>
            <a:ext cx="2448272" cy="2592288"/>
          </a:xfrm>
          <a:prstGeom prst="rect">
            <a:avLst/>
          </a:prstGeom>
          <a:noFill/>
          <a:ln w="76200">
            <a:solidFill>
              <a:srgbClr val="FF0000"/>
            </a:solidFill>
          </a:ln>
          <a:effectLst>
            <a:glow rad="101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4EEA13AD-5537-4D6C-9419-F8004459C954}"/>
              </a:ext>
            </a:extLst>
          </p:cNvPr>
          <p:cNvSpPr/>
          <p:nvPr/>
        </p:nvSpPr>
        <p:spPr>
          <a:xfrm>
            <a:off x="6924555" y="3573016"/>
            <a:ext cx="2483813" cy="2500585"/>
          </a:xfrm>
          <a:prstGeom prst="rect">
            <a:avLst/>
          </a:prstGeom>
          <a:noFill/>
          <a:ln w="76200">
            <a:solidFill>
              <a:srgbClr val="FF0000"/>
            </a:solidFill>
          </a:ln>
          <a:effectLst>
            <a:glow rad="101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a:extLst>
              <a:ext uri="{FF2B5EF4-FFF2-40B4-BE49-F238E27FC236}">
                <a16:creationId xmlns:a16="http://schemas.microsoft.com/office/drawing/2014/main" id="{CB49C348-8080-45A5-8A6B-E4FC25C3D33C}"/>
              </a:ext>
            </a:extLst>
          </p:cNvPr>
          <p:cNvSpPr>
            <a:spLocks noGrp="1"/>
          </p:cNvSpPr>
          <p:nvPr>
            <p:ph type="dt" sz="half" idx="10"/>
          </p:nvPr>
        </p:nvSpPr>
        <p:spPr/>
        <p:txBody>
          <a:bodyPr/>
          <a:lstStyle/>
          <a:p>
            <a:fld id="{642FD0D4-6A74-47D4-AB44-79C6908CF223}" type="datetime1">
              <a:rPr lang="en-US" smtClean="0"/>
              <a:t>5/9/2026</a:t>
            </a:fld>
            <a:endParaRPr lang="en-US"/>
          </a:p>
        </p:txBody>
      </p:sp>
      <p:sp>
        <p:nvSpPr>
          <p:cNvPr id="8" name="Footer Placeholder 7">
            <a:extLst>
              <a:ext uri="{FF2B5EF4-FFF2-40B4-BE49-F238E27FC236}">
                <a16:creationId xmlns:a16="http://schemas.microsoft.com/office/drawing/2014/main" id="{3C03593D-848B-4E25-8114-F7B868ED39A4}"/>
              </a:ext>
            </a:extLst>
          </p:cNvPr>
          <p:cNvSpPr>
            <a:spLocks noGrp="1"/>
          </p:cNvSpPr>
          <p:nvPr>
            <p:ph type="ftr" sz="quarter" idx="11"/>
          </p:nvPr>
        </p:nvSpPr>
        <p:spPr/>
        <p:txBody>
          <a:bodyPr/>
          <a:lstStyle/>
          <a:p>
            <a:r>
              <a:rPr lang="en-US"/>
              <a:t>Brand Story Workshop</a:t>
            </a:r>
          </a:p>
        </p:txBody>
      </p:sp>
      <p:pic>
        <p:nvPicPr>
          <p:cNvPr id="7" name="22">
            <a:hlinkClick r:id="" action="ppaction://media"/>
            <a:extLst>
              <a:ext uri="{FF2B5EF4-FFF2-40B4-BE49-F238E27FC236}">
                <a16:creationId xmlns:a16="http://schemas.microsoft.com/office/drawing/2014/main" id="{7DA705D7-3D86-B871-3081-C8BA4D95432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791200" y="3124200"/>
            <a:ext cx="609600" cy="609600"/>
          </a:xfrm>
          <a:prstGeom prst="rect">
            <a:avLst/>
          </a:prstGeom>
        </p:spPr>
      </p:pic>
      <p:pic>
        <p:nvPicPr>
          <p:cNvPr id="13" name="Picture 12">
            <a:extLst>
              <a:ext uri="{FF2B5EF4-FFF2-40B4-BE49-F238E27FC236}">
                <a16:creationId xmlns:a16="http://schemas.microsoft.com/office/drawing/2014/main" id="{4E33975D-DB19-07F7-5190-2673CB94867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235068" y="5980252"/>
            <a:ext cx="1407060" cy="717179"/>
          </a:xfrm>
          <a:prstGeom prst="rect">
            <a:avLst/>
          </a:prstGeom>
        </p:spPr>
      </p:pic>
    </p:spTree>
    <p:extLst>
      <p:ext uri="{BB962C8B-B14F-4D97-AF65-F5344CB8AC3E}">
        <p14:creationId xmlns:p14="http://schemas.microsoft.com/office/powerpoint/2010/main" val="3250894928"/>
      </p:ext>
    </p:extLst>
  </p:cSld>
  <p:clrMapOvr>
    <a:masterClrMapping/>
  </p:clrMapOvr>
  <mc:AlternateContent xmlns:mc="http://schemas.openxmlformats.org/markup-compatibility/2006">
    <mc:Choice xmlns:p14="http://schemas.microsoft.com/office/powerpoint/2010/main" Requires="p14">
      <p:transition spd="med" p14:dur="700" advTm="59000">
        <p:fade/>
      </p:transition>
    </mc:Choice>
    <mc:Fallback>
      <p:transition spd="med" advTm="59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9481" fill="hold"/>
                                        <p:tgtEl>
                                          <p:spTgt spid="7"/>
                                        </p:tgtEl>
                                      </p:cBhvr>
                                    </p:cmd>
                                  </p:childTnLst>
                                </p:cTn>
                              </p:par>
                              <p:par>
                                <p:cTn id="7" presetID="1" presetClass="entr" presetSubtype="0" fill="hold" grpId="0" nodeType="withEffect">
                                  <p:stCondLst>
                                    <p:cond delay="800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grpId="0" nodeType="withEffect">
                                  <p:stCondLst>
                                    <p:cond delay="1500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2200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grpId="0" nodeType="withEffect">
                                  <p:stCondLst>
                                    <p:cond delay="3000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3700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4400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9" fill="hold" display="0">
                  <p:stCondLst>
                    <p:cond delay="indefinite"/>
                  </p:stCondLst>
                  <p:endCondLst>
                    <p:cond evt="onStopAudio" delay="0">
                      <p:tgtEl>
                        <p:sldTgt/>
                      </p:tgtEl>
                    </p:cond>
                  </p:endCondLst>
                </p:cTn>
                <p:tgtEl>
                  <p:spTgt spid="7"/>
                </p:tgtEl>
              </p:cMediaNode>
            </p:audio>
          </p:childTnLst>
        </p:cTn>
      </p:par>
    </p:tnLst>
    <p:bldLst>
      <p:bldP spid="2" grpId="0" animBg="1"/>
      <p:bldP spid="9" grpId="0" animBg="1"/>
      <p:bldP spid="10" grpId="0" animBg="1"/>
      <p:bldP spid="11" grpId="0" animBg="1"/>
      <p:bldP spid="20" grpId="0" animBg="1"/>
      <p:bldP spid="2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FE2D2FD-F94B-4EB5-B7D8-9ECEBD20EFA0}"/>
              </a:ext>
            </a:extLst>
          </p:cNvPr>
          <p:cNvSpPr>
            <a:spLocks noGrp="1"/>
          </p:cNvSpPr>
          <p:nvPr>
            <p:ph type="sldNum" sz="quarter" idx="12"/>
          </p:nvPr>
        </p:nvSpPr>
        <p:spPr/>
        <p:txBody>
          <a:bodyPr/>
          <a:lstStyle/>
          <a:p>
            <a:fld id="{601EE9E8-4134-49B0-9AA7-3089E6521627}" type="slidenum">
              <a:rPr lang="en-US" smtClean="0">
                <a:solidFill>
                  <a:schemeClr val="tx1"/>
                </a:solidFill>
              </a:rPr>
              <a:pPr/>
              <a:t>23</a:t>
            </a:fld>
            <a:endParaRPr lang="en-US" dirty="0">
              <a:solidFill>
                <a:schemeClr val="tx1"/>
              </a:solidFill>
            </a:endParaRPr>
          </a:p>
        </p:txBody>
      </p:sp>
      <p:sp>
        <p:nvSpPr>
          <p:cNvPr id="7" name="Text Placeholder 4">
            <a:extLst>
              <a:ext uri="{FF2B5EF4-FFF2-40B4-BE49-F238E27FC236}">
                <a16:creationId xmlns:a16="http://schemas.microsoft.com/office/drawing/2014/main" id="{EE860B6F-6075-4F37-9508-D79D5EBD8A30}"/>
              </a:ext>
            </a:extLst>
          </p:cNvPr>
          <p:cNvSpPr txBox="1">
            <a:spLocks/>
          </p:cNvSpPr>
          <p:nvPr/>
        </p:nvSpPr>
        <p:spPr>
          <a:xfrm>
            <a:off x="7212948" y="188639"/>
            <a:ext cx="4643692" cy="6764787"/>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solidFill>
                  <a:schemeClr val="bg1"/>
                </a:solidFill>
              </a:rPr>
              <a:t>Use the Brand Story form to describe the characteristics of your target customer.</a:t>
            </a:r>
            <a:br>
              <a:rPr lang="en-US" dirty="0">
                <a:solidFill>
                  <a:schemeClr val="bg1"/>
                </a:solidFill>
              </a:rPr>
            </a:br>
            <a:endParaRPr lang="en-US" dirty="0">
              <a:solidFill>
                <a:schemeClr val="bg1"/>
              </a:solidFill>
            </a:endParaRPr>
          </a:p>
          <a:p>
            <a:pPr>
              <a:spcBef>
                <a:spcPts val="0"/>
              </a:spcBef>
              <a:defRPr/>
            </a:pPr>
            <a:r>
              <a:rPr lang="en-US" dirty="0">
                <a:solidFill>
                  <a:schemeClr val="bg1"/>
                </a:solidFill>
              </a:rPr>
              <a:t>Duplicate the form to create as many characters as you wish.</a:t>
            </a:r>
          </a:p>
        </p:txBody>
      </p:sp>
      <p:pic>
        <p:nvPicPr>
          <p:cNvPr id="5" name="Picture 4" descr="A screenshot of text&#10;&#10;Description automatically generated">
            <a:extLst>
              <a:ext uri="{FF2B5EF4-FFF2-40B4-BE49-F238E27FC236}">
                <a16:creationId xmlns:a16="http://schemas.microsoft.com/office/drawing/2014/main" id="{239FE329-A7EA-4F94-831E-496EED56F93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785236">
            <a:off x="568721" y="1045887"/>
            <a:ext cx="6490696" cy="4077740"/>
          </a:xfrm>
          <a:prstGeom prst="rect">
            <a:avLst/>
          </a:prstGeom>
        </p:spPr>
      </p:pic>
      <p:sp>
        <p:nvSpPr>
          <p:cNvPr id="2" name="Date Placeholder 1">
            <a:extLst>
              <a:ext uri="{FF2B5EF4-FFF2-40B4-BE49-F238E27FC236}">
                <a16:creationId xmlns:a16="http://schemas.microsoft.com/office/drawing/2014/main" id="{1E73FFA2-9599-42A1-A52B-8E30ED635658}"/>
              </a:ext>
            </a:extLst>
          </p:cNvPr>
          <p:cNvSpPr>
            <a:spLocks noGrp="1"/>
          </p:cNvSpPr>
          <p:nvPr>
            <p:ph type="dt" sz="half" idx="10"/>
          </p:nvPr>
        </p:nvSpPr>
        <p:spPr/>
        <p:txBody>
          <a:bodyPr/>
          <a:lstStyle/>
          <a:p>
            <a:fld id="{5722CD8D-D501-452F-8FE2-94BB26729148}" type="datetime1">
              <a:rPr lang="en-US" smtClean="0"/>
              <a:t>5/9/2026</a:t>
            </a:fld>
            <a:endParaRPr lang="en-US"/>
          </a:p>
        </p:txBody>
      </p:sp>
      <p:sp>
        <p:nvSpPr>
          <p:cNvPr id="3" name="Footer Placeholder 2">
            <a:extLst>
              <a:ext uri="{FF2B5EF4-FFF2-40B4-BE49-F238E27FC236}">
                <a16:creationId xmlns:a16="http://schemas.microsoft.com/office/drawing/2014/main" id="{862BA3D4-A07D-4460-89BB-6C805ACE562A}"/>
              </a:ext>
            </a:extLst>
          </p:cNvPr>
          <p:cNvSpPr>
            <a:spLocks noGrp="1"/>
          </p:cNvSpPr>
          <p:nvPr>
            <p:ph type="ftr" sz="quarter" idx="11"/>
          </p:nvPr>
        </p:nvSpPr>
        <p:spPr/>
        <p:txBody>
          <a:bodyPr/>
          <a:lstStyle/>
          <a:p>
            <a:r>
              <a:rPr lang="en-US"/>
              <a:t>Brand Story Workshop</a:t>
            </a:r>
          </a:p>
        </p:txBody>
      </p:sp>
      <p:pic>
        <p:nvPicPr>
          <p:cNvPr id="6" name="23">
            <a:hlinkClick r:id="" action="ppaction://media"/>
            <a:extLst>
              <a:ext uri="{FF2B5EF4-FFF2-40B4-BE49-F238E27FC236}">
                <a16:creationId xmlns:a16="http://schemas.microsoft.com/office/drawing/2014/main" id="{C4A5B2DA-F5F2-BCE4-93D9-DEB54EA88F6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pic>
        <p:nvPicPr>
          <p:cNvPr id="8" name="Picture 7">
            <a:extLst>
              <a:ext uri="{FF2B5EF4-FFF2-40B4-BE49-F238E27FC236}">
                <a16:creationId xmlns:a16="http://schemas.microsoft.com/office/drawing/2014/main" id="{35C00309-0EC1-5D0F-920B-83BD730C0BD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235068" y="5980252"/>
            <a:ext cx="1407060" cy="717179"/>
          </a:xfrm>
          <a:prstGeom prst="rect">
            <a:avLst/>
          </a:prstGeom>
        </p:spPr>
      </p:pic>
    </p:spTree>
    <p:extLst>
      <p:ext uri="{BB962C8B-B14F-4D97-AF65-F5344CB8AC3E}">
        <p14:creationId xmlns:p14="http://schemas.microsoft.com/office/powerpoint/2010/main" val="2765763146"/>
      </p:ext>
    </p:extLst>
  </p:cSld>
  <p:clrMapOvr>
    <a:masterClrMapping/>
  </p:clrMapOvr>
  <mc:AlternateContent xmlns:mc="http://schemas.openxmlformats.org/markup-compatibility/2006">
    <mc:Choice xmlns:p14="http://schemas.microsoft.com/office/powerpoint/2010/main" Requires="p14">
      <p:transition spd="med" p14:dur="700" advTm="13000">
        <p:fade/>
      </p:transition>
    </mc:Choice>
    <mc:Fallback>
      <p:transition spd="med" advTm="1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963" fill="hold"/>
                                        <p:tgtEl>
                                          <p:spTgt spid="6"/>
                                        </p:tgtEl>
                                      </p:cBhvr>
                                    </p:cmd>
                                  </p:childTnLst>
                                </p:cTn>
                              </p:par>
                              <p:par>
                                <p:cTn id="7" presetID="1" presetClass="entr" presetSubtype="0" fill="hold" nodeType="withEffect">
                                  <p:stCondLst>
                                    <p:cond delay="1000"/>
                                  </p:stCondLst>
                                  <p:childTnLst>
                                    <p:set>
                                      <p:cBhvr>
                                        <p:cTn id="8" dur="1" fill="hold">
                                          <p:stCondLst>
                                            <p:cond delay="0"/>
                                          </p:stCondLst>
                                        </p:cTn>
                                        <p:tgtEl>
                                          <p:spTgt spid="7">
                                            <p:txEl>
                                              <p:pRg st="0" end="0"/>
                                            </p:txEl>
                                          </p:spTgt>
                                        </p:tgtEl>
                                        <p:attrNameLst>
                                          <p:attrName>style.visibility</p:attrName>
                                        </p:attrNameLst>
                                      </p:cBhvr>
                                      <p:to>
                                        <p:strVal val="visible"/>
                                      </p:to>
                                    </p:set>
                                  </p:childTnLst>
                                </p:cTn>
                              </p:par>
                              <p:par>
                                <p:cTn id="9" presetID="1" presetClass="entr" presetSubtype="0" fill="hold" nodeType="withEffect">
                                  <p:stCondLst>
                                    <p:cond delay="900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FE2D2FD-F94B-4EB5-B7D8-9ECEBD20EFA0}"/>
              </a:ext>
            </a:extLst>
          </p:cNvPr>
          <p:cNvSpPr>
            <a:spLocks noGrp="1"/>
          </p:cNvSpPr>
          <p:nvPr>
            <p:ph type="sldNum" sz="quarter" idx="12"/>
          </p:nvPr>
        </p:nvSpPr>
        <p:spPr/>
        <p:txBody>
          <a:bodyPr/>
          <a:lstStyle/>
          <a:p>
            <a:fld id="{601EE9E8-4134-49B0-9AA7-3089E6521627}" type="slidenum">
              <a:rPr lang="en-US" smtClean="0">
                <a:solidFill>
                  <a:schemeClr val="tx1"/>
                </a:solidFill>
              </a:rPr>
              <a:pPr/>
              <a:t>24</a:t>
            </a:fld>
            <a:endParaRPr lang="en-US" dirty="0">
              <a:solidFill>
                <a:schemeClr val="tx1"/>
              </a:solidFill>
            </a:endParaRPr>
          </a:p>
        </p:txBody>
      </p:sp>
      <p:graphicFrame>
        <p:nvGraphicFramePr>
          <p:cNvPr id="2" name="Table 2">
            <a:extLst>
              <a:ext uri="{FF2B5EF4-FFF2-40B4-BE49-F238E27FC236}">
                <a16:creationId xmlns:a16="http://schemas.microsoft.com/office/drawing/2014/main" id="{06D8BBD4-0834-4831-A2D3-5327686C0231}"/>
              </a:ext>
            </a:extLst>
          </p:cNvPr>
          <p:cNvGraphicFramePr>
            <a:graphicFrameLocks noGrp="1"/>
          </p:cNvGraphicFramePr>
          <p:nvPr>
            <p:extLst>
              <p:ext uri="{D42A27DB-BD31-4B8C-83A1-F6EECF244321}">
                <p14:modId xmlns:p14="http://schemas.microsoft.com/office/powerpoint/2010/main" val="2817813398"/>
              </p:ext>
            </p:extLst>
          </p:nvPr>
        </p:nvGraphicFramePr>
        <p:xfrm>
          <a:off x="479376" y="188640"/>
          <a:ext cx="9608616" cy="6408533"/>
        </p:xfrm>
        <a:graphic>
          <a:graphicData uri="http://schemas.openxmlformats.org/drawingml/2006/table">
            <a:tbl>
              <a:tblPr firstRow="1" bandRow="1">
                <a:tableStyleId>{5C22544A-7EE6-4342-B048-85BDC9FD1C3A}</a:tableStyleId>
              </a:tblPr>
              <a:tblGrid>
                <a:gridCol w="2402154">
                  <a:extLst>
                    <a:ext uri="{9D8B030D-6E8A-4147-A177-3AD203B41FA5}">
                      <a16:colId xmlns:a16="http://schemas.microsoft.com/office/drawing/2014/main" val="1721142391"/>
                    </a:ext>
                  </a:extLst>
                </a:gridCol>
                <a:gridCol w="2402154">
                  <a:extLst>
                    <a:ext uri="{9D8B030D-6E8A-4147-A177-3AD203B41FA5}">
                      <a16:colId xmlns:a16="http://schemas.microsoft.com/office/drawing/2014/main" val="848054714"/>
                    </a:ext>
                  </a:extLst>
                </a:gridCol>
                <a:gridCol w="2402154">
                  <a:extLst>
                    <a:ext uri="{9D8B030D-6E8A-4147-A177-3AD203B41FA5}">
                      <a16:colId xmlns:a16="http://schemas.microsoft.com/office/drawing/2014/main" val="3295916856"/>
                    </a:ext>
                  </a:extLst>
                </a:gridCol>
                <a:gridCol w="2402154">
                  <a:extLst>
                    <a:ext uri="{9D8B030D-6E8A-4147-A177-3AD203B41FA5}">
                      <a16:colId xmlns:a16="http://schemas.microsoft.com/office/drawing/2014/main" val="1733838862"/>
                    </a:ext>
                  </a:extLst>
                </a:gridCol>
              </a:tblGrid>
              <a:tr h="576064">
                <a:tc grid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i="1" dirty="0"/>
                        <a:t>Plant-Based Meat </a:t>
                      </a:r>
                      <a:r>
                        <a:rPr lang="en-US" sz="2400" dirty="0"/>
                        <a:t>|</a:t>
                      </a:r>
                      <a:r>
                        <a:rPr lang="en-US" sz="2400" i="1" dirty="0"/>
                        <a:t> </a:t>
                      </a:r>
                      <a:r>
                        <a:rPr lang="en-US" sz="2400" dirty="0"/>
                        <a:t>BRAND STORY CHARACTER | </a:t>
                      </a:r>
                      <a:r>
                        <a:rPr lang="en-US" sz="2400" b="1" dirty="0"/>
                        <a:t>“Cardiac Cal”</a:t>
                      </a:r>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2803364642"/>
                  </a:ext>
                </a:extLst>
              </a:tr>
              <a:tr h="2728198">
                <a:tc>
                  <a:txBody>
                    <a:bodyPr/>
                    <a:lstStyle/>
                    <a:p>
                      <a:endParaRPr lang="en-US" dirty="0"/>
                    </a:p>
                  </a:txBody>
                  <a:tcPr/>
                </a:tc>
                <a:tc>
                  <a:txBody>
                    <a:bodyPr/>
                    <a:lstStyle/>
                    <a:p>
                      <a:pPr>
                        <a:spcAft>
                          <a:spcPts val="600"/>
                        </a:spcAft>
                      </a:pPr>
                      <a:r>
                        <a:rPr lang="en-US" b="1" dirty="0"/>
                        <a:t>PROBLEM:</a:t>
                      </a:r>
                      <a:endParaRPr lang="en-US" dirty="0"/>
                    </a:p>
                    <a:p>
                      <a:pPr marL="171450" indent="-171450">
                        <a:spcAft>
                          <a:spcPts val="600"/>
                        </a:spcAft>
                        <a:buFont typeface="Arial" panose="020B0604020202020204" pitchFamily="34" charset="0"/>
                        <a:buChar char="•"/>
                      </a:pPr>
                      <a:r>
                        <a:rPr lang="en-US" sz="1800" dirty="0"/>
                        <a:t>BMI, cholesterol, glucose, and blood pressure are up.</a:t>
                      </a:r>
                    </a:p>
                    <a:p>
                      <a:pPr marL="171450" indent="-171450">
                        <a:spcAft>
                          <a:spcPts val="600"/>
                        </a:spcAft>
                        <a:buFont typeface="Arial" panose="020B0604020202020204" pitchFamily="34" charset="0"/>
                        <a:buChar char="•"/>
                      </a:pPr>
                      <a:r>
                        <a:rPr lang="en-US" sz="1800" dirty="0"/>
                        <a:t>Warned to lose weight and change diet by his doctor for cardiac health.</a:t>
                      </a:r>
                    </a:p>
                    <a:p>
                      <a:endParaRPr lang="en-US" dirty="0"/>
                    </a:p>
                  </a:txBody>
                  <a:tcPr/>
                </a:tc>
                <a:tc>
                  <a:txBody>
                    <a:bodyPr/>
                    <a:lstStyle/>
                    <a:p>
                      <a:pPr>
                        <a:spcAft>
                          <a:spcPts val="600"/>
                        </a:spcAft>
                      </a:pPr>
                      <a:r>
                        <a:rPr lang="en-US" b="1" dirty="0"/>
                        <a:t>SEEKING:</a:t>
                      </a:r>
                      <a:endParaRPr lang="en-US" dirty="0"/>
                    </a:p>
                    <a:p>
                      <a:pPr marL="171450" indent="-171450">
                        <a:spcAft>
                          <a:spcPts val="600"/>
                        </a:spcAft>
                        <a:buFont typeface="Arial" panose="020B0604020202020204" pitchFamily="34" charset="0"/>
                        <a:buChar char="•"/>
                      </a:pPr>
                      <a:r>
                        <a:rPr lang="en-US" sz="1800" dirty="0"/>
                        <a:t>Transition to a more plant-based diet without major lifestyle changes.</a:t>
                      </a:r>
                    </a:p>
                    <a:p>
                      <a:endParaRPr lang="en-US" dirty="0"/>
                    </a:p>
                  </a:txBody>
                  <a:tcPr/>
                </a:tc>
                <a:tc>
                  <a:txBody>
                    <a:bodyPr/>
                    <a:lstStyle/>
                    <a:p>
                      <a:pPr>
                        <a:spcAft>
                          <a:spcPts val="600"/>
                        </a:spcAft>
                      </a:pPr>
                      <a:r>
                        <a:rPr lang="en-US" b="1" dirty="0">
                          <a:solidFill>
                            <a:schemeClr val="bg1"/>
                          </a:solidFill>
                        </a:rPr>
                        <a:t>TARGET DESCRIPTION:</a:t>
                      </a:r>
                      <a:endParaRPr lang="en-US" dirty="0">
                        <a:solidFill>
                          <a:schemeClr val="bg1"/>
                        </a:solidFill>
                      </a:endParaRPr>
                    </a:p>
                    <a:p>
                      <a:pPr marL="171450" indent="-171450">
                        <a:spcAft>
                          <a:spcPts val="600"/>
                        </a:spcAft>
                        <a:buFont typeface="Arial" panose="020B0604020202020204" pitchFamily="34" charset="0"/>
                        <a:buChar char="•"/>
                      </a:pPr>
                      <a:r>
                        <a:rPr lang="en-US" sz="1800" dirty="0">
                          <a:solidFill>
                            <a:schemeClr val="bg1"/>
                          </a:solidFill>
                        </a:rPr>
                        <a:t>Mainstream consumers who seek to reduce meat consumption for health reasons.</a:t>
                      </a:r>
                    </a:p>
                    <a:p>
                      <a:endParaRPr lang="en-US" dirty="0"/>
                    </a:p>
                  </a:txBody>
                  <a:tcPr>
                    <a:solidFill>
                      <a:schemeClr val="tx2"/>
                    </a:solidFill>
                  </a:tcPr>
                </a:tc>
                <a:extLst>
                  <a:ext uri="{0D108BD9-81ED-4DB2-BD59-A6C34878D82A}">
                    <a16:rowId xmlns:a16="http://schemas.microsoft.com/office/drawing/2014/main" val="1406078966"/>
                  </a:ext>
                </a:extLst>
              </a:tr>
              <a:tr h="3043549">
                <a:tc>
                  <a:txBody>
                    <a:bodyPr/>
                    <a:lstStyle/>
                    <a:p>
                      <a:pPr>
                        <a:spcAft>
                          <a:spcPts val="600"/>
                        </a:spcAft>
                      </a:pPr>
                      <a:r>
                        <a:rPr lang="en-US" b="1" dirty="0"/>
                        <a:t>BACKGROUND:</a:t>
                      </a:r>
                      <a:endParaRPr lang="en-US" dirty="0"/>
                    </a:p>
                    <a:p>
                      <a:pPr marL="171450" indent="-171450">
                        <a:spcAft>
                          <a:spcPts val="600"/>
                        </a:spcAft>
                        <a:buFont typeface="Arial" panose="020B0604020202020204" pitchFamily="34" charset="0"/>
                        <a:buChar char="•"/>
                      </a:pPr>
                      <a:r>
                        <a:rPr lang="en-US" sz="1800" dirty="0"/>
                        <a:t>54-year suburban dad</a:t>
                      </a:r>
                    </a:p>
                    <a:p>
                      <a:pPr marL="171450" indent="-171450">
                        <a:spcAft>
                          <a:spcPts val="600"/>
                        </a:spcAft>
                        <a:buFont typeface="Arial" panose="020B0604020202020204" pitchFamily="34" charset="0"/>
                        <a:buChar char="•"/>
                      </a:pPr>
                      <a:r>
                        <a:rPr lang="en-US" sz="1800" dirty="0"/>
                        <a:t>Sales rep for a medical device company</a:t>
                      </a:r>
                    </a:p>
                    <a:p>
                      <a:pPr marL="171450" indent="-171450">
                        <a:spcAft>
                          <a:spcPts val="600"/>
                        </a:spcAft>
                        <a:buFont typeface="Arial" panose="020B0604020202020204" pitchFamily="34" charset="0"/>
                        <a:buChar char="•"/>
                      </a:pPr>
                      <a:r>
                        <a:rPr lang="en-US" sz="1800" dirty="0"/>
                        <a:t>Comfortable salary</a:t>
                      </a:r>
                    </a:p>
                    <a:p>
                      <a:pPr marL="171450" indent="-171450">
                        <a:spcAft>
                          <a:spcPts val="600"/>
                        </a:spcAft>
                        <a:buFont typeface="Arial" panose="020B0604020202020204" pitchFamily="34" charset="0"/>
                        <a:buChar char="•"/>
                      </a:pPr>
                      <a:r>
                        <a:rPr lang="en-US" sz="1800" dirty="0"/>
                        <a:t>College degree: Marketing</a:t>
                      </a:r>
                      <a:endParaRPr lang="en-US" sz="1400" dirty="0"/>
                    </a:p>
                    <a:p>
                      <a:endParaRPr lang="en-US" dirty="0"/>
                    </a:p>
                  </a:txBody>
                  <a:tcPr/>
                </a:tc>
                <a:tc>
                  <a:txBody>
                    <a:bodyPr/>
                    <a:lstStyle/>
                    <a:p>
                      <a:pPr>
                        <a:spcAft>
                          <a:spcPts val="600"/>
                        </a:spcAft>
                      </a:pPr>
                      <a:r>
                        <a:rPr lang="en-US" b="1" dirty="0"/>
                        <a:t>INTERESTS:</a:t>
                      </a:r>
                      <a:endParaRPr lang="en-US" dirty="0"/>
                    </a:p>
                    <a:p>
                      <a:pPr marL="171450" indent="-171450">
                        <a:spcAft>
                          <a:spcPts val="600"/>
                        </a:spcAft>
                        <a:buFont typeface="Arial" panose="020B0604020202020204" pitchFamily="34" charset="0"/>
                        <a:buChar char="•"/>
                      </a:pPr>
                      <a:r>
                        <a:rPr lang="en-US" sz="1800" dirty="0"/>
                        <a:t>Watching sports</a:t>
                      </a:r>
                    </a:p>
                    <a:p>
                      <a:pPr marL="171450" indent="-171450">
                        <a:spcAft>
                          <a:spcPts val="600"/>
                        </a:spcAft>
                        <a:buFont typeface="Arial" panose="020B0604020202020204" pitchFamily="34" charset="0"/>
                        <a:buChar char="•"/>
                      </a:pPr>
                      <a:r>
                        <a:rPr lang="en-US" sz="1800" dirty="0"/>
                        <a:t>Coaching kids’ soccer</a:t>
                      </a:r>
                    </a:p>
                    <a:p>
                      <a:pPr marL="171450" indent="-171450">
                        <a:spcAft>
                          <a:spcPts val="600"/>
                        </a:spcAft>
                        <a:buFont typeface="Arial" panose="020B0604020202020204" pitchFamily="34" charset="0"/>
                        <a:buChar char="•"/>
                      </a:pPr>
                      <a:r>
                        <a:rPr lang="en-US" sz="1800" dirty="0"/>
                        <a:t>Grilling out with friends</a:t>
                      </a:r>
                    </a:p>
                    <a:p>
                      <a:endParaRPr lang="en-US" dirty="0"/>
                    </a:p>
                  </a:txBody>
                  <a:tcPr/>
                </a:tc>
                <a:tc>
                  <a:txBody>
                    <a:bodyPr/>
                    <a:lstStyle/>
                    <a:p>
                      <a:pPr>
                        <a:spcAft>
                          <a:spcPts val="600"/>
                        </a:spcAft>
                      </a:pPr>
                      <a:r>
                        <a:rPr lang="en-US" b="1" dirty="0"/>
                        <a:t>BRANDS/MEDIA:</a:t>
                      </a:r>
                      <a:endParaRPr lang="en-US" dirty="0"/>
                    </a:p>
                    <a:p>
                      <a:pPr marL="171450" indent="-171450">
                        <a:spcAft>
                          <a:spcPts val="600"/>
                        </a:spcAft>
                        <a:buFont typeface="Arial" panose="020B0604020202020204" pitchFamily="34" charset="0"/>
                        <a:buChar char="•"/>
                      </a:pPr>
                      <a:r>
                        <a:rPr lang="en-US" sz="1800" dirty="0"/>
                        <a:t>Ford Explorer</a:t>
                      </a:r>
                    </a:p>
                    <a:p>
                      <a:pPr marL="171450" indent="-171450">
                        <a:spcAft>
                          <a:spcPts val="600"/>
                        </a:spcAft>
                        <a:buFont typeface="Arial" panose="020B0604020202020204" pitchFamily="34" charset="0"/>
                        <a:buChar char="•"/>
                      </a:pPr>
                      <a:r>
                        <a:rPr lang="en-US" sz="1800" dirty="0"/>
                        <a:t>Marvel action movies</a:t>
                      </a:r>
                    </a:p>
                    <a:p>
                      <a:pPr marL="171450" indent="-171450">
                        <a:spcAft>
                          <a:spcPts val="600"/>
                        </a:spcAft>
                        <a:buFont typeface="Arial" panose="020B0604020202020204" pitchFamily="34" charset="0"/>
                        <a:buChar char="•"/>
                      </a:pPr>
                      <a:r>
                        <a:rPr lang="en-US" sz="1800" dirty="0"/>
                        <a:t>Nirvana, REM, Pearl Jam</a:t>
                      </a:r>
                    </a:p>
                    <a:p>
                      <a:endParaRPr lang="en-US" dirty="0"/>
                    </a:p>
                  </a:txBody>
                  <a:tcPr/>
                </a:tc>
                <a:tc>
                  <a:txBody>
                    <a:bodyPr/>
                    <a:lstStyle/>
                    <a:p>
                      <a:pPr>
                        <a:spcAft>
                          <a:spcPts val="600"/>
                        </a:spcAft>
                      </a:pPr>
                      <a:r>
                        <a:rPr lang="en-US" b="1" dirty="0"/>
                        <a:t>GOALS:</a:t>
                      </a:r>
                      <a:endParaRPr lang="en-US" dirty="0"/>
                    </a:p>
                    <a:p>
                      <a:pPr marL="171450" indent="-171450">
                        <a:spcAft>
                          <a:spcPts val="600"/>
                        </a:spcAft>
                        <a:buFont typeface="Arial" panose="020B0604020202020204" pitchFamily="34" charset="0"/>
                        <a:buChar char="•"/>
                      </a:pPr>
                      <a:r>
                        <a:rPr lang="en-US" sz="1800" dirty="0"/>
                        <a:t>Increasing sales commission to save for retirement.</a:t>
                      </a:r>
                    </a:p>
                    <a:p>
                      <a:pPr marL="171450" indent="-171450">
                        <a:spcAft>
                          <a:spcPts val="600"/>
                        </a:spcAft>
                        <a:buFont typeface="Arial" panose="020B0604020202020204" pitchFamily="34" charset="0"/>
                        <a:buChar char="•"/>
                      </a:pPr>
                      <a:r>
                        <a:rPr lang="en-US" sz="1800" dirty="0"/>
                        <a:t>Save money to pay for kid’s college.</a:t>
                      </a:r>
                    </a:p>
                    <a:p>
                      <a:endParaRPr lang="en-US" dirty="0"/>
                    </a:p>
                  </a:txBody>
                  <a:tcPr/>
                </a:tc>
                <a:extLst>
                  <a:ext uri="{0D108BD9-81ED-4DB2-BD59-A6C34878D82A}">
                    <a16:rowId xmlns:a16="http://schemas.microsoft.com/office/drawing/2014/main" val="3464255861"/>
                  </a:ext>
                </a:extLst>
              </a:tr>
            </a:tbl>
          </a:graphicData>
        </a:graphic>
      </p:graphicFrame>
      <p:pic>
        <p:nvPicPr>
          <p:cNvPr id="29" name="Picture 28">
            <a:extLst>
              <a:ext uri="{FF2B5EF4-FFF2-40B4-BE49-F238E27FC236}">
                <a16:creationId xmlns:a16="http://schemas.microsoft.com/office/drawing/2014/main" id="{0CC4DFB3-087A-4326-A5EB-95A7C506152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695400" y="908720"/>
            <a:ext cx="2033016" cy="2415186"/>
          </a:xfrm>
          <a:prstGeom prst="rect">
            <a:avLst/>
          </a:prstGeom>
          <a:solidFill>
            <a:schemeClr val="bg1"/>
          </a:solidFill>
        </p:spPr>
      </p:pic>
      <p:sp>
        <p:nvSpPr>
          <p:cNvPr id="3" name="Rectangle 2">
            <a:extLst>
              <a:ext uri="{FF2B5EF4-FFF2-40B4-BE49-F238E27FC236}">
                <a16:creationId xmlns:a16="http://schemas.microsoft.com/office/drawing/2014/main" id="{89C54B77-21C8-4BCF-8327-62C292119FE7}"/>
              </a:ext>
            </a:extLst>
          </p:cNvPr>
          <p:cNvSpPr/>
          <p:nvPr/>
        </p:nvSpPr>
        <p:spPr>
          <a:xfrm>
            <a:off x="6672064" y="78281"/>
            <a:ext cx="2304256" cy="576064"/>
          </a:xfrm>
          <a:prstGeom prst="rect">
            <a:avLst/>
          </a:prstGeom>
          <a:noFill/>
          <a:ln>
            <a:solidFill>
              <a:schemeClr val="accent6">
                <a:lumMod val="60000"/>
                <a:lumOff val="40000"/>
              </a:schemeClr>
            </a:solidFill>
          </a:ln>
          <a:effectLst>
            <a:glow rad="101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EE382073-A114-4AD8-A426-CF331CFCA644}"/>
              </a:ext>
            </a:extLst>
          </p:cNvPr>
          <p:cNvSpPr/>
          <p:nvPr/>
        </p:nvSpPr>
        <p:spPr>
          <a:xfrm>
            <a:off x="479376" y="3534095"/>
            <a:ext cx="9608616" cy="3063078"/>
          </a:xfrm>
          <a:prstGeom prst="rect">
            <a:avLst/>
          </a:prstGeom>
          <a:noFill/>
          <a:ln>
            <a:solidFill>
              <a:schemeClr val="accent6">
                <a:lumMod val="60000"/>
                <a:lumOff val="40000"/>
              </a:schemeClr>
            </a:solidFill>
          </a:ln>
          <a:effectLst>
            <a:glow rad="101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C3A7B59-3825-40F2-87F8-C27599A14284}"/>
              </a:ext>
            </a:extLst>
          </p:cNvPr>
          <p:cNvSpPr/>
          <p:nvPr/>
        </p:nvSpPr>
        <p:spPr>
          <a:xfrm>
            <a:off x="2944440" y="764704"/>
            <a:ext cx="2304256" cy="2664296"/>
          </a:xfrm>
          <a:prstGeom prst="rect">
            <a:avLst/>
          </a:prstGeom>
          <a:noFill/>
          <a:ln>
            <a:solidFill>
              <a:schemeClr val="accent6">
                <a:lumMod val="60000"/>
                <a:lumOff val="40000"/>
              </a:schemeClr>
            </a:solidFill>
          </a:ln>
          <a:effectLst>
            <a:glow rad="101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10C5DF7-F611-4954-BE5D-3F4946A0312A}"/>
              </a:ext>
            </a:extLst>
          </p:cNvPr>
          <p:cNvSpPr/>
          <p:nvPr/>
        </p:nvSpPr>
        <p:spPr>
          <a:xfrm>
            <a:off x="7707624" y="764704"/>
            <a:ext cx="2304256" cy="2664296"/>
          </a:xfrm>
          <a:prstGeom prst="rect">
            <a:avLst/>
          </a:prstGeom>
          <a:noFill/>
          <a:ln>
            <a:solidFill>
              <a:schemeClr val="accent6">
                <a:lumMod val="60000"/>
                <a:lumOff val="40000"/>
              </a:schemeClr>
            </a:solidFill>
          </a:ln>
          <a:effectLst>
            <a:glow rad="101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7757FD9-E0EE-4ECD-AC47-4E56368AE373}"/>
              </a:ext>
            </a:extLst>
          </p:cNvPr>
          <p:cNvSpPr/>
          <p:nvPr/>
        </p:nvSpPr>
        <p:spPr>
          <a:xfrm>
            <a:off x="5388604" y="784165"/>
            <a:ext cx="2304256" cy="2664296"/>
          </a:xfrm>
          <a:prstGeom prst="rect">
            <a:avLst/>
          </a:prstGeom>
          <a:noFill/>
          <a:ln>
            <a:solidFill>
              <a:schemeClr val="accent6">
                <a:lumMod val="60000"/>
                <a:lumOff val="40000"/>
              </a:schemeClr>
            </a:solidFill>
          </a:ln>
          <a:effectLst>
            <a:glow rad="101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a:extLst>
              <a:ext uri="{FF2B5EF4-FFF2-40B4-BE49-F238E27FC236}">
                <a16:creationId xmlns:a16="http://schemas.microsoft.com/office/drawing/2014/main" id="{8FBC75D8-9F41-439F-B371-00D4235A275E}"/>
              </a:ext>
            </a:extLst>
          </p:cNvPr>
          <p:cNvSpPr>
            <a:spLocks noGrp="1"/>
          </p:cNvSpPr>
          <p:nvPr>
            <p:ph type="dt" sz="half" idx="10"/>
          </p:nvPr>
        </p:nvSpPr>
        <p:spPr/>
        <p:txBody>
          <a:bodyPr/>
          <a:lstStyle/>
          <a:p>
            <a:fld id="{5E25848D-C4D9-4DB2-9CBF-741B21A8AE02}" type="datetime1">
              <a:rPr lang="en-US" smtClean="0"/>
              <a:t>5/9/2026</a:t>
            </a:fld>
            <a:endParaRPr lang="en-US"/>
          </a:p>
        </p:txBody>
      </p:sp>
      <p:sp>
        <p:nvSpPr>
          <p:cNvPr id="6" name="Footer Placeholder 5">
            <a:extLst>
              <a:ext uri="{FF2B5EF4-FFF2-40B4-BE49-F238E27FC236}">
                <a16:creationId xmlns:a16="http://schemas.microsoft.com/office/drawing/2014/main" id="{C626595F-C9D9-4FFC-8DCB-69DD9EB54D19}"/>
              </a:ext>
            </a:extLst>
          </p:cNvPr>
          <p:cNvSpPr>
            <a:spLocks noGrp="1"/>
          </p:cNvSpPr>
          <p:nvPr>
            <p:ph type="ftr" sz="quarter" idx="11"/>
          </p:nvPr>
        </p:nvSpPr>
        <p:spPr/>
        <p:txBody>
          <a:bodyPr/>
          <a:lstStyle/>
          <a:p>
            <a:r>
              <a:rPr lang="en-US"/>
              <a:t>Brand Story Workshop</a:t>
            </a:r>
          </a:p>
        </p:txBody>
      </p:sp>
      <p:pic>
        <p:nvPicPr>
          <p:cNvPr id="11" name="24">
            <a:hlinkClick r:id="" action="ppaction://media"/>
            <a:extLst>
              <a:ext uri="{FF2B5EF4-FFF2-40B4-BE49-F238E27FC236}">
                <a16:creationId xmlns:a16="http://schemas.microsoft.com/office/drawing/2014/main" id="{EC2FE821-2624-433A-D226-8DC567364C2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791200" y="3124200"/>
            <a:ext cx="609600" cy="609600"/>
          </a:xfrm>
          <a:prstGeom prst="rect">
            <a:avLst/>
          </a:prstGeom>
        </p:spPr>
      </p:pic>
      <p:pic>
        <p:nvPicPr>
          <p:cNvPr id="12" name="24 v2">
            <a:hlinkClick r:id="" action="ppaction://media"/>
            <a:extLst>
              <a:ext uri="{FF2B5EF4-FFF2-40B4-BE49-F238E27FC236}">
                <a16:creationId xmlns:a16="http://schemas.microsoft.com/office/drawing/2014/main" id="{B16B8284-0D41-503D-EC45-DEB5301CF38C}"/>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5791200" y="3124200"/>
            <a:ext cx="609600" cy="609600"/>
          </a:xfrm>
          <a:prstGeom prst="rect">
            <a:avLst/>
          </a:prstGeom>
        </p:spPr>
      </p:pic>
      <p:pic>
        <p:nvPicPr>
          <p:cNvPr id="13" name="Picture 12">
            <a:extLst>
              <a:ext uri="{FF2B5EF4-FFF2-40B4-BE49-F238E27FC236}">
                <a16:creationId xmlns:a16="http://schemas.microsoft.com/office/drawing/2014/main" id="{BDD2E01A-7AE0-8205-B1DA-F13931930F3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235068" y="5980252"/>
            <a:ext cx="1407060" cy="717179"/>
          </a:xfrm>
          <a:prstGeom prst="rect">
            <a:avLst/>
          </a:prstGeom>
        </p:spPr>
      </p:pic>
    </p:spTree>
    <p:extLst>
      <p:ext uri="{BB962C8B-B14F-4D97-AF65-F5344CB8AC3E}">
        <p14:creationId xmlns:p14="http://schemas.microsoft.com/office/powerpoint/2010/main" val="1744506092"/>
      </p:ext>
    </p:extLst>
  </p:cSld>
  <p:clrMapOvr>
    <a:masterClrMapping/>
  </p:clrMapOvr>
  <mc:AlternateContent xmlns:mc="http://schemas.openxmlformats.org/markup-compatibility/2006">
    <mc:Choice xmlns:p14="http://schemas.microsoft.com/office/powerpoint/2010/main" Requires="p14">
      <p:transition spd="med" p14:dur="700" advTm="56000">
        <p:fade/>
      </p:transition>
    </mc:Choice>
    <mc:Fallback>
      <p:transition spd="med" advTm="56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6610" fill="hold"/>
                                        <p:tgtEl>
                                          <p:spTgt spid="12"/>
                                        </p:tgtEl>
                                      </p:cBhvr>
                                    </p:cmd>
                                  </p:childTnLst>
                                </p:cTn>
                              </p:par>
                              <p:par>
                                <p:cTn id="7" presetID="10" presetClass="entr" presetSubtype="0" fill="hold" grpId="0" nodeType="withEffect">
                                  <p:stCondLst>
                                    <p:cond delay="2000"/>
                                  </p:stCondLst>
                                  <p:childTnLst>
                                    <p:set>
                                      <p:cBhvr>
                                        <p:cTn id="8" dur="1" fill="hold">
                                          <p:stCondLst>
                                            <p:cond delay="0"/>
                                          </p:stCondLst>
                                        </p:cTn>
                                        <p:tgtEl>
                                          <p:spTgt spid="3"/>
                                        </p:tgtEl>
                                        <p:attrNameLst>
                                          <p:attrName>style.visibility</p:attrName>
                                        </p:attrNameLst>
                                      </p:cBhvr>
                                      <p:to>
                                        <p:strVal val="visible"/>
                                      </p:to>
                                    </p:set>
                                    <p:animEffect transition="in" filter="fade">
                                      <p:cBhvr>
                                        <p:cTn id="9" dur="500"/>
                                        <p:tgtEl>
                                          <p:spTgt spid="3"/>
                                        </p:tgtEl>
                                      </p:cBhvr>
                                    </p:animEffect>
                                  </p:childTnLst>
                                </p:cTn>
                              </p:par>
                              <p:par>
                                <p:cTn id="10" presetID="10" presetClass="entr" presetSubtype="0" fill="hold" grpId="0" nodeType="withEffect">
                                  <p:stCondLst>
                                    <p:cond delay="1100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 presetClass="exit" presetSubtype="0" fill="hold" grpId="1" nodeType="withEffect">
                                  <p:stCondLst>
                                    <p:cond delay="11000"/>
                                  </p:stCondLst>
                                  <p:childTnLst>
                                    <p:set>
                                      <p:cBhvr>
                                        <p:cTn id="14" dur="1" fill="hold">
                                          <p:stCondLst>
                                            <p:cond delay="0"/>
                                          </p:stCondLst>
                                        </p:cTn>
                                        <p:tgtEl>
                                          <p:spTgt spid="3"/>
                                        </p:tgtEl>
                                        <p:attrNameLst>
                                          <p:attrName>style.visibility</p:attrName>
                                        </p:attrNameLst>
                                      </p:cBhvr>
                                      <p:to>
                                        <p:strVal val="hidden"/>
                                      </p:to>
                                    </p:set>
                                  </p:childTnLst>
                                </p:cTn>
                              </p:par>
                              <p:par>
                                <p:cTn id="15" presetID="10" presetClass="entr" presetSubtype="0" fill="hold" grpId="0" nodeType="withEffect">
                                  <p:stCondLst>
                                    <p:cond delay="2600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par>
                                <p:cTn id="18" presetID="1" presetClass="exit" presetSubtype="0" fill="hold" grpId="1" nodeType="withEffect">
                                  <p:stCondLst>
                                    <p:cond delay="26000"/>
                                  </p:stCondLst>
                                  <p:childTnLst>
                                    <p:set>
                                      <p:cBhvr>
                                        <p:cTn id="19" dur="1" fill="hold">
                                          <p:stCondLst>
                                            <p:cond delay="0"/>
                                          </p:stCondLst>
                                        </p:cTn>
                                        <p:tgtEl>
                                          <p:spTgt spid="7"/>
                                        </p:tgtEl>
                                        <p:attrNameLst>
                                          <p:attrName>style.visibility</p:attrName>
                                        </p:attrNameLst>
                                      </p:cBhvr>
                                      <p:to>
                                        <p:strVal val="hidden"/>
                                      </p:to>
                                    </p:set>
                                  </p:childTnLst>
                                </p:cTn>
                              </p:par>
                              <p:par>
                                <p:cTn id="20" presetID="1" presetClass="exit" presetSubtype="0" fill="hold" grpId="1" nodeType="withEffect">
                                  <p:stCondLst>
                                    <p:cond delay="37000"/>
                                  </p:stCondLst>
                                  <p:childTnLst>
                                    <p:set>
                                      <p:cBhvr>
                                        <p:cTn id="21" dur="1" fill="hold">
                                          <p:stCondLst>
                                            <p:cond delay="0"/>
                                          </p:stCondLst>
                                        </p:cTn>
                                        <p:tgtEl>
                                          <p:spTgt spid="8"/>
                                        </p:tgtEl>
                                        <p:attrNameLst>
                                          <p:attrName>style.visibility</p:attrName>
                                        </p:attrNameLst>
                                      </p:cBhvr>
                                      <p:to>
                                        <p:strVal val="hidden"/>
                                      </p:to>
                                    </p:set>
                                  </p:childTnLst>
                                </p:cTn>
                              </p:par>
                              <p:par>
                                <p:cTn id="22" presetID="10" presetClass="entr" presetSubtype="0" fill="hold" grpId="0" nodeType="withEffect">
                                  <p:stCondLst>
                                    <p:cond delay="3700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par>
                                <p:cTn id="25" presetID="1" presetClass="exit" presetSubtype="0" fill="hold" grpId="1" nodeType="withEffect">
                                  <p:stCondLst>
                                    <p:cond delay="44000"/>
                                  </p:stCondLst>
                                  <p:childTnLst>
                                    <p:set>
                                      <p:cBhvr>
                                        <p:cTn id="26" dur="1" fill="hold">
                                          <p:stCondLst>
                                            <p:cond delay="0"/>
                                          </p:stCondLst>
                                        </p:cTn>
                                        <p:tgtEl>
                                          <p:spTgt spid="10"/>
                                        </p:tgtEl>
                                        <p:attrNameLst>
                                          <p:attrName>style.visibility</p:attrName>
                                        </p:attrNameLst>
                                      </p:cBhvr>
                                      <p:to>
                                        <p:strVal val="hidden"/>
                                      </p:to>
                                    </p:set>
                                  </p:childTnLst>
                                </p:cTn>
                              </p:par>
                              <p:par>
                                <p:cTn id="27" presetID="10" presetClass="entr" presetSubtype="0" fill="hold" grpId="0" nodeType="withEffect">
                                  <p:stCondLst>
                                    <p:cond delay="4400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11"/>
                </p:tgtEl>
              </p:cMediaNode>
            </p:audio>
            <p:audio>
              <p:cMediaNode vol="80000" showWhenStopped="0">
                <p:cTn id="31" fill="hold" display="0">
                  <p:stCondLst>
                    <p:cond delay="indefinite"/>
                  </p:stCondLst>
                  <p:endCondLst>
                    <p:cond evt="onStopAudio" delay="0">
                      <p:tgtEl>
                        <p:sldTgt/>
                      </p:tgtEl>
                    </p:cond>
                  </p:endCondLst>
                </p:cTn>
                <p:tgtEl>
                  <p:spTgt spid="12"/>
                </p:tgtEl>
              </p:cMediaNode>
            </p:audio>
          </p:childTnLst>
        </p:cTn>
      </p:par>
    </p:tnLst>
    <p:bldLst>
      <p:bldP spid="3" grpId="0" animBg="1"/>
      <p:bldP spid="3" grpId="1" animBg="1"/>
      <p:bldP spid="7" grpId="0" animBg="1"/>
      <p:bldP spid="7" grpId="1" animBg="1"/>
      <p:bldP spid="8" grpId="0" animBg="1"/>
      <p:bldP spid="8" grpId="1" animBg="1"/>
      <p:bldP spid="9" grpId="0" animBg="1"/>
      <p:bldP spid="10" grpId="0" animBg="1"/>
      <p:bldP spid="10"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FE2D2FD-F94B-4EB5-B7D8-9ECEBD20EFA0}"/>
              </a:ext>
            </a:extLst>
          </p:cNvPr>
          <p:cNvSpPr>
            <a:spLocks noGrp="1"/>
          </p:cNvSpPr>
          <p:nvPr>
            <p:ph type="sldNum" sz="quarter" idx="12"/>
          </p:nvPr>
        </p:nvSpPr>
        <p:spPr/>
        <p:txBody>
          <a:bodyPr/>
          <a:lstStyle/>
          <a:p>
            <a:fld id="{601EE9E8-4134-49B0-9AA7-3089E6521627}" type="slidenum">
              <a:rPr lang="en-US" smtClean="0"/>
              <a:pPr/>
              <a:t>25</a:t>
            </a:fld>
            <a:endParaRPr lang="en-US"/>
          </a:p>
        </p:txBody>
      </p:sp>
      <p:graphicFrame>
        <p:nvGraphicFramePr>
          <p:cNvPr id="2" name="Table 2">
            <a:extLst>
              <a:ext uri="{FF2B5EF4-FFF2-40B4-BE49-F238E27FC236}">
                <a16:creationId xmlns:a16="http://schemas.microsoft.com/office/drawing/2014/main" id="{06D8BBD4-0834-4831-A2D3-5327686C0231}"/>
              </a:ext>
            </a:extLst>
          </p:cNvPr>
          <p:cNvGraphicFramePr>
            <a:graphicFrameLocks noGrp="1"/>
          </p:cNvGraphicFramePr>
          <p:nvPr>
            <p:extLst>
              <p:ext uri="{D42A27DB-BD31-4B8C-83A1-F6EECF244321}">
                <p14:modId xmlns:p14="http://schemas.microsoft.com/office/powerpoint/2010/main" val="289135913"/>
              </p:ext>
            </p:extLst>
          </p:nvPr>
        </p:nvGraphicFramePr>
        <p:xfrm>
          <a:off x="479376" y="188640"/>
          <a:ext cx="9608616" cy="6347811"/>
        </p:xfrm>
        <a:graphic>
          <a:graphicData uri="http://schemas.openxmlformats.org/drawingml/2006/table">
            <a:tbl>
              <a:tblPr firstRow="1" bandRow="1">
                <a:tableStyleId>{5C22544A-7EE6-4342-B048-85BDC9FD1C3A}</a:tableStyleId>
              </a:tblPr>
              <a:tblGrid>
                <a:gridCol w="2402154">
                  <a:extLst>
                    <a:ext uri="{9D8B030D-6E8A-4147-A177-3AD203B41FA5}">
                      <a16:colId xmlns:a16="http://schemas.microsoft.com/office/drawing/2014/main" val="1721142391"/>
                    </a:ext>
                  </a:extLst>
                </a:gridCol>
                <a:gridCol w="2402154">
                  <a:extLst>
                    <a:ext uri="{9D8B030D-6E8A-4147-A177-3AD203B41FA5}">
                      <a16:colId xmlns:a16="http://schemas.microsoft.com/office/drawing/2014/main" val="848054714"/>
                    </a:ext>
                  </a:extLst>
                </a:gridCol>
                <a:gridCol w="2402154">
                  <a:extLst>
                    <a:ext uri="{9D8B030D-6E8A-4147-A177-3AD203B41FA5}">
                      <a16:colId xmlns:a16="http://schemas.microsoft.com/office/drawing/2014/main" val="3295916856"/>
                    </a:ext>
                  </a:extLst>
                </a:gridCol>
                <a:gridCol w="2402154">
                  <a:extLst>
                    <a:ext uri="{9D8B030D-6E8A-4147-A177-3AD203B41FA5}">
                      <a16:colId xmlns:a16="http://schemas.microsoft.com/office/drawing/2014/main" val="1733838862"/>
                    </a:ext>
                  </a:extLst>
                </a:gridCol>
              </a:tblGrid>
              <a:tr h="576064">
                <a:tc grid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i="1" dirty="0"/>
                        <a:t>Your Business Here</a:t>
                      </a:r>
                      <a:r>
                        <a:rPr lang="en-US" sz="2400" dirty="0"/>
                        <a:t>|</a:t>
                      </a:r>
                      <a:r>
                        <a:rPr lang="en-US" sz="2400" i="1" dirty="0"/>
                        <a:t> </a:t>
                      </a:r>
                      <a:r>
                        <a:rPr lang="en-US" sz="2400" dirty="0"/>
                        <a:t>BRAND STORY CHARACTER | </a:t>
                      </a:r>
                      <a:r>
                        <a:rPr lang="en-US" sz="2400" b="1" dirty="0"/>
                        <a:t>“Nickname here”</a:t>
                      </a:r>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2803364642"/>
                  </a:ext>
                </a:extLst>
              </a:tr>
              <a:tr h="2728198">
                <a:tc>
                  <a:txBody>
                    <a:bodyPr/>
                    <a:lstStyle/>
                    <a:p>
                      <a:endParaRPr lang="en-US" dirty="0"/>
                    </a:p>
                  </a:txBody>
                  <a:tcPr/>
                </a:tc>
                <a:tc>
                  <a:txBody>
                    <a:bodyPr/>
                    <a:lstStyle/>
                    <a:p>
                      <a:pPr>
                        <a:spcAft>
                          <a:spcPts val="600"/>
                        </a:spcAft>
                      </a:pPr>
                      <a:r>
                        <a:rPr lang="en-US" b="1" dirty="0"/>
                        <a:t>PROBLEM:</a:t>
                      </a:r>
                      <a:endParaRPr lang="en-US" dirty="0"/>
                    </a:p>
                    <a:p>
                      <a:pPr marL="171450" indent="-171450">
                        <a:spcAft>
                          <a:spcPts val="600"/>
                        </a:spcAft>
                        <a:buFont typeface="Arial" panose="020B0604020202020204" pitchFamily="34" charset="0"/>
                        <a:buChar char="•"/>
                      </a:pPr>
                      <a:r>
                        <a:rPr lang="en-US" sz="1800" dirty="0"/>
                        <a:t>problem or need that your product or service addresses.</a:t>
                      </a:r>
                    </a:p>
                    <a:p>
                      <a:endParaRPr lang="en-US" dirty="0"/>
                    </a:p>
                  </a:txBody>
                  <a:tcPr/>
                </a:tc>
                <a:tc>
                  <a:txBody>
                    <a:bodyPr/>
                    <a:lstStyle/>
                    <a:p>
                      <a:pPr>
                        <a:spcAft>
                          <a:spcPts val="600"/>
                        </a:spcAft>
                      </a:pPr>
                      <a:r>
                        <a:rPr lang="en-US" b="1" dirty="0"/>
                        <a:t>SEEKING:</a:t>
                      </a:r>
                      <a:endParaRPr lang="en-US" dirty="0"/>
                    </a:p>
                    <a:p>
                      <a:pPr marL="171450" indent="-171450">
                        <a:spcAft>
                          <a:spcPts val="600"/>
                        </a:spcAft>
                        <a:buFont typeface="Arial" panose="020B0604020202020204" pitchFamily="34" charset="0"/>
                        <a:buChar char="•"/>
                      </a:pPr>
                      <a:r>
                        <a:rPr lang="en-US" sz="1800" dirty="0"/>
                        <a:t>The solution that should be solved by your product.</a:t>
                      </a:r>
                    </a:p>
                    <a:p>
                      <a:endParaRPr lang="en-US" dirty="0"/>
                    </a:p>
                  </a:txBody>
                  <a:tcPr/>
                </a:tc>
                <a:tc>
                  <a:txBody>
                    <a:bodyPr/>
                    <a:lstStyle/>
                    <a:p>
                      <a:pPr>
                        <a:spcAft>
                          <a:spcPts val="600"/>
                        </a:spcAft>
                      </a:pPr>
                      <a:r>
                        <a:rPr lang="en-US" b="1" dirty="0">
                          <a:solidFill>
                            <a:schemeClr val="bg1"/>
                          </a:solidFill>
                        </a:rPr>
                        <a:t>TARGET DESCRIPTION:</a:t>
                      </a:r>
                      <a:endParaRPr lang="en-US" dirty="0">
                        <a:solidFill>
                          <a:schemeClr val="bg1"/>
                        </a:solidFill>
                      </a:endParaRPr>
                    </a:p>
                    <a:p>
                      <a:pPr marL="171450" indent="-171450">
                        <a:spcAft>
                          <a:spcPts val="600"/>
                        </a:spcAft>
                        <a:buFont typeface="Arial" panose="020B0604020202020204" pitchFamily="34" charset="0"/>
                        <a:buChar char="•"/>
                      </a:pPr>
                      <a:r>
                        <a:rPr lang="en-US" sz="1800" dirty="0">
                          <a:solidFill>
                            <a:schemeClr val="bg1"/>
                          </a:solidFill>
                        </a:rPr>
                        <a:t>Summarize this customer.</a:t>
                      </a:r>
                    </a:p>
                    <a:p>
                      <a:endParaRPr lang="en-US" dirty="0"/>
                    </a:p>
                  </a:txBody>
                  <a:tcPr>
                    <a:solidFill>
                      <a:schemeClr val="tx2"/>
                    </a:solidFill>
                  </a:tcPr>
                </a:tc>
                <a:extLst>
                  <a:ext uri="{0D108BD9-81ED-4DB2-BD59-A6C34878D82A}">
                    <a16:rowId xmlns:a16="http://schemas.microsoft.com/office/drawing/2014/main" val="1406078966"/>
                  </a:ext>
                </a:extLst>
              </a:tr>
              <a:tr h="3043549">
                <a:tc>
                  <a:txBody>
                    <a:bodyPr/>
                    <a:lstStyle/>
                    <a:p>
                      <a:pPr>
                        <a:spcAft>
                          <a:spcPts val="600"/>
                        </a:spcAft>
                      </a:pPr>
                      <a:r>
                        <a:rPr lang="en-US" b="1" dirty="0"/>
                        <a:t>BACKGROUND:</a:t>
                      </a:r>
                      <a:endParaRPr lang="en-US" dirty="0"/>
                    </a:p>
                    <a:p>
                      <a:pPr marL="171450" indent="-171450">
                        <a:spcAft>
                          <a:spcPts val="600"/>
                        </a:spcAft>
                        <a:buFont typeface="Arial" panose="020B0604020202020204" pitchFamily="34" charset="0"/>
                        <a:buChar char="•"/>
                      </a:pPr>
                      <a:r>
                        <a:rPr lang="en-US" sz="1800" dirty="0"/>
                        <a:t>Who is this person? What do they do?</a:t>
                      </a:r>
                      <a:endParaRPr lang="en-US" sz="1400" dirty="0"/>
                    </a:p>
                    <a:p>
                      <a:endParaRPr lang="en-US" dirty="0"/>
                    </a:p>
                  </a:txBody>
                  <a:tcPr/>
                </a:tc>
                <a:tc>
                  <a:txBody>
                    <a:bodyPr/>
                    <a:lstStyle/>
                    <a:p>
                      <a:pPr>
                        <a:spcAft>
                          <a:spcPts val="600"/>
                        </a:spcAft>
                      </a:pPr>
                      <a:r>
                        <a:rPr lang="en-US" b="1" dirty="0"/>
                        <a:t>INTERESTS:</a:t>
                      </a:r>
                      <a:endParaRPr lang="en-US" dirty="0"/>
                    </a:p>
                    <a:p>
                      <a:pPr marL="171450" indent="-171450">
                        <a:spcAft>
                          <a:spcPts val="600"/>
                        </a:spcAft>
                        <a:buFont typeface="Arial" panose="020B0604020202020204" pitchFamily="34" charset="0"/>
                        <a:buChar char="•"/>
                      </a:pPr>
                      <a:r>
                        <a:rPr lang="en-US" sz="1800" dirty="0"/>
                        <a:t>How does this person spend their time?</a:t>
                      </a:r>
                    </a:p>
                    <a:p>
                      <a:endParaRPr lang="en-US" dirty="0"/>
                    </a:p>
                  </a:txBody>
                  <a:tcPr/>
                </a:tc>
                <a:tc>
                  <a:txBody>
                    <a:bodyPr/>
                    <a:lstStyle/>
                    <a:p>
                      <a:pPr>
                        <a:spcAft>
                          <a:spcPts val="600"/>
                        </a:spcAft>
                      </a:pPr>
                      <a:r>
                        <a:rPr lang="en-US" b="1" dirty="0"/>
                        <a:t>BRANDS/MEDIA:</a:t>
                      </a:r>
                      <a:endParaRPr lang="en-US" dirty="0"/>
                    </a:p>
                    <a:p>
                      <a:pPr marL="171450" indent="-171450">
                        <a:spcAft>
                          <a:spcPts val="600"/>
                        </a:spcAft>
                        <a:buFont typeface="Arial" panose="020B0604020202020204" pitchFamily="34" charset="0"/>
                        <a:buChar char="•"/>
                      </a:pPr>
                      <a:r>
                        <a:rPr lang="en-US" sz="1800" dirty="0"/>
                        <a:t>What kinds of brands does this person purchase?</a:t>
                      </a:r>
                    </a:p>
                    <a:p>
                      <a:endParaRPr lang="en-US" dirty="0"/>
                    </a:p>
                  </a:txBody>
                  <a:tcPr/>
                </a:tc>
                <a:tc>
                  <a:txBody>
                    <a:bodyPr/>
                    <a:lstStyle/>
                    <a:p>
                      <a:pPr>
                        <a:spcAft>
                          <a:spcPts val="600"/>
                        </a:spcAft>
                      </a:pPr>
                      <a:r>
                        <a:rPr lang="en-US" b="1" dirty="0"/>
                        <a:t>GOALS:</a:t>
                      </a:r>
                      <a:endParaRPr lang="en-US" dirty="0"/>
                    </a:p>
                    <a:p>
                      <a:pPr marL="171450" indent="-171450">
                        <a:spcAft>
                          <a:spcPts val="600"/>
                        </a:spcAft>
                        <a:buFont typeface="Arial" panose="020B0604020202020204" pitchFamily="34" charset="0"/>
                        <a:buChar char="•"/>
                      </a:pPr>
                      <a:r>
                        <a:rPr lang="en-US" sz="1800" dirty="0"/>
                        <a:t>What are their immediate or long-range goals in life?</a:t>
                      </a:r>
                    </a:p>
                    <a:p>
                      <a:endParaRPr lang="en-US" dirty="0"/>
                    </a:p>
                  </a:txBody>
                  <a:tcPr/>
                </a:tc>
                <a:extLst>
                  <a:ext uri="{0D108BD9-81ED-4DB2-BD59-A6C34878D82A}">
                    <a16:rowId xmlns:a16="http://schemas.microsoft.com/office/drawing/2014/main" val="3464255861"/>
                  </a:ext>
                </a:extLst>
              </a:tr>
            </a:tbl>
          </a:graphicData>
        </a:graphic>
      </p:graphicFrame>
      <p:sp>
        <p:nvSpPr>
          <p:cNvPr id="31" name="TextBox 30">
            <a:extLst>
              <a:ext uri="{FF2B5EF4-FFF2-40B4-BE49-F238E27FC236}">
                <a16:creationId xmlns:a16="http://schemas.microsoft.com/office/drawing/2014/main" id="{12D8B1ED-620A-44F0-B491-205D10558E57}"/>
              </a:ext>
            </a:extLst>
          </p:cNvPr>
          <p:cNvSpPr txBox="1"/>
          <p:nvPr/>
        </p:nvSpPr>
        <p:spPr>
          <a:xfrm>
            <a:off x="9924070" y="100113"/>
            <a:ext cx="2104008" cy="5447645"/>
          </a:xfrm>
          <a:prstGeom prst="rect">
            <a:avLst/>
          </a:prstGeom>
          <a:gradFill>
            <a:gsLst>
              <a:gs pos="0">
                <a:schemeClr val="accent6">
                  <a:lumMod val="20000"/>
                  <a:lumOff val="80000"/>
                </a:schemeClr>
              </a:gs>
              <a:gs pos="97000">
                <a:schemeClr val="accent6">
                  <a:lumMod val="40000"/>
                  <a:lumOff val="60000"/>
                </a:schemeClr>
              </a:gs>
            </a:gsLst>
            <a:lin ang="5400000" scaled="1"/>
          </a:gradFill>
          <a:ln w="19050">
            <a:solidFill>
              <a:schemeClr val="accent2">
                <a:lumMod val="60000"/>
                <a:lumOff val="40000"/>
              </a:schemeClr>
            </a:solidFill>
          </a:ln>
          <a:scene3d>
            <a:camera prst="orthographicFront"/>
            <a:lightRig rig="threePt" dir="t"/>
          </a:scene3d>
          <a:sp3d prstMaterial="matte">
            <a:bevelT/>
          </a:sp3d>
        </p:spPr>
        <p:txBody>
          <a:bodyPr wrap="square" rtlCol="0">
            <a:spAutoFit/>
          </a:bodyPr>
          <a:lstStyle/>
          <a:p>
            <a:pPr algn="ctr"/>
            <a:r>
              <a:rPr lang="en-US" sz="1400" b="1" dirty="0"/>
              <a:t>SLIDE SET-UP</a:t>
            </a:r>
          </a:p>
          <a:p>
            <a:pPr marL="342900" indent="-342900">
              <a:spcAft>
                <a:spcPts val="1200"/>
              </a:spcAft>
              <a:buFont typeface="+mj-lt"/>
              <a:buAutoNum type="arabicPeriod"/>
            </a:pPr>
            <a:r>
              <a:rPr lang="en-US" sz="1400" b="1" dirty="0"/>
              <a:t>You can fill this out during your Brand Story workshop, or pre-fill before the event.</a:t>
            </a:r>
          </a:p>
          <a:p>
            <a:pPr marL="342900" indent="-342900">
              <a:spcAft>
                <a:spcPts val="1200"/>
              </a:spcAft>
              <a:buFont typeface="+mj-lt"/>
              <a:buAutoNum type="arabicPeriod"/>
            </a:pPr>
            <a:r>
              <a:rPr lang="en-US" sz="1400" b="1" dirty="0"/>
              <a:t>You can use AI to help (see Learning Guide)</a:t>
            </a:r>
          </a:p>
          <a:p>
            <a:pPr marL="342900" indent="-342900">
              <a:spcAft>
                <a:spcPts val="1200"/>
              </a:spcAft>
              <a:buFont typeface="+mj-lt"/>
              <a:buAutoNum type="arabicPeriod"/>
            </a:pPr>
            <a:r>
              <a:rPr lang="en-US" sz="1400" b="1" dirty="0"/>
              <a:t>Type into the boxes to enter your customer information.</a:t>
            </a:r>
          </a:p>
          <a:p>
            <a:pPr marL="342900" indent="-342900">
              <a:spcAft>
                <a:spcPts val="1200"/>
              </a:spcAft>
              <a:buFont typeface="+mj-lt"/>
              <a:buAutoNum type="arabicPeriod"/>
            </a:pPr>
            <a:r>
              <a:rPr lang="en-US" sz="1400" b="1" dirty="0"/>
              <a:t>Duplicate the slide for as many customer personas you wish to consider.</a:t>
            </a:r>
          </a:p>
          <a:p>
            <a:pPr marL="342900" indent="-342900">
              <a:spcAft>
                <a:spcPts val="1200"/>
              </a:spcAft>
              <a:buFont typeface="+mj-lt"/>
              <a:buAutoNum type="arabicPeriod"/>
            </a:pPr>
            <a:r>
              <a:rPr lang="en-US" sz="1400" b="1" dirty="0"/>
              <a:t>The Target Description will be used in your Brand Positioning Statement</a:t>
            </a:r>
          </a:p>
        </p:txBody>
      </p:sp>
      <p:pic>
        <p:nvPicPr>
          <p:cNvPr id="1026" name="Picture 2" descr="Face Icon Png - Person Line Icon Png | Transparent PNG Download ...">
            <a:extLst>
              <a:ext uri="{FF2B5EF4-FFF2-40B4-BE49-F238E27FC236}">
                <a16:creationId xmlns:a16="http://schemas.microsoft.com/office/drawing/2014/main" id="{CB4231F8-80AD-432D-88C1-4799E50BA077}"/>
              </a:ext>
            </a:extLst>
          </p:cNvPr>
          <p:cNvPicPr>
            <a:picLocks noChangeAspect="1" noChangeArrowheads="1"/>
          </p:cNvPicPr>
          <p:nvPr/>
        </p:nvPicPr>
        <p:blipFill>
          <a:blip r:embed="rId5" cstate="print">
            <a:lum bright="70000" contrast="-70000"/>
            <a:extLst>
              <a:ext uri="{28A0092B-C50C-407E-A947-70E740481C1C}">
                <a14:useLocalDpi xmlns:a14="http://schemas.microsoft.com/office/drawing/2010/main" val="0"/>
              </a:ext>
            </a:extLst>
          </a:blip>
          <a:srcRect/>
          <a:stretch>
            <a:fillRect/>
          </a:stretch>
        </p:blipFill>
        <p:spPr bwMode="auto">
          <a:xfrm>
            <a:off x="695400" y="1124744"/>
            <a:ext cx="2016882" cy="1959723"/>
          </a:xfrm>
          <a:prstGeom prst="rect">
            <a:avLst/>
          </a:prstGeom>
          <a:noFill/>
          <a:extLst>
            <a:ext uri="{909E8E84-426E-40DD-AFC4-6F175D3DCCD1}">
              <a14:hiddenFill xmlns:a14="http://schemas.microsoft.com/office/drawing/2010/main">
                <a:solidFill>
                  <a:srgbClr val="FFFFFF"/>
                </a:solidFill>
              </a14:hiddenFill>
            </a:ext>
          </a:extLst>
        </p:spPr>
      </p:pic>
      <p:sp>
        <p:nvSpPr>
          <p:cNvPr id="3" name="Date Placeholder 2">
            <a:extLst>
              <a:ext uri="{FF2B5EF4-FFF2-40B4-BE49-F238E27FC236}">
                <a16:creationId xmlns:a16="http://schemas.microsoft.com/office/drawing/2014/main" id="{0896CA27-673C-4B6A-95A7-45DAC2B0C2A6}"/>
              </a:ext>
            </a:extLst>
          </p:cNvPr>
          <p:cNvSpPr>
            <a:spLocks noGrp="1"/>
          </p:cNvSpPr>
          <p:nvPr>
            <p:ph type="dt" sz="half" idx="10"/>
          </p:nvPr>
        </p:nvSpPr>
        <p:spPr/>
        <p:txBody>
          <a:bodyPr/>
          <a:lstStyle/>
          <a:p>
            <a:fld id="{1D1829B3-B3D1-491A-8593-293C2C000B3C}" type="datetime1">
              <a:rPr lang="en-US" smtClean="0"/>
              <a:t>5/9/2026</a:t>
            </a:fld>
            <a:endParaRPr lang="en-US"/>
          </a:p>
        </p:txBody>
      </p:sp>
      <p:sp>
        <p:nvSpPr>
          <p:cNvPr id="5" name="Footer Placeholder 4">
            <a:extLst>
              <a:ext uri="{FF2B5EF4-FFF2-40B4-BE49-F238E27FC236}">
                <a16:creationId xmlns:a16="http://schemas.microsoft.com/office/drawing/2014/main" id="{FE233138-B9F8-4024-8778-D45B95F938D7}"/>
              </a:ext>
            </a:extLst>
          </p:cNvPr>
          <p:cNvSpPr>
            <a:spLocks noGrp="1"/>
          </p:cNvSpPr>
          <p:nvPr>
            <p:ph type="ftr" sz="quarter" idx="11"/>
          </p:nvPr>
        </p:nvSpPr>
        <p:spPr/>
        <p:txBody>
          <a:bodyPr/>
          <a:lstStyle/>
          <a:p>
            <a:r>
              <a:rPr lang="en-US"/>
              <a:t>Brand Story Workshop</a:t>
            </a:r>
          </a:p>
        </p:txBody>
      </p:sp>
      <p:pic>
        <p:nvPicPr>
          <p:cNvPr id="6" name="25">
            <a:hlinkClick r:id="" action="ppaction://media"/>
            <a:extLst>
              <a:ext uri="{FF2B5EF4-FFF2-40B4-BE49-F238E27FC236}">
                <a16:creationId xmlns:a16="http://schemas.microsoft.com/office/drawing/2014/main" id="{B9F55EF6-361A-63FE-1AD8-34F290861EA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pic>
        <p:nvPicPr>
          <p:cNvPr id="7" name="Picture 6">
            <a:extLst>
              <a:ext uri="{FF2B5EF4-FFF2-40B4-BE49-F238E27FC236}">
                <a16:creationId xmlns:a16="http://schemas.microsoft.com/office/drawing/2014/main" id="{9BD560B5-DD7B-7519-248E-7ADD9504270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235068" y="5980252"/>
            <a:ext cx="1407060" cy="717179"/>
          </a:xfrm>
          <a:prstGeom prst="rect">
            <a:avLst/>
          </a:prstGeom>
        </p:spPr>
      </p:pic>
    </p:spTree>
    <p:extLst>
      <p:ext uri="{BB962C8B-B14F-4D97-AF65-F5344CB8AC3E}">
        <p14:creationId xmlns:p14="http://schemas.microsoft.com/office/powerpoint/2010/main" val="3239622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584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95F9C35-BD63-490B-AD63-6598D054D9D2}"/>
              </a:ext>
            </a:extLst>
          </p:cNvPr>
          <p:cNvSpPr>
            <a:spLocks noGrp="1"/>
          </p:cNvSpPr>
          <p:nvPr>
            <p:ph type="title"/>
          </p:nvPr>
        </p:nvSpPr>
        <p:spPr/>
        <p:txBody>
          <a:bodyPr/>
          <a:lstStyle/>
          <a:p>
            <a:r>
              <a:rPr lang="en-US" dirty="0"/>
              <a:t>Brand positioning</a:t>
            </a:r>
          </a:p>
        </p:txBody>
      </p:sp>
      <p:sp>
        <p:nvSpPr>
          <p:cNvPr id="6" name="Text Placeholder 5">
            <a:extLst>
              <a:ext uri="{FF2B5EF4-FFF2-40B4-BE49-F238E27FC236}">
                <a16:creationId xmlns:a16="http://schemas.microsoft.com/office/drawing/2014/main" id="{EF2E0ADE-02F9-44F7-8986-80B299F5A9E9}"/>
              </a:ext>
            </a:extLst>
          </p:cNvPr>
          <p:cNvSpPr>
            <a:spLocks noGrp="1"/>
          </p:cNvSpPr>
          <p:nvPr>
            <p:ph type="body" idx="1"/>
          </p:nvPr>
        </p:nvSpPr>
        <p:spPr/>
        <p:txBody>
          <a:bodyPr/>
          <a:lstStyle/>
          <a:p>
            <a:r>
              <a:rPr lang="en-US" dirty="0"/>
              <a:t>Successful companies that scored big</a:t>
            </a:r>
          </a:p>
        </p:txBody>
      </p:sp>
      <p:sp>
        <p:nvSpPr>
          <p:cNvPr id="4" name="Slide Number Placeholder 3">
            <a:extLst>
              <a:ext uri="{FF2B5EF4-FFF2-40B4-BE49-F238E27FC236}">
                <a16:creationId xmlns:a16="http://schemas.microsoft.com/office/drawing/2014/main" id="{AEB3932E-897C-40EB-A708-F6C3AC180C79}"/>
              </a:ext>
            </a:extLst>
          </p:cNvPr>
          <p:cNvSpPr>
            <a:spLocks noGrp="1"/>
          </p:cNvSpPr>
          <p:nvPr>
            <p:ph type="sldNum" sz="quarter" idx="12"/>
          </p:nvPr>
        </p:nvSpPr>
        <p:spPr/>
        <p:txBody>
          <a:bodyPr/>
          <a:lstStyle/>
          <a:p>
            <a:fld id="{601EE9E8-4134-49B0-9AA7-3089E6521627}" type="slidenum">
              <a:rPr lang="en-US" smtClean="0"/>
              <a:pPr/>
              <a:t>26</a:t>
            </a:fld>
            <a:endParaRPr lang="en-US"/>
          </a:p>
        </p:txBody>
      </p:sp>
      <p:sp>
        <p:nvSpPr>
          <p:cNvPr id="2" name="Date Placeholder 1">
            <a:extLst>
              <a:ext uri="{FF2B5EF4-FFF2-40B4-BE49-F238E27FC236}">
                <a16:creationId xmlns:a16="http://schemas.microsoft.com/office/drawing/2014/main" id="{F65B33E1-C947-4638-B5AF-E57EB1070E99}"/>
              </a:ext>
            </a:extLst>
          </p:cNvPr>
          <p:cNvSpPr>
            <a:spLocks noGrp="1"/>
          </p:cNvSpPr>
          <p:nvPr>
            <p:ph type="dt" sz="half" idx="4294967295"/>
          </p:nvPr>
        </p:nvSpPr>
        <p:spPr>
          <a:xfrm>
            <a:off x="0" y="6356350"/>
            <a:ext cx="2844800" cy="365125"/>
          </a:xfrm>
        </p:spPr>
        <p:txBody>
          <a:bodyPr/>
          <a:lstStyle/>
          <a:p>
            <a:fld id="{FB8138CE-6AA3-4DC0-993D-441AD60A76DC}" type="datetime1">
              <a:rPr lang="en-US" smtClean="0"/>
              <a:t>5/9/2026</a:t>
            </a:fld>
            <a:endParaRPr lang="en-US"/>
          </a:p>
        </p:txBody>
      </p:sp>
      <p:sp>
        <p:nvSpPr>
          <p:cNvPr id="3" name="Footer Placeholder 2">
            <a:extLst>
              <a:ext uri="{FF2B5EF4-FFF2-40B4-BE49-F238E27FC236}">
                <a16:creationId xmlns:a16="http://schemas.microsoft.com/office/drawing/2014/main" id="{55C146D1-F0CD-4E26-924D-DC70AFDA41FA}"/>
              </a:ext>
            </a:extLst>
          </p:cNvPr>
          <p:cNvSpPr>
            <a:spLocks noGrp="1"/>
          </p:cNvSpPr>
          <p:nvPr>
            <p:ph type="ftr" sz="quarter" idx="4294967295"/>
          </p:nvPr>
        </p:nvSpPr>
        <p:spPr>
          <a:xfrm>
            <a:off x="0" y="6356350"/>
            <a:ext cx="3860800" cy="365125"/>
          </a:xfrm>
        </p:spPr>
        <p:txBody>
          <a:bodyPr/>
          <a:lstStyle/>
          <a:p>
            <a:r>
              <a:rPr lang="en-US"/>
              <a:t>Brand Story Workshop</a:t>
            </a:r>
          </a:p>
        </p:txBody>
      </p:sp>
      <p:sp>
        <p:nvSpPr>
          <p:cNvPr id="7" name="TextBox 6">
            <a:extLst>
              <a:ext uri="{FF2B5EF4-FFF2-40B4-BE49-F238E27FC236}">
                <a16:creationId xmlns:a16="http://schemas.microsoft.com/office/drawing/2014/main" id="{5C6C124D-39E4-4465-B73C-4CB6AD2DF394}"/>
              </a:ext>
            </a:extLst>
          </p:cNvPr>
          <p:cNvSpPr txBox="1"/>
          <p:nvPr/>
        </p:nvSpPr>
        <p:spPr>
          <a:xfrm>
            <a:off x="191344" y="5697956"/>
            <a:ext cx="1957653" cy="646331"/>
          </a:xfrm>
          <a:prstGeom prst="rect">
            <a:avLst/>
          </a:prstGeom>
          <a:solidFill>
            <a:schemeClr val="accent1"/>
          </a:solidFill>
        </p:spPr>
        <p:txBody>
          <a:bodyPr wrap="square" rtlCol="0">
            <a:spAutoFit/>
          </a:bodyPr>
          <a:lstStyle/>
          <a:p>
            <a:pPr algn="ctr"/>
            <a:r>
              <a:rPr lang="en-US" dirty="0">
                <a:solidFill>
                  <a:schemeClr val="bg1"/>
                </a:solidFill>
              </a:rPr>
              <a:t>Restart Slide Show from Current Slide</a:t>
            </a:r>
          </a:p>
        </p:txBody>
      </p:sp>
      <p:pic>
        <p:nvPicPr>
          <p:cNvPr id="8" name="26">
            <a:hlinkClick r:id="" action="ppaction://media"/>
            <a:extLst>
              <a:ext uri="{FF2B5EF4-FFF2-40B4-BE49-F238E27FC236}">
                <a16:creationId xmlns:a16="http://schemas.microsoft.com/office/drawing/2014/main" id="{85F204A1-2B1B-6295-6C54-AF2F686927C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pic>
        <p:nvPicPr>
          <p:cNvPr id="9" name="Picture 8">
            <a:extLst>
              <a:ext uri="{FF2B5EF4-FFF2-40B4-BE49-F238E27FC236}">
                <a16:creationId xmlns:a16="http://schemas.microsoft.com/office/drawing/2014/main" id="{F6738813-9D90-AFA5-A17D-BD515F702D3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76520" y="6118387"/>
            <a:ext cx="1151728" cy="626087"/>
          </a:xfrm>
          <a:prstGeom prst="rect">
            <a:avLst/>
          </a:prstGeom>
        </p:spPr>
      </p:pic>
    </p:spTree>
    <p:extLst>
      <p:ext uri="{BB962C8B-B14F-4D97-AF65-F5344CB8AC3E}">
        <p14:creationId xmlns:p14="http://schemas.microsoft.com/office/powerpoint/2010/main" val="1611621776"/>
      </p:ext>
    </p:extLst>
  </p:cSld>
  <p:clrMapOvr>
    <a:masterClrMapping/>
  </p:clrMapOvr>
  <mc:AlternateContent xmlns:mc="http://schemas.openxmlformats.org/markup-compatibility/2006">
    <mc:Choice xmlns:p14="http://schemas.microsoft.com/office/powerpoint/2010/main" Requires="p14">
      <p:transition spd="med" p14:dur="700" advTm="8000">
        <p:fade/>
      </p:transition>
    </mc:Choice>
    <mc:Fallback>
      <p:transition spd="med" advTm="8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69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en-US" sz="4400" dirty="0"/>
              <a:t>Successful positioning</a:t>
            </a:r>
          </a:p>
        </p:txBody>
      </p:sp>
      <p:sp>
        <p:nvSpPr>
          <p:cNvPr id="4" name="Date Placeholder 3"/>
          <p:cNvSpPr>
            <a:spLocks noGrp="1"/>
          </p:cNvSpPr>
          <p:nvPr>
            <p:ph type="dt" sz="half" idx="10"/>
          </p:nvPr>
        </p:nvSpPr>
        <p:spPr/>
        <p:txBody>
          <a:bodyPr/>
          <a:lstStyle/>
          <a:p>
            <a:fld id="{3222F15E-1C38-487F-BFF8-9C682A98530D}" type="datetime1">
              <a:rPr lang="en-US" smtClean="0"/>
              <a:t>5/9/2026</a:t>
            </a:fld>
            <a:endParaRPr lang="en-US"/>
          </a:p>
        </p:txBody>
      </p:sp>
      <p:sp>
        <p:nvSpPr>
          <p:cNvPr id="5" name="Footer Placeholder 4"/>
          <p:cNvSpPr>
            <a:spLocks noGrp="1"/>
          </p:cNvSpPr>
          <p:nvPr>
            <p:ph type="ftr" sz="quarter" idx="11"/>
          </p:nvPr>
        </p:nvSpPr>
        <p:spPr/>
        <p:txBody>
          <a:bodyPr/>
          <a:lstStyle/>
          <a:p>
            <a:r>
              <a:rPr lang="en-US"/>
              <a:t>Brand Story Workshop</a:t>
            </a:r>
            <a:endParaRPr lang="en-US" dirty="0"/>
          </a:p>
        </p:txBody>
      </p:sp>
      <p:sp>
        <p:nvSpPr>
          <p:cNvPr id="6" name="Slide Number Placeholder 5"/>
          <p:cNvSpPr>
            <a:spLocks noGrp="1"/>
          </p:cNvSpPr>
          <p:nvPr>
            <p:ph type="sldNum" sz="quarter" idx="12"/>
          </p:nvPr>
        </p:nvSpPr>
        <p:spPr>
          <a:xfrm>
            <a:off x="10920536" y="188640"/>
            <a:ext cx="747001" cy="350689"/>
          </a:xfrm>
        </p:spPr>
        <p:txBody>
          <a:bodyPr/>
          <a:lstStyle/>
          <a:p>
            <a:fld id="{601EE9E8-4134-49B0-9AA7-3089E6521627}" type="slidenum">
              <a:rPr lang="en-US" smtClean="0">
                <a:solidFill>
                  <a:schemeClr val="tx1"/>
                </a:solidFill>
              </a:rPr>
              <a:pPr/>
              <a:t>27</a:t>
            </a:fld>
            <a:endParaRPr lang="en-US" dirty="0">
              <a:solidFill>
                <a:schemeClr val="tx1"/>
              </a:solidFill>
            </a:endParaRPr>
          </a:p>
        </p:txBody>
      </p:sp>
      <p:pic>
        <p:nvPicPr>
          <p:cNvPr id="2050" name="Picture 2" descr="What Does BMW Logo Really Mean? | Logaster">
            <a:extLst>
              <a:ext uri="{FF2B5EF4-FFF2-40B4-BE49-F238E27FC236}">
                <a16:creationId xmlns:a16="http://schemas.microsoft.com/office/drawing/2014/main" id="{338D9465-6F77-4D4F-A201-2C228D07B91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61845" y="2084932"/>
            <a:ext cx="2185109" cy="164117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Grey Goose Vodka">
            <a:extLst>
              <a:ext uri="{FF2B5EF4-FFF2-40B4-BE49-F238E27FC236}">
                <a16:creationId xmlns:a16="http://schemas.microsoft.com/office/drawing/2014/main" id="{AF88A261-87D8-4869-939E-5B5D316E73B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39912" y="2699524"/>
            <a:ext cx="792088" cy="330491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The Murphey Saga: Sunday Stroke Survival: The Energizer Bunny">
            <a:extLst>
              <a:ext uri="{FF2B5EF4-FFF2-40B4-BE49-F238E27FC236}">
                <a16:creationId xmlns:a16="http://schemas.microsoft.com/office/drawing/2014/main" id="{2A72591E-AD81-4A9D-986B-E0F479D4BBD5}"/>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3023406" y="2581714"/>
            <a:ext cx="4621642" cy="394575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Suck it Up - Dyson Ad Campaign (for class) on Behance">
            <a:extLst>
              <a:ext uri="{FF2B5EF4-FFF2-40B4-BE49-F238E27FC236}">
                <a16:creationId xmlns:a16="http://schemas.microsoft.com/office/drawing/2014/main" id="{162457E1-493A-42C5-B7B6-ED98AB6046A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966475" y="1512078"/>
            <a:ext cx="2370865" cy="3066507"/>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Save $0.75 off a jar of Barilla pasta sauce! – Get it Free">
            <a:extLst>
              <a:ext uri="{FF2B5EF4-FFF2-40B4-BE49-F238E27FC236}">
                <a16:creationId xmlns:a16="http://schemas.microsoft.com/office/drawing/2014/main" id="{35B40E12-54B1-4E94-837D-8ABA4F978DA0}"/>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026400" y="4909813"/>
            <a:ext cx="2287166" cy="1370090"/>
          </a:xfrm>
          <a:prstGeom prst="rect">
            <a:avLst/>
          </a:prstGeom>
          <a:noFill/>
          <a:extLst>
            <a:ext uri="{909E8E84-426E-40DD-AFC4-6F175D3DCCD1}">
              <a14:hiddenFill xmlns:a14="http://schemas.microsoft.com/office/drawing/2010/main">
                <a:solidFill>
                  <a:srgbClr val="FFFFFF"/>
                </a:solidFill>
              </a14:hiddenFill>
            </a:ext>
          </a:extLst>
        </p:spPr>
      </p:pic>
      <p:pic>
        <p:nvPicPr>
          <p:cNvPr id="2" name="27">
            <a:hlinkClick r:id="" action="ppaction://media"/>
            <a:extLst>
              <a:ext uri="{FF2B5EF4-FFF2-40B4-BE49-F238E27FC236}">
                <a16:creationId xmlns:a16="http://schemas.microsoft.com/office/drawing/2014/main" id="{5A60C879-623C-C3F7-2768-AB27F4ED0240}"/>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791200" y="3124200"/>
            <a:ext cx="609600" cy="609600"/>
          </a:xfrm>
          <a:prstGeom prst="rect">
            <a:avLst/>
          </a:prstGeom>
        </p:spPr>
      </p:pic>
      <p:pic>
        <p:nvPicPr>
          <p:cNvPr id="3" name="Picture 2">
            <a:extLst>
              <a:ext uri="{FF2B5EF4-FFF2-40B4-BE49-F238E27FC236}">
                <a16:creationId xmlns:a16="http://schemas.microsoft.com/office/drawing/2014/main" id="{00A51547-3BA6-3BEA-5F44-7A3B0012F49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776520" y="6118387"/>
            <a:ext cx="1151728" cy="626087"/>
          </a:xfrm>
          <a:prstGeom prst="rect">
            <a:avLst/>
          </a:prstGeom>
        </p:spPr>
      </p:pic>
    </p:spTree>
    <p:extLst>
      <p:ext uri="{BB962C8B-B14F-4D97-AF65-F5344CB8AC3E}">
        <p14:creationId xmlns:p14="http://schemas.microsoft.com/office/powerpoint/2010/main" val="665670840"/>
      </p:ext>
    </p:extLst>
  </p:cSld>
  <p:clrMapOvr>
    <a:masterClrMapping/>
  </p:clrMapOvr>
  <mc:AlternateContent xmlns:mc="http://schemas.openxmlformats.org/markup-compatibility/2006">
    <mc:Choice xmlns:p14="http://schemas.microsoft.com/office/powerpoint/2010/main" Requires="p14">
      <p:transition spd="med" p14:dur="700" advTm="7000">
        <p:fade/>
      </p:transition>
    </mc:Choice>
    <mc:Fallback>
      <p:transition spd="med" advTm="7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828" fill="hold"/>
                                        <p:tgtEl>
                                          <p:spTgt spid="2"/>
                                        </p:tgtEl>
                                      </p:cBhvr>
                                    </p:cmd>
                                  </p:childTnLst>
                                </p:cTn>
                              </p:par>
                              <p:par>
                                <p:cTn id="7" presetID="42" presetClass="entr" presetSubtype="0" fill="hold" nodeType="withEffect">
                                  <p:stCondLst>
                                    <p:cond delay="0"/>
                                  </p:stCondLst>
                                  <p:childTnLst>
                                    <p:set>
                                      <p:cBhvr>
                                        <p:cTn id="8" dur="1" fill="hold">
                                          <p:stCondLst>
                                            <p:cond delay="0"/>
                                          </p:stCondLst>
                                        </p:cTn>
                                        <p:tgtEl>
                                          <p:spTgt spid="2052"/>
                                        </p:tgtEl>
                                        <p:attrNameLst>
                                          <p:attrName>style.visibility</p:attrName>
                                        </p:attrNameLst>
                                      </p:cBhvr>
                                      <p:to>
                                        <p:strVal val="visible"/>
                                      </p:to>
                                    </p:set>
                                    <p:animEffect transition="in" filter="fade">
                                      <p:cBhvr>
                                        <p:cTn id="9" dur="1000"/>
                                        <p:tgtEl>
                                          <p:spTgt spid="2052"/>
                                        </p:tgtEl>
                                      </p:cBhvr>
                                    </p:animEffect>
                                    <p:anim calcmode="lin" valueType="num">
                                      <p:cBhvr>
                                        <p:cTn id="10" dur="1000" fill="hold"/>
                                        <p:tgtEl>
                                          <p:spTgt spid="2052"/>
                                        </p:tgtEl>
                                        <p:attrNameLst>
                                          <p:attrName>ppt_x</p:attrName>
                                        </p:attrNameLst>
                                      </p:cBhvr>
                                      <p:tavLst>
                                        <p:tav tm="0">
                                          <p:val>
                                            <p:strVal val="#ppt_x"/>
                                          </p:val>
                                        </p:tav>
                                        <p:tav tm="100000">
                                          <p:val>
                                            <p:strVal val="#ppt_x"/>
                                          </p:val>
                                        </p:tav>
                                      </p:tavLst>
                                    </p:anim>
                                    <p:anim calcmode="lin" valueType="num">
                                      <p:cBhvr>
                                        <p:cTn id="11" dur="1000" fill="hold"/>
                                        <p:tgtEl>
                                          <p:spTgt spid="2052"/>
                                        </p:tgtEl>
                                        <p:attrNameLst>
                                          <p:attrName>ppt_y</p:attrName>
                                        </p:attrNameLst>
                                      </p:cBhvr>
                                      <p:tavLst>
                                        <p:tav tm="0">
                                          <p:val>
                                            <p:strVal val="#ppt_y+.1"/>
                                          </p:val>
                                        </p:tav>
                                        <p:tav tm="100000">
                                          <p:val>
                                            <p:strVal val="#ppt_y"/>
                                          </p:val>
                                        </p:tav>
                                      </p:tavLst>
                                    </p:anim>
                                  </p:childTnLst>
                                </p:cTn>
                              </p:par>
                              <p:par>
                                <p:cTn id="12" presetID="42" presetClass="entr" presetSubtype="0" fill="hold" nodeType="withEffect">
                                  <p:stCondLst>
                                    <p:cond delay="1000"/>
                                  </p:stCondLst>
                                  <p:childTnLst>
                                    <p:set>
                                      <p:cBhvr>
                                        <p:cTn id="13" dur="1" fill="hold">
                                          <p:stCondLst>
                                            <p:cond delay="0"/>
                                          </p:stCondLst>
                                        </p:cTn>
                                        <p:tgtEl>
                                          <p:spTgt spid="2050"/>
                                        </p:tgtEl>
                                        <p:attrNameLst>
                                          <p:attrName>style.visibility</p:attrName>
                                        </p:attrNameLst>
                                      </p:cBhvr>
                                      <p:to>
                                        <p:strVal val="visible"/>
                                      </p:to>
                                    </p:set>
                                    <p:animEffect transition="in" filter="fade">
                                      <p:cBhvr>
                                        <p:cTn id="14" dur="1000"/>
                                        <p:tgtEl>
                                          <p:spTgt spid="2050"/>
                                        </p:tgtEl>
                                      </p:cBhvr>
                                    </p:animEffect>
                                    <p:anim calcmode="lin" valueType="num">
                                      <p:cBhvr>
                                        <p:cTn id="15" dur="1000" fill="hold"/>
                                        <p:tgtEl>
                                          <p:spTgt spid="2050"/>
                                        </p:tgtEl>
                                        <p:attrNameLst>
                                          <p:attrName>ppt_x</p:attrName>
                                        </p:attrNameLst>
                                      </p:cBhvr>
                                      <p:tavLst>
                                        <p:tav tm="0">
                                          <p:val>
                                            <p:strVal val="#ppt_x"/>
                                          </p:val>
                                        </p:tav>
                                        <p:tav tm="100000">
                                          <p:val>
                                            <p:strVal val="#ppt_x"/>
                                          </p:val>
                                        </p:tav>
                                      </p:tavLst>
                                    </p:anim>
                                    <p:anim calcmode="lin" valueType="num">
                                      <p:cBhvr>
                                        <p:cTn id="16" dur="1000" fill="hold"/>
                                        <p:tgtEl>
                                          <p:spTgt spid="2050"/>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2000"/>
                                  </p:stCondLst>
                                  <p:childTnLst>
                                    <p:set>
                                      <p:cBhvr>
                                        <p:cTn id="18" dur="1" fill="hold">
                                          <p:stCondLst>
                                            <p:cond delay="0"/>
                                          </p:stCondLst>
                                        </p:cTn>
                                        <p:tgtEl>
                                          <p:spTgt spid="2054"/>
                                        </p:tgtEl>
                                        <p:attrNameLst>
                                          <p:attrName>style.visibility</p:attrName>
                                        </p:attrNameLst>
                                      </p:cBhvr>
                                      <p:to>
                                        <p:strVal val="visible"/>
                                      </p:to>
                                    </p:set>
                                    <p:animEffect transition="in" filter="fade">
                                      <p:cBhvr>
                                        <p:cTn id="19" dur="1000"/>
                                        <p:tgtEl>
                                          <p:spTgt spid="2054"/>
                                        </p:tgtEl>
                                      </p:cBhvr>
                                    </p:animEffect>
                                    <p:anim calcmode="lin" valueType="num">
                                      <p:cBhvr>
                                        <p:cTn id="20" dur="1000" fill="hold"/>
                                        <p:tgtEl>
                                          <p:spTgt spid="2054"/>
                                        </p:tgtEl>
                                        <p:attrNameLst>
                                          <p:attrName>ppt_x</p:attrName>
                                        </p:attrNameLst>
                                      </p:cBhvr>
                                      <p:tavLst>
                                        <p:tav tm="0">
                                          <p:val>
                                            <p:strVal val="#ppt_x"/>
                                          </p:val>
                                        </p:tav>
                                        <p:tav tm="100000">
                                          <p:val>
                                            <p:strVal val="#ppt_x"/>
                                          </p:val>
                                        </p:tav>
                                      </p:tavLst>
                                    </p:anim>
                                    <p:anim calcmode="lin" valueType="num">
                                      <p:cBhvr>
                                        <p:cTn id="21" dur="1000" fill="hold"/>
                                        <p:tgtEl>
                                          <p:spTgt spid="2054"/>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3000"/>
                                  </p:stCondLst>
                                  <p:childTnLst>
                                    <p:set>
                                      <p:cBhvr>
                                        <p:cTn id="23" dur="1" fill="hold">
                                          <p:stCondLst>
                                            <p:cond delay="0"/>
                                          </p:stCondLst>
                                        </p:cTn>
                                        <p:tgtEl>
                                          <p:spTgt spid="2056"/>
                                        </p:tgtEl>
                                        <p:attrNameLst>
                                          <p:attrName>style.visibility</p:attrName>
                                        </p:attrNameLst>
                                      </p:cBhvr>
                                      <p:to>
                                        <p:strVal val="visible"/>
                                      </p:to>
                                    </p:set>
                                    <p:animEffect transition="in" filter="fade">
                                      <p:cBhvr>
                                        <p:cTn id="24" dur="1000"/>
                                        <p:tgtEl>
                                          <p:spTgt spid="2056"/>
                                        </p:tgtEl>
                                      </p:cBhvr>
                                    </p:animEffect>
                                    <p:anim calcmode="lin" valueType="num">
                                      <p:cBhvr>
                                        <p:cTn id="25" dur="1000" fill="hold"/>
                                        <p:tgtEl>
                                          <p:spTgt spid="2056"/>
                                        </p:tgtEl>
                                        <p:attrNameLst>
                                          <p:attrName>ppt_x</p:attrName>
                                        </p:attrNameLst>
                                      </p:cBhvr>
                                      <p:tavLst>
                                        <p:tav tm="0">
                                          <p:val>
                                            <p:strVal val="#ppt_x"/>
                                          </p:val>
                                        </p:tav>
                                        <p:tav tm="100000">
                                          <p:val>
                                            <p:strVal val="#ppt_x"/>
                                          </p:val>
                                        </p:tav>
                                      </p:tavLst>
                                    </p:anim>
                                    <p:anim calcmode="lin" valueType="num">
                                      <p:cBhvr>
                                        <p:cTn id="26" dur="1000" fill="hold"/>
                                        <p:tgtEl>
                                          <p:spTgt spid="2056"/>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4000"/>
                                  </p:stCondLst>
                                  <p:childTnLst>
                                    <p:set>
                                      <p:cBhvr>
                                        <p:cTn id="28" dur="1" fill="hold">
                                          <p:stCondLst>
                                            <p:cond delay="0"/>
                                          </p:stCondLst>
                                        </p:cTn>
                                        <p:tgtEl>
                                          <p:spTgt spid="2058"/>
                                        </p:tgtEl>
                                        <p:attrNameLst>
                                          <p:attrName>style.visibility</p:attrName>
                                        </p:attrNameLst>
                                      </p:cBhvr>
                                      <p:to>
                                        <p:strVal val="visible"/>
                                      </p:to>
                                    </p:set>
                                    <p:animEffect transition="in" filter="fade">
                                      <p:cBhvr>
                                        <p:cTn id="29" dur="1000"/>
                                        <p:tgtEl>
                                          <p:spTgt spid="2058"/>
                                        </p:tgtEl>
                                      </p:cBhvr>
                                    </p:animEffect>
                                    <p:anim calcmode="lin" valueType="num">
                                      <p:cBhvr>
                                        <p:cTn id="30" dur="1000" fill="hold"/>
                                        <p:tgtEl>
                                          <p:spTgt spid="2058"/>
                                        </p:tgtEl>
                                        <p:attrNameLst>
                                          <p:attrName>ppt_x</p:attrName>
                                        </p:attrNameLst>
                                      </p:cBhvr>
                                      <p:tavLst>
                                        <p:tav tm="0">
                                          <p:val>
                                            <p:strVal val="#ppt_x"/>
                                          </p:val>
                                        </p:tav>
                                        <p:tav tm="100000">
                                          <p:val>
                                            <p:strVal val="#ppt_x"/>
                                          </p:val>
                                        </p:tav>
                                      </p:tavLst>
                                    </p:anim>
                                    <p:anim calcmode="lin" valueType="num">
                                      <p:cBhvr>
                                        <p:cTn id="31" dur="1000" fill="hold"/>
                                        <p:tgtEl>
                                          <p:spTgt spid="205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2"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en-US" sz="4400" dirty="0"/>
              <a:t>Successful positioning: Grey Goose</a:t>
            </a:r>
          </a:p>
        </p:txBody>
      </p:sp>
      <p:sp>
        <p:nvSpPr>
          <p:cNvPr id="4" name="Date Placeholder 3"/>
          <p:cNvSpPr>
            <a:spLocks noGrp="1"/>
          </p:cNvSpPr>
          <p:nvPr>
            <p:ph type="dt" sz="half" idx="10"/>
          </p:nvPr>
        </p:nvSpPr>
        <p:spPr/>
        <p:txBody>
          <a:bodyPr/>
          <a:lstStyle/>
          <a:p>
            <a:fld id="{A31FE757-D92A-44A4-BB1C-E95A368C857C}" type="datetime1">
              <a:rPr lang="en-US" smtClean="0"/>
              <a:t>5/9/2026</a:t>
            </a:fld>
            <a:endParaRPr lang="en-US"/>
          </a:p>
        </p:txBody>
      </p:sp>
      <p:sp>
        <p:nvSpPr>
          <p:cNvPr id="5" name="Footer Placeholder 4"/>
          <p:cNvSpPr>
            <a:spLocks noGrp="1"/>
          </p:cNvSpPr>
          <p:nvPr>
            <p:ph type="ftr" sz="quarter" idx="11"/>
          </p:nvPr>
        </p:nvSpPr>
        <p:spPr/>
        <p:txBody>
          <a:bodyPr/>
          <a:lstStyle/>
          <a:p>
            <a:r>
              <a:rPr lang="en-US"/>
              <a:t>Brand Story Workshop</a:t>
            </a:r>
            <a:endParaRPr lang="en-US" dirty="0"/>
          </a:p>
        </p:txBody>
      </p:sp>
      <p:sp>
        <p:nvSpPr>
          <p:cNvPr id="6" name="Slide Number Placeholder 5"/>
          <p:cNvSpPr>
            <a:spLocks noGrp="1"/>
          </p:cNvSpPr>
          <p:nvPr>
            <p:ph type="sldNum" sz="quarter" idx="12"/>
          </p:nvPr>
        </p:nvSpPr>
        <p:spPr/>
        <p:txBody>
          <a:bodyPr/>
          <a:lstStyle/>
          <a:p>
            <a:fld id="{601EE9E8-4134-49B0-9AA7-3089E6521627}" type="slidenum">
              <a:rPr lang="en-US" smtClean="0">
                <a:solidFill>
                  <a:schemeClr val="tx1"/>
                </a:solidFill>
              </a:rPr>
              <a:pPr/>
              <a:t>28</a:t>
            </a:fld>
            <a:endParaRPr lang="en-US" dirty="0">
              <a:solidFill>
                <a:schemeClr val="tx1"/>
              </a:solidFill>
            </a:endParaRPr>
          </a:p>
        </p:txBody>
      </p:sp>
      <p:pic>
        <p:nvPicPr>
          <p:cNvPr id="2052" name="Picture 4" descr="Grey Goose Vodka">
            <a:extLst>
              <a:ext uri="{FF2B5EF4-FFF2-40B4-BE49-F238E27FC236}">
                <a16:creationId xmlns:a16="http://schemas.microsoft.com/office/drawing/2014/main" id="{AF88A261-87D8-4869-939E-5B5D316E73B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1791" y="1811886"/>
            <a:ext cx="792088" cy="330491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Table 7">
            <a:extLst>
              <a:ext uri="{FF2B5EF4-FFF2-40B4-BE49-F238E27FC236}">
                <a16:creationId xmlns:a16="http://schemas.microsoft.com/office/drawing/2014/main" id="{DD50A4C7-0169-46E5-B05E-F057232C63A6}"/>
              </a:ext>
            </a:extLst>
          </p:cNvPr>
          <p:cNvGraphicFramePr>
            <a:graphicFrameLocks noGrp="1"/>
          </p:cNvGraphicFramePr>
          <p:nvPr>
            <p:extLst>
              <p:ext uri="{D42A27DB-BD31-4B8C-83A1-F6EECF244321}">
                <p14:modId xmlns:p14="http://schemas.microsoft.com/office/powerpoint/2010/main" val="3908476546"/>
              </p:ext>
            </p:extLst>
          </p:nvPr>
        </p:nvGraphicFramePr>
        <p:xfrm>
          <a:off x="2423592" y="1998766"/>
          <a:ext cx="9001000" cy="2656840"/>
        </p:xfrm>
        <a:graphic>
          <a:graphicData uri="http://schemas.openxmlformats.org/drawingml/2006/table">
            <a:tbl>
              <a:tblPr firstRow="1" bandRow="1">
                <a:effectLst>
                  <a:outerShdw blurRad="50800" dist="38100" dir="2700000" algn="tl" rotWithShape="0">
                    <a:prstClr val="black">
                      <a:alpha val="40000"/>
                    </a:prstClr>
                  </a:outerShdw>
                  <a:reflection blurRad="6350" stA="52000" endA="300" endPos="35000" dir="5400000" sy="-100000" algn="bl" rotWithShape="0"/>
                </a:effectLst>
                <a:tableStyleId>{5C22544A-7EE6-4342-B048-85BDC9FD1C3A}</a:tableStyleId>
              </a:tblPr>
              <a:tblGrid>
                <a:gridCol w="2250250">
                  <a:extLst>
                    <a:ext uri="{9D8B030D-6E8A-4147-A177-3AD203B41FA5}">
                      <a16:colId xmlns:a16="http://schemas.microsoft.com/office/drawing/2014/main" val="4167414146"/>
                    </a:ext>
                  </a:extLst>
                </a:gridCol>
                <a:gridCol w="2250250">
                  <a:extLst>
                    <a:ext uri="{9D8B030D-6E8A-4147-A177-3AD203B41FA5}">
                      <a16:colId xmlns:a16="http://schemas.microsoft.com/office/drawing/2014/main" val="2129779063"/>
                    </a:ext>
                  </a:extLst>
                </a:gridCol>
                <a:gridCol w="2250250">
                  <a:extLst>
                    <a:ext uri="{9D8B030D-6E8A-4147-A177-3AD203B41FA5}">
                      <a16:colId xmlns:a16="http://schemas.microsoft.com/office/drawing/2014/main" val="543274349"/>
                    </a:ext>
                  </a:extLst>
                </a:gridCol>
                <a:gridCol w="2250250">
                  <a:extLst>
                    <a:ext uri="{9D8B030D-6E8A-4147-A177-3AD203B41FA5}">
                      <a16:colId xmlns:a16="http://schemas.microsoft.com/office/drawing/2014/main" val="1383489493"/>
                    </a:ext>
                  </a:extLst>
                </a:gridCol>
              </a:tblGrid>
              <a:tr h="370840">
                <a:tc>
                  <a:txBody>
                    <a:bodyPr/>
                    <a:lstStyle/>
                    <a:p>
                      <a:pPr algn="ctr"/>
                      <a:r>
                        <a:rPr lang="en-US" sz="1800" b="0" i="0" u="none" strike="noStrike" kern="1200" baseline="0" dirty="0">
                          <a:solidFill>
                            <a:schemeClr val="lt1"/>
                          </a:solidFill>
                          <a:latin typeface="+mn-lt"/>
                          <a:ea typeface="+mn-ea"/>
                          <a:cs typeface="+mn-cs"/>
                        </a:rPr>
                        <a:t>BRAND</a:t>
                      </a:r>
                      <a:endParaRPr lang="en-US" dirty="0"/>
                    </a:p>
                  </a:txBody>
                  <a:tcPr/>
                </a:tc>
                <a:tc>
                  <a:txBody>
                    <a:bodyPr/>
                    <a:lstStyle/>
                    <a:p>
                      <a:pPr algn="ctr"/>
                      <a:r>
                        <a:rPr lang="en-US" sz="1800" b="0" i="0" u="none" strike="noStrike" kern="1200" baseline="0" dirty="0">
                          <a:solidFill>
                            <a:schemeClr val="lt1"/>
                          </a:solidFill>
                          <a:latin typeface="+mn-lt"/>
                          <a:ea typeface="+mn-ea"/>
                          <a:cs typeface="+mn-cs"/>
                        </a:rPr>
                        <a:t>POSITION</a:t>
                      </a:r>
                      <a:endParaRPr lang="en-US" dirty="0"/>
                    </a:p>
                  </a:txBody>
                  <a:tcPr/>
                </a:tc>
                <a:tc>
                  <a:txBody>
                    <a:bodyPr/>
                    <a:lstStyle/>
                    <a:p>
                      <a:pPr algn="ctr"/>
                      <a:r>
                        <a:rPr lang="en-US" sz="1800" b="0" i="0" u="none" strike="noStrike" kern="1200" baseline="0" dirty="0">
                          <a:solidFill>
                            <a:schemeClr val="lt1"/>
                          </a:solidFill>
                          <a:latin typeface="+mn-lt"/>
                          <a:ea typeface="+mn-ea"/>
                          <a:cs typeface="+mn-cs"/>
                        </a:rPr>
                        <a:t>TARGET CUSTOMER</a:t>
                      </a:r>
                      <a:endParaRPr lang="en-US" dirty="0"/>
                    </a:p>
                  </a:txBody>
                  <a:tcPr/>
                </a:tc>
                <a:tc>
                  <a:txBody>
                    <a:bodyPr/>
                    <a:lstStyle/>
                    <a:p>
                      <a:r>
                        <a:rPr lang="en-US" sz="1800" b="0" i="0" u="none" strike="noStrike" kern="1200" baseline="0" dirty="0">
                          <a:solidFill>
                            <a:schemeClr val="lt1"/>
                          </a:solidFill>
                          <a:latin typeface="+mn-lt"/>
                          <a:ea typeface="+mn-ea"/>
                          <a:cs typeface="+mn-cs"/>
                        </a:rPr>
                        <a:t>THE PAY-OFF</a:t>
                      </a:r>
                      <a:endParaRPr lang="en-US" dirty="0"/>
                    </a:p>
                  </a:txBody>
                  <a:tcPr/>
                </a:tc>
                <a:extLst>
                  <a:ext uri="{0D108BD9-81ED-4DB2-BD59-A6C34878D82A}">
                    <a16:rowId xmlns:a16="http://schemas.microsoft.com/office/drawing/2014/main" val="3602973891"/>
                  </a:ext>
                </a:extLst>
              </a:tr>
              <a:tr h="370840">
                <a:tc>
                  <a:txBody>
                    <a:bodyPr/>
                    <a:lstStyle/>
                    <a:p>
                      <a:r>
                        <a:rPr lang="en-US" b="1" dirty="0"/>
                        <a:t>Grey Goose Vodka</a:t>
                      </a:r>
                    </a:p>
                  </a:txBody>
                  <a:tcPr/>
                </a:tc>
                <a:tc>
                  <a:txBody>
                    <a:bodyPr/>
                    <a:lstStyle/>
                    <a:p>
                      <a:endParaRPr lang="en-US" sz="2800" dirty="0"/>
                    </a:p>
                  </a:txBody>
                  <a:tcPr/>
                </a:tc>
                <a:tc>
                  <a:txBody>
                    <a:bodyPr/>
                    <a:lstStyle/>
                    <a:p>
                      <a:r>
                        <a:rPr lang="en-US" sz="1800" b="0" i="0" u="none" strike="noStrike" kern="1200" baseline="0" dirty="0">
                          <a:solidFill>
                            <a:schemeClr val="dk1"/>
                          </a:solidFill>
                          <a:latin typeface="+mn-lt"/>
                          <a:ea typeface="+mn-ea"/>
                          <a:cs typeface="+mn-cs"/>
                        </a:rPr>
                        <a:t>Status drinkers who</a:t>
                      </a:r>
                    </a:p>
                    <a:p>
                      <a:r>
                        <a:rPr lang="en-US" sz="1800" b="0" i="0" u="none" strike="noStrike" kern="1200" baseline="0" dirty="0">
                          <a:solidFill>
                            <a:schemeClr val="dk1"/>
                          </a:solidFill>
                          <a:latin typeface="+mn-lt"/>
                          <a:ea typeface="+mn-ea"/>
                          <a:cs typeface="+mn-cs"/>
                        </a:rPr>
                        <a:t>want to flaunt their</a:t>
                      </a:r>
                    </a:p>
                    <a:p>
                      <a:r>
                        <a:rPr lang="en-US" sz="1800" b="0" i="0" u="none" strike="noStrike" kern="1200" baseline="0" dirty="0">
                          <a:solidFill>
                            <a:schemeClr val="dk1"/>
                          </a:solidFill>
                          <a:latin typeface="+mn-lt"/>
                          <a:ea typeface="+mn-ea"/>
                          <a:cs typeface="+mn-cs"/>
                        </a:rPr>
                        <a:t>discerning palate and discretionary income.</a:t>
                      </a:r>
                      <a:endParaRPr lang="en-US" dirty="0"/>
                    </a:p>
                  </a:txBody>
                  <a:tcPr/>
                </a:tc>
                <a:tc>
                  <a:txBody>
                    <a:bodyPr/>
                    <a:lstStyle/>
                    <a:p>
                      <a:r>
                        <a:rPr lang="en-US" sz="1800" b="0" i="0" u="none" strike="noStrike" kern="1200" baseline="0" dirty="0">
                          <a:solidFill>
                            <a:schemeClr val="dk1"/>
                          </a:solidFill>
                          <a:latin typeface="+mn-lt"/>
                          <a:ea typeface="+mn-ea"/>
                          <a:cs typeface="+mn-cs"/>
                        </a:rPr>
                        <a:t>Seven years after its 1997 introduction, Grey Goose was purchased by Bacardi for more than $2 billion—  all from leveraging an award into a brand position..</a:t>
                      </a:r>
                      <a:endParaRPr lang="en-US" dirty="0"/>
                    </a:p>
                  </a:txBody>
                  <a:tcPr/>
                </a:tc>
                <a:extLst>
                  <a:ext uri="{0D108BD9-81ED-4DB2-BD59-A6C34878D82A}">
                    <a16:rowId xmlns:a16="http://schemas.microsoft.com/office/drawing/2014/main" val="3463666951"/>
                  </a:ext>
                </a:extLst>
              </a:tr>
            </a:tbl>
          </a:graphicData>
        </a:graphic>
      </p:graphicFrame>
      <p:sp>
        <p:nvSpPr>
          <p:cNvPr id="2" name="Rectangle 1">
            <a:extLst>
              <a:ext uri="{FF2B5EF4-FFF2-40B4-BE49-F238E27FC236}">
                <a16:creationId xmlns:a16="http://schemas.microsoft.com/office/drawing/2014/main" id="{CC629EF1-EA63-4CE9-8243-B9150C583D5A}"/>
              </a:ext>
            </a:extLst>
          </p:cNvPr>
          <p:cNvSpPr/>
          <p:nvPr/>
        </p:nvSpPr>
        <p:spPr>
          <a:xfrm>
            <a:off x="4727848" y="2420888"/>
            <a:ext cx="2088232" cy="1569660"/>
          </a:xfrm>
          <a:prstGeom prst="rect">
            <a:avLst/>
          </a:prstGeom>
        </p:spPr>
        <p:txBody>
          <a:bodyPr wrap="square">
            <a:spAutoFit/>
          </a:bodyPr>
          <a:lstStyle/>
          <a:p>
            <a:r>
              <a:rPr lang="en-US" sz="2400" b="1" i="1" dirty="0">
                <a:solidFill>
                  <a:srgbClr val="C00000"/>
                </a:solidFill>
              </a:rPr>
              <a:t>The number one tasting vodka in the world</a:t>
            </a:r>
            <a:endParaRPr lang="en-US" sz="2400" b="1" dirty="0">
              <a:solidFill>
                <a:srgbClr val="C00000"/>
              </a:solidFill>
            </a:endParaRPr>
          </a:p>
        </p:txBody>
      </p:sp>
      <p:pic>
        <p:nvPicPr>
          <p:cNvPr id="8" name="28">
            <a:hlinkClick r:id="" action="ppaction://media"/>
            <a:extLst>
              <a:ext uri="{FF2B5EF4-FFF2-40B4-BE49-F238E27FC236}">
                <a16:creationId xmlns:a16="http://schemas.microsoft.com/office/drawing/2014/main" id="{CFE58631-5BB9-4530-DF77-FF4682D72B2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pic>
        <p:nvPicPr>
          <p:cNvPr id="9" name="Picture 8">
            <a:extLst>
              <a:ext uri="{FF2B5EF4-FFF2-40B4-BE49-F238E27FC236}">
                <a16:creationId xmlns:a16="http://schemas.microsoft.com/office/drawing/2014/main" id="{0396A8BF-E59B-ED9C-81AE-F61C951B825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76520" y="6118387"/>
            <a:ext cx="1151728" cy="626087"/>
          </a:xfrm>
          <a:prstGeom prst="rect">
            <a:avLst/>
          </a:prstGeom>
        </p:spPr>
      </p:pic>
    </p:spTree>
    <p:extLst>
      <p:ext uri="{BB962C8B-B14F-4D97-AF65-F5344CB8AC3E}">
        <p14:creationId xmlns:p14="http://schemas.microsoft.com/office/powerpoint/2010/main" val="1809966072"/>
      </p:ext>
    </p:extLst>
  </p:cSld>
  <p:clrMapOvr>
    <a:masterClrMapping/>
  </p:clrMapOvr>
  <mc:AlternateContent xmlns:mc="http://schemas.openxmlformats.org/markup-compatibility/2006">
    <mc:Choice xmlns:p14="http://schemas.microsoft.com/office/powerpoint/2010/main" Requires="p14">
      <p:transition spd="med" p14:dur="700" advTm="36000">
        <p:fade/>
      </p:transition>
    </mc:Choice>
    <mc:Fallback>
      <p:transition spd="med" advTm="36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6618" fill="hold"/>
                                        <p:tgtEl>
                                          <p:spTgt spid="8"/>
                                        </p:tgtEl>
                                      </p:cBhvr>
                                    </p:cmd>
                                  </p:childTnLst>
                                </p:cTn>
                              </p:par>
                              <p:par>
                                <p:cTn id="7" presetID="42" presetClass="entr" presetSubtype="0" fill="hold" nodeType="withEffect">
                                  <p:stCondLst>
                                    <p:cond delay="0"/>
                                  </p:stCondLst>
                                  <p:childTnLst>
                                    <p:set>
                                      <p:cBhvr>
                                        <p:cTn id="8" dur="1" fill="hold">
                                          <p:stCondLst>
                                            <p:cond delay="0"/>
                                          </p:stCondLst>
                                        </p:cTn>
                                        <p:tgtEl>
                                          <p:spTgt spid="2052"/>
                                        </p:tgtEl>
                                        <p:attrNameLst>
                                          <p:attrName>style.visibility</p:attrName>
                                        </p:attrNameLst>
                                      </p:cBhvr>
                                      <p:to>
                                        <p:strVal val="visible"/>
                                      </p:to>
                                    </p:set>
                                    <p:animEffect transition="in" filter="fade">
                                      <p:cBhvr>
                                        <p:cTn id="9" dur="1000"/>
                                        <p:tgtEl>
                                          <p:spTgt spid="2052"/>
                                        </p:tgtEl>
                                      </p:cBhvr>
                                    </p:animEffect>
                                    <p:anim calcmode="lin" valueType="num">
                                      <p:cBhvr>
                                        <p:cTn id="10" dur="1000" fill="hold"/>
                                        <p:tgtEl>
                                          <p:spTgt spid="2052"/>
                                        </p:tgtEl>
                                        <p:attrNameLst>
                                          <p:attrName>ppt_x</p:attrName>
                                        </p:attrNameLst>
                                      </p:cBhvr>
                                      <p:tavLst>
                                        <p:tav tm="0">
                                          <p:val>
                                            <p:strVal val="#ppt_x"/>
                                          </p:val>
                                        </p:tav>
                                        <p:tav tm="100000">
                                          <p:val>
                                            <p:strVal val="#ppt_x"/>
                                          </p:val>
                                        </p:tav>
                                      </p:tavLst>
                                    </p:anim>
                                    <p:anim calcmode="lin" valueType="num">
                                      <p:cBhvr>
                                        <p:cTn id="11" dur="1000" fill="hold"/>
                                        <p:tgtEl>
                                          <p:spTgt spid="2052"/>
                                        </p:tgtEl>
                                        <p:attrNameLst>
                                          <p:attrName>ppt_y</p:attrName>
                                        </p:attrNameLst>
                                      </p:cBhvr>
                                      <p:tavLst>
                                        <p:tav tm="0">
                                          <p:val>
                                            <p:strVal val="#ppt_y+.1"/>
                                          </p:val>
                                        </p:tav>
                                        <p:tav tm="100000">
                                          <p:val>
                                            <p:strVal val="#ppt_y"/>
                                          </p:val>
                                        </p:tav>
                                      </p:tavLst>
                                    </p:anim>
                                  </p:childTnLst>
                                </p:cTn>
                              </p:par>
                              <p:par>
                                <p:cTn id="12" presetID="10" presetClass="entr" presetSubtype="0" fill="hold" grpId="0" nodeType="withEffect">
                                  <p:stCondLst>
                                    <p:cond delay="800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5" fill="hold" display="0">
                  <p:stCondLst>
                    <p:cond delay="indefinite"/>
                  </p:stCondLst>
                  <p:endCondLst>
                    <p:cond evt="onStopAudio" delay="0">
                      <p:tgtEl>
                        <p:sldTgt/>
                      </p:tgtEl>
                    </p:cond>
                  </p:endCondLst>
                </p:cTn>
                <p:tgtEl>
                  <p:spTgt spid="8"/>
                </p:tgtEl>
              </p:cMediaNode>
            </p:audio>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en-US" sz="4400" dirty="0"/>
              <a:t>Successful positioning: BMW</a:t>
            </a:r>
          </a:p>
        </p:txBody>
      </p:sp>
      <p:sp>
        <p:nvSpPr>
          <p:cNvPr id="4" name="Date Placeholder 3"/>
          <p:cNvSpPr>
            <a:spLocks noGrp="1"/>
          </p:cNvSpPr>
          <p:nvPr>
            <p:ph type="dt" sz="half" idx="10"/>
          </p:nvPr>
        </p:nvSpPr>
        <p:spPr/>
        <p:txBody>
          <a:bodyPr/>
          <a:lstStyle/>
          <a:p>
            <a:fld id="{277DDA0F-9FB9-4992-A785-B121C227603E}" type="datetime1">
              <a:rPr lang="en-US" smtClean="0"/>
              <a:t>5/9/2026</a:t>
            </a:fld>
            <a:endParaRPr lang="en-US"/>
          </a:p>
        </p:txBody>
      </p:sp>
      <p:sp>
        <p:nvSpPr>
          <p:cNvPr id="5" name="Footer Placeholder 4"/>
          <p:cNvSpPr>
            <a:spLocks noGrp="1"/>
          </p:cNvSpPr>
          <p:nvPr>
            <p:ph type="ftr" sz="quarter" idx="11"/>
          </p:nvPr>
        </p:nvSpPr>
        <p:spPr/>
        <p:txBody>
          <a:bodyPr/>
          <a:lstStyle/>
          <a:p>
            <a:r>
              <a:rPr lang="en-US"/>
              <a:t>Brand Story Workshop</a:t>
            </a:r>
            <a:endParaRPr lang="en-US" dirty="0"/>
          </a:p>
        </p:txBody>
      </p:sp>
      <p:sp>
        <p:nvSpPr>
          <p:cNvPr id="6" name="Slide Number Placeholder 5"/>
          <p:cNvSpPr>
            <a:spLocks noGrp="1"/>
          </p:cNvSpPr>
          <p:nvPr>
            <p:ph type="sldNum" sz="quarter" idx="12"/>
          </p:nvPr>
        </p:nvSpPr>
        <p:spPr/>
        <p:txBody>
          <a:bodyPr/>
          <a:lstStyle/>
          <a:p>
            <a:fld id="{601EE9E8-4134-49B0-9AA7-3089E6521627}" type="slidenum">
              <a:rPr lang="en-US" smtClean="0">
                <a:solidFill>
                  <a:schemeClr val="tx1"/>
                </a:solidFill>
              </a:rPr>
              <a:pPr/>
              <a:t>29</a:t>
            </a:fld>
            <a:endParaRPr lang="en-US" dirty="0">
              <a:solidFill>
                <a:schemeClr val="tx1"/>
              </a:solidFill>
            </a:endParaRPr>
          </a:p>
        </p:txBody>
      </p:sp>
      <p:graphicFrame>
        <p:nvGraphicFramePr>
          <p:cNvPr id="3" name="Table 7">
            <a:extLst>
              <a:ext uri="{FF2B5EF4-FFF2-40B4-BE49-F238E27FC236}">
                <a16:creationId xmlns:a16="http://schemas.microsoft.com/office/drawing/2014/main" id="{DD50A4C7-0169-46E5-B05E-F057232C63A6}"/>
              </a:ext>
            </a:extLst>
          </p:cNvPr>
          <p:cNvGraphicFramePr>
            <a:graphicFrameLocks noGrp="1"/>
          </p:cNvGraphicFramePr>
          <p:nvPr>
            <p:extLst>
              <p:ext uri="{D42A27DB-BD31-4B8C-83A1-F6EECF244321}">
                <p14:modId xmlns:p14="http://schemas.microsoft.com/office/powerpoint/2010/main" val="1203983606"/>
              </p:ext>
            </p:extLst>
          </p:nvPr>
        </p:nvGraphicFramePr>
        <p:xfrm>
          <a:off x="2423592" y="1998766"/>
          <a:ext cx="9001000" cy="2656840"/>
        </p:xfrm>
        <a:graphic>
          <a:graphicData uri="http://schemas.openxmlformats.org/drawingml/2006/table">
            <a:tbl>
              <a:tblPr firstRow="1" bandRow="1">
                <a:effectLst>
                  <a:outerShdw blurRad="50800" dist="38100" dir="2700000" algn="tl" rotWithShape="0">
                    <a:prstClr val="black">
                      <a:alpha val="40000"/>
                    </a:prstClr>
                  </a:outerShdw>
                  <a:reflection blurRad="6350" stA="52000" endA="300" endPos="35000" dir="5400000" sy="-100000" algn="bl" rotWithShape="0"/>
                </a:effectLst>
                <a:tableStyleId>{5C22544A-7EE6-4342-B048-85BDC9FD1C3A}</a:tableStyleId>
              </a:tblPr>
              <a:tblGrid>
                <a:gridCol w="2250250">
                  <a:extLst>
                    <a:ext uri="{9D8B030D-6E8A-4147-A177-3AD203B41FA5}">
                      <a16:colId xmlns:a16="http://schemas.microsoft.com/office/drawing/2014/main" val="4167414146"/>
                    </a:ext>
                  </a:extLst>
                </a:gridCol>
                <a:gridCol w="2250250">
                  <a:extLst>
                    <a:ext uri="{9D8B030D-6E8A-4147-A177-3AD203B41FA5}">
                      <a16:colId xmlns:a16="http://schemas.microsoft.com/office/drawing/2014/main" val="2129779063"/>
                    </a:ext>
                  </a:extLst>
                </a:gridCol>
                <a:gridCol w="2250250">
                  <a:extLst>
                    <a:ext uri="{9D8B030D-6E8A-4147-A177-3AD203B41FA5}">
                      <a16:colId xmlns:a16="http://schemas.microsoft.com/office/drawing/2014/main" val="543274349"/>
                    </a:ext>
                  </a:extLst>
                </a:gridCol>
                <a:gridCol w="2250250">
                  <a:extLst>
                    <a:ext uri="{9D8B030D-6E8A-4147-A177-3AD203B41FA5}">
                      <a16:colId xmlns:a16="http://schemas.microsoft.com/office/drawing/2014/main" val="1383489493"/>
                    </a:ext>
                  </a:extLst>
                </a:gridCol>
              </a:tblGrid>
              <a:tr h="370840">
                <a:tc>
                  <a:txBody>
                    <a:bodyPr/>
                    <a:lstStyle/>
                    <a:p>
                      <a:pPr algn="ctr"/>
                      <a:r>
                        <a:rPr lang="en-US" sz="1800" b="0" i="0" u="none" strike="noStrike" kern="1200" baseline="0" dirty="0">
                          <a:solidFill>
                            <a:schemeClr val="lt1"/>
                          </a:solidFill>
                          <a:latin typeface="+mn-lt"/>
                          <a:ea typeface="+mn-ea"/>
                          <a:cs typeface="+mn-cs"/>
                        </a:rPr>
                        <a:t>BRAND</a:t>
                      </a:r>
                      <a:endParaRPr lang="en-US" dirty="0"/>
                    </a:p>
                  </a:txBody>
                  <a:tcPr/>
                </a:tc>
                <a:tc>
                  <a:txBody>
                    <a:bodyPr/>
                    <a:lstStyle/>
                    <a:p>
                      <a:pPr algn="ctr"/>
                      <a:r>
                        <a:rPr lang="en-US" sz="1800" b="0" i="0" u="none" strike="noStrike" kern="1200" baseline="0" dirty="0">
                          <a:solidFill>
                            <a:schemeClr val="lt1"/>
                          </a:solidFill>
                          <a:latin typeface="+mn-lt"/>
                          <a:ea typeface="+mn-ea"/>
                          <a:cs typeface="+mn-cs"/>
                        </a:rPr>
                        <a:t>POSITION</a:t>
                      </a:r>
                      <a:endParaRPr lang="en-US" dirty="0"/>
                    </a:p>
                  </a:txBody>
                  <a:tcPr/>
                </a:tc>
                <a:tc>
                  <a:txBody>
                    <a:bodyPr/>
                    <a:lstStyle/>
                    <a:p>
                      <a:pPr algn="ctr"/>
                      <a:r>
                        <a:rPr lang="en-US" sz="1800" b="0" i="0" u="none" strike="noStrike" kern="1200" baseline="0" dirty="0">
                          <a:solidFill>
                            <a:schemeClr val="lt1"/>
                          </a:solidFill>
                          <a:latin typeface="+mn-lt"/>
                          <a:ea typeface="+mn-ea"/>
                          <a:cs typeface="+mn-cs"/>
                        </a:rPr>
                        <a:t>TARGET CUSTOMER</a:t>
                      </a:r>
                      <a:endParaRPr lang="en-US" dirty="0"/>
                    </a:p>
                  </a:txBody>
                  <a:tcPr/>
                </a:tc>
                <a:tc>
                  <a:txBody>
                    <a:bodyPr/>
                    <a:lstStyle/>
                    <a:p>
                      <a:r>
                        <a:rPr lang="en-US" sz="1800" b="0" i="0" u="none" strike="noStrike" kern="1200" baseline="0" dirty="0">
                          <a:solidFill>
                            <a:schemeClr val="lt1"/>
                          </a:solidFill>
                          <a:latin typeface="+mn-lt"/>
                          <a:ea typeface="+mn-ea"/>
                          <a:cs typeface="+mn-cs"/>
                        </a:rPr>
                        <a:t>THE PAY-OFF</a:t>
                      </a:r>
                      <a:endParaRPr lang="en-US" dirty="0"/>
                    </a:p>
                  </a:txBody>
                  <a:tcPr/>
                </a:tc>
                <a:extLst>
                  <a:ext uri="{0D108BD9-81ED-4DB2-BD59-A6C34878D82A}">
                    <a16:rowId xmlns:a16="http://schemas.microsoft.com/office/drawing/2014/main" val="3602973891"/>
                  </a:ext>
                </a:extLst>
              </a:tr>
              <a:tr h="370840">
                <a:tc>
                  <a:txBody>
                    <a:bodyPr/>
                    <a:lstStyle/>
                    <a:p>
                      <a:r>
                        <a:rPr lang="en-US" b="1" dirty="0"/>
                        <a:t>BMW</a:t>
                      </a:r>
                    </a:p>
                  </a:txBody>
                  <a:tcPr/>
                </a:tc>
                <a:tc>
                  <a:txBody>
                    <a:bodyPr/>
                    <a:lstStyle/>
                    <a:p>
                      <a:endParaRPr lang="en-US" dirty="0"/>
                    </a:p>
                  </a:txBody>
                  <a:tcPr/>
                </a:tc>
                <a:tc>
                  <a:txBody>
                    <a:bodyPr/>
                    <a:lstStyle/>
                    <a:p>
                      <a:r>
                        <a:rPr lang="en-US" sz="1800" b="0" i="0" u="none" strike="noStrike" kern="1200" baseline="0" dirty="0">
                          <a:solidFill>
                            <a:schemeClr val="dk1"/>
                          </a:solidFill>
                          <a:latin typeface="+mn-lt"/>
                          <a:ea typeface="+mn-ea"/>
                          <a:cs typeface="+mn-cs"/>
                        </a:rPr>
                        <a:t>High-performance</a:t>
                      </a:r>
                    </a:p>
                    <a:p>
                      <a:r>
                        <a:rPr lang="en-US" sz="1800" b="0" i="0" u="none" strike="noStrike" kern="1200" baseline="0" dirty="0">
                          <a:solidFill>
                            <a:schemeClr val="dk1"/>
                          </a:solidFill>
                          <a:latin typeface="+mn-lt"/>
                          <a:ea typeface="+mn-ea"/>
                          <a:cs typeface="+mn-cs"/>
                        </a:rPr>
                        <a:t>luxury car aficionados.</a:t>
                      </a:r>
                      <a:endParaRPr lang="en-US" dirty="0"/>
                    </a:p>
                  </a:txBody>
                  <a:tcPr/>
                </a:tc>
                <a:tc>
                  <a:txBody>
                    <a:bodyPr/>
                    <a:lstStyle/>
                    <a:p>
                      <a:r>
                        <a:rPr lang="en-US" sz="1800" b="0" i="0" u="none" strike="noStrike" kern="1200" baseline="0" dirty="0">
                          <a:solidFill>
                            <a:schemeClr val="dk1"/>
                          </a:solidFill>
                          <a:latin typeface="+mn-lt"/>
                          <a:ea typeface="+mn-ea"/>
                          <a:cs typeface="+mn-cs"/>
                        </a:rPr>
                        <a:t>By promoting high performance with smaller, more</a:t>
                      </a:r>
                    </a:p>
                    <a:p>
                      <a:r>
                        <a:rPr lang="en-US" sz="1800" b="0" i="0" u="none" strike="noStrike" kern="1200" baseline="0" dirty="0">
                          <a:solidFill>
                            <a:schemeClr val="dk1"/>
                          </a:solidFill>
                          <a:latin typeface="+mn-lt"/>
                          <a:ea typeface="+mn-ea"/>
                          <a:cs typeface="+mn-cs"/>
                        </a:rPr>
                        <a:t>nimble vehicles, BMW now outsells Mercedes — the</a:t>
                      </a:r>
                    </a:p>
                    <a:p>
                      <a:r>
                        <a:rPr lang="en-US" sz="1800" b="0" i="0" u="none" strike="noStrike" kern="1200" baseline="0" dirty="0">
                          <a:solidFill>
                            <a:schemeClr val="dk1"/>
                          </a:solidFill>
                          <a:latin typeface="+mn-lt"/>
                          <a:ea typeface="+mn-ea"/>
                          <a:cs typeface="+mn-cs"/>
                        </a:rPr>
                        <a:t>most famous luxury brand in the world.</a:t>
                      </a:r>
                      <a:endParaRPr lang="en-US" dirty="0"/>
                    </a:p>
                  </a:txBody>
                  <a:tcPr/>
                </a:tc>
                <a:extLst>
                  <a:ext uri="{0D108BD9-81ED-4DB2-BD59-A6C34878D82A}">
                    <a16:rowId xmlns:a16="http://schemas.microsoft.com/office/drawing/2014/main" val="3463666951"/>
                  </a:ext>
                </a:extLst>
              </a:tr>
            </a:tbl>
          </a:graphicData>
        </a:graphic>
      </p:graphicFrame>
      <p:pic>
        <p:nvPicPr>
          <p:cNvPr id="8" name="Picture 2" descr="What Does BMW Logo Really Mean? | Logaster">
            <a:extLst>
              <a:ext uri="{FF2B5EF4-FFF2-40B4-BE49-F238E27FC236}">
                <a16:creationId xmlns:a16="http://schemas.microsoft.com/office/drawing/2014/main" id="{F1C0D4B8-1E42-477A-8CA3-E11E458D95E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8483" y="2506598"/>
            <a:ext cx="2185109" cy="1641176"/>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10968D84-5BEB-45E3-A027-5D4119E23B00}"/>
              </a:ext>
            </a:extLst>
          </p:cNvPr>
          <p:cNvSpPr/>
          <p:nvPr/>
        </p:nvSpPr>
        <p:spPr>
          <a:xfrm>
            <a:off x="4835860" y="2521066"/>
            <a:ext cx="2088232" cy="1200329"/>
          </a:xfrm>
          <a:prstGeom prst="rect">
            <a:avLst/>
          </a:prstGeom>
        </p:spPr>
        <p:txBody>
          <a:bodyPr wrap="square">
            <a:spAutoFit/>
          </a:bodyPr>
          <a:lstStyle/>
          <a:p>
            <a:r>
              <a:rPr lang="en-US" sz="2400" b="1" i="1" dirty="0">
                <a:solidFill>
                  <a:srgbClr val="C00000"/>
                </a:solidFill>
              </a:rPr>
              <a:t>The Ultimate</a:t>
            </a:r>
          </a:p>
          <a:p>
            <a:r>
              <a:rPr lang="en-US" sz="2400" b="1" i="1" dirty="0">
                <a:solidFill>
                  <a:srgbClr val="C00000"/>
                </a:solidFill>
              </a:rPr>
              <a:t>Driving Machine.</a:t>
            </a:r>
          </a:p>
        </p:txBody>
      </p:sp>
      <p:pic>
        <p:nvPicPr>
          <p:cNvPr id="2" name="29">
            <a:hlinkClick r:id="" action="ppaction://media"/>
            <a:extLst>
              <a:ext uri="{FF2B5EF4-FFF2-40B4-BE49-F238E27FC236}">
                <a16:creationId xmlns:a16="http://schemas.microsoft.com/office/drawing/2014/main" id="{3BD4DECB-1437-897C-3DB4-22A202F9620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pic>
        <p:nvPicPr>
          <p:cNvPr id="10" name="Picture 9">
            <a:extLst>
              <a:ext uri="{FF2B5EF4-FFF2-40B4-BE49-F238E27FC236}">
                <a16:creationId xmlns:a16="http://schemas.microsoft.com/office/drawing/2014/main" id="{B626A638-6112-9147-B54A-F4EA99805D2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76520" y="6118387"/>
            <a:ext cx="1151728" cy="626087"/>
          </a:xfrm>
          <a:prstGeom prst="rect">
            <a:avLst/>
          </a:prstGeom>
        </p:spPr>
      </p:pic>
    </p:spTree>
    <p:extLst>
      <p:ext uri="{BB962C8B-B14F-4D97-AF65-F5344CB8AC3E}">
        <p14:creationId xmlns:p14="http://schemas.microsoft.com/office/powerpoint/2010/main" val="3084380565"/>
      </p:ext>
    </p:extLst>
  </p:cSld>
  <p:clrMapOvr>
    <a:masterClrMapping/>
  </p:clrMapOvr>
  <mc:AlternateContent xmlns:mc="http://schemas.openxmlformats.org/markup-compatibility/2006">
    <mc:Choice xmlns:p14="http://schemas.microsoft.com/office/powerpoint/2010/main" Requires="p14">
      <p:transition spd="med" p14:dur="700" advTm="28000">
        <p:fade/>
      </p:transition>
    </mc:Choice>
    <mc:Fallback>
      <p:transition spd="med" advTm="28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8475" fill="hold"/>
                                        <p:tgtEl>
                                          <p:spTgt spid="2"/>
                                        </p:tgtEl>
                                      </p:cBhvr>
                                    </p:cmd>
                                  </p:childTnLst>
                                </p:cTn>
                              </p:par>
                              <p:par>
                                <p:cTn id="7" presetID="42"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animEffect transition="in" filter="fade">
                                      <p:cBhvr>
                                        <p:cTn id="9" dur="1000"/>
                                        <p:tgtEl>
                                          <p:spTgt spid="8"/>
                                        </p:tgtEl>
                                      </p:cBhvr>
                                    </p:animEffect>
                                    <p:anim calcmode="lin" valueType="num">
                                      <p:cBhvr>
                                        <p:cTn id="10" dur="1000" fill="hold"/>
                                        <p:tgtEl>
                                          <p:spTgt spid="8"/>
                                        </p:tgtEl>
                                        <p:attrNameLst>
                                          <p:attrName>ppt_x</p:attrName>
                                        </p:attrNameLst>
                                      </p:cBhvr>
                                      <p:tavLst>
                                        <p:tav tm="0">
                                          <p:val>
                                            <p:strVal val="#ppt_x"/>
                                          </p:val>
                                        </p:tav>
                                        <p:tav tm="100000">
                                          <p:val>
                                            <p:strVal val="#ppt_x"/>
                                          </p:val>
                                        </p:tav>
                                      </p:tavLst>
                                    </p:anim>
                                    <p:anim calcmode="lin" valueType="num">
                                      <p:cBhvr>
                                        <p:cTn id="11" dur="1000" fill="hold"/>
                                        <p:tgtEl>
                                          <p:spTgt spid="8"/>
                                        </p:tgtEl>
                                        <p:attrNameLst>
                                          <p:attrName>ppt_y</p:attrName>
                                        </p:attrNameLst>
                                      </p:cBhvr>
                                      <p:tavLst>
                                        <p:tav tm="0">
                                          <p:val>
                                            <p:strVal val="#ppt_y+.1"/>
                                          </p:val>
                                        </p:tav>
                                        <p:tav tm="100000">
                                          <p:val>
                                            <p:strVal val="#ppt_y"/>
                                          </p:val>
                                        </p:tav>
                                      </p:tavLst>
                                    </p:anim>
                                  </p:childTnLst>
                                </p:cTn>
                              </p:par>
                              <p:par>
                                <p:cTn id="12" presetID="10" presetClass="entr" presetSubtype="0" fill="hold" grpId="0" nodeType="withEffect">
                                  <p:stCondLst>
                                    <p:cond delay="700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5" fill="hold" display="0">
                  <p:stCondLst>
                    <p:cond delay="indefinite"/>
                  </p:stCondLst>
                  <p:endCondLst>
                    <p:cond evt="onStopAudio" delay="0">
                      <p:tgtEl>
                        <p:sldTgt/>
                      </p:tgtEl>
                    </p:cond>
                  </p:endCondLst>
                </p:cTn>
                <p:tgtEl>
                  <p:spTgt spid="2"/>
                </p:tgtEl>
              </p:cMediaNode>
            </p:audio>
          </p:childTnLst>
        </p:cTn>
      </p:par>
    </p:tnLst>
    <p:bldLst>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traffic light with a building in the background&#10;&#10;Description automatically generated">
            <a:extLst>
              <a:ext uri="{FF2B5EF4-FFF2-40B4-BE49-F238E27FC236}">
                <a16:creationId xmlns:a16="http://schemas.microsoft.com/office/drawing/2014/main" id="{DA353D56-7924-4F4B-9C05-ACB5600E8E9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879" y="1233358"/>
            <a:ext cx="12192000" cy="5624642"/>
          </a:xfrm>
          <a:prstGeom prst="rect">
            <a:avLst/>
          </a:prstGeom>
        </p:spPr>
      </p:pic>
      <p:pic>
        <p:nvPicPr>
          <p:cNvPr id="17" name="Picture 16" descr="A close up of a sign&#10;&#10;Description automatically generated">
            <a:extLst>
              <a:ext uri="{FF2B5EF4-FFF2-40B4-BE49-F238E27FC236}">
                <a16:creationId xmlns:a16="http://schemas.microsoft.com/office/drawing/2014/main" id="{F4AEE206-CD0C-4216-9624-826BAE57D01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4090" y="1453281"/>
            <a:ext cx="2660310" cy="4344950"/>
          </a:xfrm>
          <a:prstGeom prst="rect">
            <a:avLst/>
          </a:prstGeom>
          <a:effectLst>
            <a:outerShdw blurRad="228600" dist="101600" dir="2700000" algn="tl" rotWithShape="0">
              <a:prstClr val="black">
                <a:alpha val="40000"/>
              </a:prstClr>
            </a:outerShdw>
          </a:effectLst>
        </p:spPr>
      </p:pic>
      <p:sp>
        <p:nvSpPr>
          <p:cNvPr id="7" name="Title 6">
            <a:extLst>
              <a:ext uri="{FF2B5EF4-FFF2-40B4-BE49-F238E27FC236}">
                <a16:creationId xmlns:a16="http://schemas.microsoft.com/office/drawing/2014/main" id="{9D59F1F7-AE59-438A-84DB-9CB8CF533906}"/>
              </a:ext>
            </a:extLst>
          </p:cNvPr>
          <p:cNvSpPr>
            <a:spLocks noGrp="1"/>
          </p:cNvSpPr>
          <p:nvPr>
            <p:ph type="title"/>
          </p:nvPr>
        </p:nvSpPr>
        <p:spPr/>
        <p:txBody>
          <a:bodyPr/>
          <a:lstStyle/>
          <a:p>
            <a:r>
              <a:rPr lang="en-US" dirty="0">
                <a:solidFill>
                  <a:srgbClr val="F5C24C"/>
                </a:solidFill>
                <a:latin typeface="Calibri" pitchFamily="34" charset="0"/>
                <a:ea typeface="Franchise" pitchFamily="49" charset="0"/>
              </a:rPr>
              <a:t>* </a:t>
            </a:r>
            <a:r>
              <a:rPr lang="en-US" dirty="0"/>
              <a:t>Introduction</a:t>
            </a:r>
          </a:p>
        </p:txBody>
      </p:sp>
      <p:sp>
        <p:nvSpPr>
          <p:cNvPr id="4" name="Date Placeholder 3">
            <a:extLst>
              <a:ext uri="{FF2B5EF4-FFF2-40B4-BE49-F238E27FC236}">
                <a16:creationId xmlns:a16="http://schemas.microsoft.com/office/drawing/2014/main" id="{9A2B2135-2BB1-4259-8E20-CF9ECA7038A9}"/>
              </a:ext>
            </a:extLst>
          </p:cNvPr>
          <p:cNvSpPr>
            <a:spLocks noGrp="1"/>
          </p:cNvSpPr>
          <p:nvPr>
            <p:ph type="dt" sz="half" idx="10"/>
          </p:nvPr>
        </p:nvSpPr>
        <p:spPr/>
        <p:txBody>
          <a:bodyPr/>
          <a:lstStyle/>
          <a:p>
            <a:fld id="{581FBD31-A1BB-4156-9DBA-42EC85464E5E}" type="datetime1">
              <a:rPr lang="en-US" smtClean="0"/>
              <a:t>5/5/2026</a:t>
            </a:fld>
            <a:endParaRPr lang="en-US"/>
          </a:p>
        </p:txBody>
      </p:sp>
      <p:sp>
        <p:nvSpPr>
          <p:cNvPr id="5" name="Footer Placeholder 4">
            <a:extLst>
              <a:ext uri="{FF2B5EF4-FFF2-40B4-BE49-F238E27FC236}">
                <a16:creationId xmlns:a16="http://schemas.microsoft.com/office/drawing/2014/main" id="{AC891A69-4700-4C8C-97DA-0772F1B867B0}"/>
              </a:ext>
            </a:extLst>
          </p:cNvPr>
          <p:cNvSpPr>
            <a:spLocks noGrp="1"/>
          </p:cNvSpPr>
          <p:nvPr>
            <p:ph type="ftr" sz="quarter" idx="11"/>
          </p:nvPr>
        </p:nvSpPr>
        <p:spPr/>
        <p:txBody>
          <a:bodyPr/>
          <a:lstStyle/>
          <a:p>
            <a:r>
              <a:rPr lang="en-US"/>
              <a:t>Brand Story Workshop</a:t>
            </a:r>
            <a:endParaRPr lang="en-US" dirty="0"/>
          </a:p>
        </p:txBody>
      </p:sp>
      <p:sp>
        <p:nvSpPr>
          <p:cNvPr id="6" name="Slide Number Placeholder 5">
            <a:extLst>
              <a:ext uri="{FF2B5EF4-FFF2-40B4-BE49-F238E27FC236}">
                <a16:creationId xmlns:a16="http://schemas.microsoft.com/office/drawing/2014/main" id="{683F0720-709E-4DF1-9920-E2227A65AD03}"/>
              </a:ext>
            </a:extLst>
          </p:cNvPr>
          <p:cNvSpPr>
            <a:spLocks noGrp="1"/>
          </p:cNvSpPr>
          <p:nvPr>
            <p:ph type="sldNum" sz="quarter" idx="12"/>
          </p:nvPr>
        </p:nvSpPr>
        <p:spPr/>
        <p:txBody>
          <a:bodyPr/>
          <a:lstStyle/>
          <a:p>
            <a:fld id="{601EE9E8-4134-49B0-9AA7-3089E6521627}" type="slidenum">
              <a:rPr lang="en-US" smtClean="0"/>
              <a:pPr/>
              <a:t>3</a:t>
            </a:fld>
            <a:endParaRPr lang="en-US" dirty="0"/>
          </a:p>
        </p:txBody>
      </p:sp>
      <p:sp>
        <p:nvSpPr>
          <p:cNvPr id="14" name="Content Placeholder 13">
            <a:extLst>
              <a:ext uri="{FF2B5EF4-FFF2-40B4-BE49-F238E27FC236}">
                <a16:creationId xmlns:a16="http://schemas.microsoft.com/office/drawing/2014/main" id="{00296F2C-BDAC-4586-929E-78879D8DC413}"/>
              </a:ext>
            </a:extLst>
          </p:cNvPr>
          <p:cNvSpPr>
            <a:spLocks noGrp="1"/>
          </p:cNvSpPr>
          <p:nvPr>
            <p:ph sz="half" idx="1"/>
          </p:nvPr>
        </p:nvSpPr>
        <p:spPr>
          <a:xfrm>
            <a:off x="6106389" y="3934076"/>
            <a:ext cx="5384800" cy="1350624"/>
          </a:xfrm>
        </p:spPr>
        <p:txBody>
          <a:bodyPr>
            <a:normAutofit/>
          </a:bodyPr>
          <a:lstStyle/>
          <a:p>
            <a:pPr marL="0" indent="0">
              <a:buNone/>
            </a:pPr>
            <a:r>
              <a:rPr lang="en-US" dirty="0">
                <a:solidFill>
                  <a:schemeClr val="bg1"/>
                </a:solidFill>
              </a:rPr>
              <a:t>Bruce Miller</a:t>
            </a:r>
            <a:br>
              <a:rPr lang="en-US" dirty="0">
                <a:solidFill>
                  <a:schemeClr val="bg1"/>
                </a:solidFill>
              </a:rPr>
            </a:br>
            <a:r>
              <a:rPr lang="en-US" sz="2000" dirty="0" err="1">
                <a:solidFill>
                  <a:schemeClr val="bg1"/>
                </a:solidFill>
              </a:rPr>
              <a:t>Miller</a:t>
            </a:r>
            <a:r>
              <a:rPr lang="en-US" sz="2000" dirty="0">
                <a:solidFill>
                  <a:schemeClr val="bg1"/>
                </a:solidFill>
              </a:rPr>
              <a:t> </a:t>
            </a:r>
            <a:r>
              <a:rPr lang="en-US" sz="2000" dirty="0" err="1">
                <a:solidFill>
                  <a:schemeClr val="bg1"/>
                </a:solidFill>
              </a:rPr>
              <a:t>eMedia</a:t>
            </a:r>
            <a:br>
              <a:rPr lang="en-US" sz="2000" dirty="0">
                <a:solidFill>
                  <a:schemeClr val="bg1"/>
                </a:solidFill>
              </a:rPr>
            </a:br>
            <a:r>
              <a:rPr lang="en-US" sz="2000" dirty="0">
                <a:solidFill>
                  <a:schemeClr val="bg1"/>
                </a:solidFill>
              </a:rPr>
              <a:t>Atlanta, GA</a:t>
            </a:r>
            <a:endParaRPr lang="en-US" dirty="0">
              <a:solidFill>
                <a:schemeClr val="bg1"/>
              </a:solidFill>
            </a:endParaRPr>
          </a:p>
        </p:txBody>
      </p:sp>
      <p:pic>
        <p:nvPicPr>
          <p:cNvPr id="13314" name="Picture 2">
            <a:extLst>
              <a:ext uri="{FF2B5EF4-FFF2-40B4-BE49-F238E27FC236}">
                <a16:creationId xmlns:a16="http://schemas.microsoft.com/office/drawing/2014/main" id="{AA85B45F-4295-41CC-B779-0A012398E58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92973" y="3093179"/>
            <a:ext cx="1885950" cy="1905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9" name="03-music">
            <a:hlinkClick r:id="" action="ppaction://media"/>
            <a:extLst>
              <a:ext uri="{FF2B5EF4-FFF2-40B4-BE49-F238E27FC236}">
                <a16:creationId xmlns:a16="http://schemas.microsoft.com/office/drawing/2014/main" id="{34E56A99-85A6-9C31-425B-23BD7078E8B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200456" y="3142120"/>
            <a:ext cx="609600" cy="609600"/>
          </a:xfrm>
          <a:prstGeom prst="rect">
            <a:avLst/>
          </a:prstGeom>
        </p:spPr>
      </p:pic>
      <p:pic>
        <p:nvPicPr>
          <p:cNvPr id="13" name="Picture 12">
            <a:extLst>
              <a:ext uri="{FF2B5EF4-FFF2-40B4-BE49-F238E27FC236}">
                <a16:creationId xmlns:a16="http://schemas.microsoft.com/office/drawing/2014/main" id="{9ECF2C05-100F-064B-1116-B16F6C53743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235068" y="5980252"/>
            <a:ext cx="1407060" cy="717179"/>
          </a:xfrm>
          <a:prstGeom prst="rect">
            <a:avLst/>
          </a:prstGeom>
        </p:spPr>
      </p:pic>
    </p:spTree>
    <p:extLst>
      <p:ext uri="{BB962C8B-B14F-4D97-AF65-F5344CB8AC3E}">
        <p14:creationId xmlns:p14="http://schemas.microsoft.com/office/powerpoint/2010/main" val="1378705267"/>
      </p:ext>
    </p:extLst>
  </p:cSld>
  <p:clrMapOvr>
    <a:masterClrMapping/>
  </p:clrMapOvr>
  <mc:AlternateContent xmlns:mc="http://schemas.openxmlformats.org/markup-compatibility/2006">
    <mc:Choice xmlns:p14="http://schemas.microsoft.com/office/powerpoint/2010/main" Requires="p14">
      <p:transition spd="med" p14:dur="700" advTm="22000">
        <p:fade/>
      </p:transition>
    </mc:Choice>
    <mc:Fallback>
      <p:transition spd="med" advTm="2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3124" fill="hold"/>
                                        <p:tgtEl>
                                          <p:spTgt spid="9"/>
                                        </p:tgtEl>
                                      </p:cBhvr>
                                    </p:cmd>
                                  </p:childTnLst>
                                </p:cTn>
                              </p:par>
                              <p:par>
                                <p:cTn id="7" presetID="10" presetClass="entr" presetSubtype="0" fill="hold" nodeType="withEffect">
                                  <p:stCondLst>
                                    <p:cond delay="5000"/>
                                  </p:stCondLst>
                                  <p:childTnLst>
                                    <p:set>
                                      <p:cBhvr>
                                        <p:cTn id="8" dur="1" fill="hold">
                                          <p:stCondLst>
                                            <p:cond delay="0"/>
                                          </p:stCondLst>
                                        </p:cTn>
                                        <p:tgtEl>
                                          <p:spTgt spid="13314"/>
                                        </p:tgtEl>
                                        <p:attrNameLst>
                                          <p:attrName>style.visibility</p:attrName>
                                        </p:attrNameLst>
                                      </p:cBhvr>
                                      <p:to>
                                        <p:strVal val="visible"/>
                                      </p:to>
                                    </p:set>
                                    <p:animEffect transition="in" filter="fade">
                                      <p:cBhvr>
                                        <p:cTn id="9" dur="500"/>
                                        <p:tgtEl>
                                          <p:spTgt spid="13314"/>
                                        </p:tgtEl>
                                      </p:cBhvr>
                                    </p:animEffect>
                                  </p:childTnLst>
                                </p:cTn>
                              </p:par>
                              <p:par>
                                <p:cTn id="10" presetID="10" presetClass="entr" presetSubtype="0" fill="hold" grpId="0" nodeType="withEffect">
                                  <p:stCondLst>
                                    <p:cond delay="5000"/>
                                  </p:stCondLst>
                                  <p:childTnLst>
                                    <p:set>
                                      <p:cBhvr>
                                        <p:cTn id="11" dur="1" fill="hold">
                                          <p:stCondLst>
                                            <p:cond delay="0"/>
                                          </p:stCondLst>
                                        </p:cTn>
                                        <p:tgtEl>
                                          <p:spTgt spid="14">
                                            <p:txEl>
                                              <p:pRg st="0" end="0"/>
                                            </p:txEl>
                                          </p:spTgt>
                                        </p:tgtEl>
                                        <p:attrNameLst>
                                          <p:attrName>style.visibility</p:attrName>
                                        </p:attrNameLst>
                                      </p:cBhvr>
                                      <p:to>
                                        <p:strVal val="visible"/>
                                      </p:to>
                                    </p:set>
                                    <p:animEffect transition="in" filter="fade">
                                      <p:cBhvr>
                                        <p:cTn id="12"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3" fill="hold" display="0">
                  <p:stCondLst>
                    <p:cond delay="indefinite"/>
                  </p:stCondLst>
                  <p:endCondLst>
                    <p:cond evt="onStopAudio" delay="0">
                      <p:tgtEl>
                        <p:sldTgt/>
                      </p:tgtEl>
                    </p:cond>
                  </p:endCondLst>
                </p:cTn>
                <p:tgtEl>
                  <p:spTgt spid="9"/>
                </p:tgtEl>
              </p:cMediaNode>
            </p:audio>
          </p:childTnLst>
        </p:cTn>
      </p:par>
    </p:tnLst>
    <p:bldLst>
      <p:bldP spid="14"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en-US" sz="4400" dirty="0"/>
              <a:t>Successful positioning: Energizer</a:t>
            </a:r>
          </a:p>
        </p:txBody>
      </p:sp>
      <p:sp>
        <p:nvSpPr>
          <p:cNvPr id="4" name="Date Placeholder 3"/>
          <p:cNvSpPr>
            <a:spLocks noGrp="1"/>
          </p:cNvSpPr>
          <p:nvPr>
            <p:ph type="dt" sz="half" idx="10"/>
          </p:nvPr>
        </p:nvSpPr>
        <p:spPr/>
        <p:txBody>
          <a:bodyPr/>
          <a:lstStyle/>
          <a:p>
            <a:fld id="{3A56C891-5A2D-41D9-BC81-D91933C3DF2B}" type="datetime1">
              <a:rPr lang="en-US" smtClean="0"/>
              <a:t>5/9/2026</a:t>
            </a:fld>
            <a:endParaRPr lang="en-US"/>
          </a:p>
        </p:txBody>
      </p:sp>
      <p:sp>
        <p:nvSpPr>
          <p:cNvPr id="5" name="Footer Placeholder 4"/>
          <p:cNvSpPr>
            <a:spLocks noGrp="1"/>
          </p:cNvSpPr>
          <p:nvPr>
            <p:ph type="ftr" sz="quarter" idx="11"/>
          </p:nvPr>
        </p:nvSpPr>
        <p:spPr/>
        <p:txBody>
          <a:bodyPr/>
          <a:lstStyle/>
          <a:p>
            <a:r>
              <a:rPr lang="en-US"/>
              <a:t>Brand Story Workshop</a:t>
            </a:r>
            <a:endParaRPr lang="en-US" dirty="0"/>
          </a:p>
        </p:txBody>
      </p:sp>
      <p:sp>
        <p:nvSpPr>
          <p:cNvPr id="6" name="Slide Number Placeholder 5"/>
          <p:cNvSpPr>
            <a:spLocks noGrp="1"/>
          </p:cNvSpPr>
          <p:nvPr>
            <p:ph type="sldNum" sz="quarter" idx="12"/>
          </p:nvPr>
        </p:nvSpPr>
        <p:spPr/>
        <p:txBody>
          <a:bodyPr/>
          <a:lstStyle/>
          <a:p>
            <a:fld id="{601EE9E8-4134-49B0-9AA7-3089E6521627}" type="slidenum">
              <a:rPr lang="en-US" smtClean="0">
                <a:solidFill>
                  <a:schemeClr val="tx1"/>
                </a:solidFill>
              </a:rPr>
              <a:pPr/>
              <a:t>30</a:t>
            </a:fld>
            <a:endParaRPr lang="en-US" dirty="0">
              <a:solidFill>
                <a:schemeClr val="tx1"/>
              </a:solidFill>
            </a:endParaRPr>
          </a:p>
        </p:txBody>
      </p:sp>
      <p:graphicFrame>
        <p:nvGraphicFramePr>
          <p:cNvPr id="3" name="Table 7">
            <a:extLst>
              <a:ext uri="{FF2B5EF4-FFF2-40B4-BE49-F238E27FC236}">
                <a16:creationId xmlns:a16="http://schemas.microsoft.com/office/drawing/2014/main" id="{DD50A4C7-0169-46E5-B05E-F057232C63A6}"/>
              </a:ext>
            </a:extLst>
          </p:cNvPr>
          <p:cNvGraphicFramePr>
            <a:graphicFrameLocks noGrp="1"/>
          </p:cNvGraphicFramePr>
          <p:nvPr>
            <p:extLst>
              <p:ext uri="{D42A27DB-BD31-4B8C-83A1-F6EECF244321}">
                <p14:modId xmlns:p14="http://schemas.microsoft.com/office/powerpoint/2010/main" val="2367934245"/>
              </p:ext>
            </p:extLst>
          </p:nvPr>
        </p:nvGraphicFramePr>
        <p:xfrm>
          <a:off x="2423592" y="1998766"/>
          <a:ext cx="9001000" cy="1833880"/>
        </p:xfrm>
        <a:graphic>
          <a:graphicData uri="http://schemas.openxmlformats.org/drawingml/2006/table">
            <a:tbl>
              <a:tblPr firstRow="1" bandRow="1">
                <a:effectLst>
                  <a:outerShdw blurRad="50800" dist="38100" dir="2700000" algn="tl" rotWithShape="0">
                    <a:prstClr val="black">
                      <a:alpha val="40000"/>
                    </a:prstClr>
                  </a:outerShdw>
                  <a:reflection blurRad="6350" stA="52000" endA="300" endPos="35000" dir="5400000" sy="-100000" algn="bl" rotWithShape="0"/>
                </a:effectLst>
                <a:tableStyleId>{5C22544A-7EE6-4342-B048-85BDC9FD1C3A}</a:tableStyleId>
              </a:tblPr>
              <a:tblGrid>
                <a:gridCol w="2250250">
                  <a:extLst>
                    <a:ext uri="{9D8B030D-6E8A-4147-A177-3AD203B41FA5}">
                      <a16:colId xmlns:a16="http://schemas.microsoft.com/office/drawing/2014/main" val="4167414146"/>
                    </a:ext>
                  </a:extLst>
                </a:gridCol>
                <a:gridCol w="2250250">
                  <a:extLst>
                    <a:ext uri="{9D8B030D-6E8A-4147-A177-3AD203B41FA5}">
                      <a16:colId xmlns:a16="http://schemas.microsoft.com/office/drawing/2014/main" val="2129779063"/>
                    </a:ext>
                  </a:extLst>
                </a:gridCol>
                <a:gridCol w="2250250">
                  <a:extLst>
                    <a:ext uri="{9D8B030D-6E8A-4147-A177-3AD203B41FA5}">
                      <a16:colId xmlns:a16="http://schemas.microsoft.com/office/drawing/2014/main" val="543274349"/>
                    </a:ext>
                  </a:extLst>
                </a:gridCol>
                <a:gridCol w="2250250">
                  <a:extLst>
                    <a:ext uri="{9D8B030D-6E8A-4147-A177-3AD203B41FA5}">
                      <a16:colId xmlns:a16="http://schemas.microsoft.com/office/drawing/2014/main" val="1383489493"/>
                    </a:ext>
                  </a:extLst>
                </a:gridCol>
              </a:tblGrid>
              <a:tr h="370840">
                <a:tc>
                  <a:txBody>
                    <a:bodyPr/>
                    <a:lstStyle/>
                    <a:p>
                      <a:pPr algn="ctr"/>
                      <a:r>
                        <a:rPr lang="en-US" sz="1800" b="0" i="0" u="none" strike="noStrike" kern="1200" baseline="0" dirty="0">
                          <a:solidFill>
                            <a:schemeClr val="lt1"/>
                          </a:solidFill>
                          <a:latin typeface="+mn-lt"/>
                          <a:ea typeface="+mn-ea"/>
                          <a:cs typeface="+mn-cs"/>
                        </a:rPr>
                        <a:t>BRAND</a:t>
                      </a:r>
                      <a:endParaRPr lang="en-US" dirty="0"/>
                    </a:p>
                  </a:txBody>
                  <a:tcPr/>
                </a:tc>
                <a:tc>
                  <a:txBody>
                    <a:bodyPr/>
                    <a:lstStyle/>
                    <a:p>
                      <a:pPr algn="ctr"/>
                      <a:r>
                        <a:rPr lang="en-US" sz="1800" b="0" i="0" u="none" strike="noStrike" kern="1200" baseline="0" dirty="0">
                          <a:solidFill>
                            <a:schemeClr val="lt1"/>
                          </a:solidFill>
                          <a:latin typeface="+mn-lt"/>
                          <a:ea typeface="+mn-ea"/>
                          <a:cs typeface="+mn-cs"/>
                        </a:rPr>
                        <a:t>POSITION</a:t>
                      </a:r>
                      <a:endParaRPr lang="en-US" dirty="0"/>
                    </a:p>
                  </a:txBody>
                  <a:tcPr/>
                </a:tc>
                <a:tc>
                  <a:txBody>
                    <a:bodyPr/>
                    <a:lstStyle/>
                    <a:p>
                      <a:pPr algn="ctr"/>
                      <a:r>
                        <a:rPr lang="en-US" sz="1800" b="0" i="0" u="none" strike="noStrike" kern="1200" baseline="0" dirty="0">
                          <a:solidFill>
                            <a:schemeClr val="lt1"/>
                          </a:solidFill>
                          <a:latin typeface="+mn-lt"/>
                          <a:ea typeface="+mn-ea"/>
                          <a:cs typeface="+mn-cs"/>
                        </a:rPr>
                        <a:t>TARGET CUSTOMER</a:t>
                      </a:r>
                      <a:endParaRPr lang="en-US" dirty="0"/>
                    </a:p>
                  </a:txBody>
                  <a:tcPr/>
                </a:tc>
                <a:tc>
                  <a:txBody>
                    <a:bodyPr/>
                    <a:lstStyle/>
                    <a:p>
                      <a:r>
                        <a:rPr lang="en-US" sz="1800" b="0" i="0" u="none" strike="noStrike" kern="1200" baseline="0" dirty="0">
                          <a:solidFill>
                            <a:schemeClr val="lt1"/>
                          </a:solidFill>
                          <a:latin typeface="+mn-lt"/>
                          <a:ea typeface="+mn-ea"/>
                          <a:cs typeface="+mn-cs"/>
                        </a:rPr>
                        <a:t>THE PAY-OFF</a:t>
                      </a:r>
                      <a:endParaRPr lang="en-US" dirty="0"/>
                    </a:p>
                  </a:txBody>
                  <a:tcPr/>
                </a:tc>
                <a:extLst>
                  <a:ext uri="{0D108BD9-81ED-4DB2-BD59-A6C34878D82A}">
                    <a16:rowId xmlns:a16="http://schemas.microsoft.com/office/drawing/2014/main" val="3602973891"/>
                  </a:ext>
                </a:extLst>
              </a:tr>
              <a:tr h="370840">
                <a:tc>
                  <a:txBody>
                    <a:bodyPr/>
                    <a:lstStyle/>
                    <a:p>
                      <a:r>
                        <a:rPr lang="en-US" b="1" dirty="0"/>
                        <a:t>Energizer</a:t>
                      </a:r>
                    </a:p>
                  </a:txBody>
                  <a:tcPr/>
                </a:tc>
                <a:tc>
                  <a:txBody>
                    <a:bodyPr/>
                    <a:lstStyle/>
                    <a:p>
                      <a:endParaRPr lang="en-US" dirty="0"/>
                    </a:p>
                  </a:txBody>
                  <a:tcPr/>
                </a:tc>
                <a:tc>
                  <a:txBody>
                    <a:bodyPr/>
                    <a:lstStyle/>
                    <a:p>
                      <a:r>
                        <a:rPr lang="en-US" sz="1800" b="0" i="0" u="none" strike="noStrike" kern="1200" baseline="0" dirty="0">
                          <a:solidFill>
                            <a:schemeClr val="tx1"/>
                          </a:solidFill>
                          <a:latin typeface="+mn-lt"/>
                          <a:ea typeface="+mn-ea"/>
                          <a:cs typeface="+mn-cs"/>
                        </a:rPr>
                        <a:t>Value-driven shoppers who prefer name brands</a:t>
                      </a:r>
                    </a:p>
                    <a:p>
                      <a:endParaRPr lang="en-US" sz="1800" b="0" i="0" u="none" strike="noStrike" kern="1200" baseline="0" dirty="0">
                        <a:solidFill>
                          <a:schemeClr val="tx1"/>
                        </a:solidFill>
                        <a:latin typeface="+mn-lt"/>
                        <a:ea typeface="+mn-ea"/>
                        <a:cs typeface="+mn-cs"/>
                      </a:endParaRPr>
                    </a:p>
                    <a:p>
                      <a:endParaRPr lang="en-US" dirty="0"/>
                    </a:p>
                  </a:txBody>
                  <a:tcPr/>
                </a:tc>
                <a:tc>
                  <a:txBody>
                    <a:bodyPr/>
                    <a:lstStyle/>
                    <a:p>
                      <a:r>
                        <a:rPr lang="en-US" sz="1800" b="0" i="0" u="none" strike="noStrike" kern="1200" baseline="0" dirty="0">
                          <a:solidFill>
                            <a:schemeClr val="tx1"/>
                          </a:solidFill>
                          <a:latin typeface="+mn-lt"/>
                          <a:ea typeface="+mn-ea"/>
                          <a:cs typeface="+mn-cs"/>
                        </a:rPr>
                        <a:t>Energizer’s bunny has you convinced that its battery lasts longer.</a:t>
                      </a:r>
                      <a:endParaRPr lang="en-US" sz="1800" b="0" i="0" u="none" strike="noStrike" kern="1200" baseline="0" dirty="0">
                        <a:solidFill>
                          <a:schemeClr val="dk1"/>
                        </a:solidFill>
                        <a:latin typeface="+mn-lt"/>
                        <a:ea typeface="+mn-ea"/>
                        <a:cs typeface="+mn-cs"/>
                      </a:endParaRPr>
                    </a:p>
                  </a:txBody>
                  <a:tcPr/>
                </a:tc>
                <a:extLst>
                  <a:ext uri="{0D108BD9-81ED-4DB2-BD59-A6C34878D82A}">
                    <a16:rowId xmlns:a16="http://schemas.microsoft.com/office/drawing/2014/main" val="3463666951"/>
                  </a:ext>
                </a:extLst>
              </a:tr>
            </a:tbl>
          </a:graphicData>
        </a:graphic>
      </p:graphicFrame>
      <p:pic>
        <p:nvPicPr>
          <p:cNvPr id="9" name="Picture 6" descr="The Murphey Saga: Sunday Stroke Survival: The Energizer Bunny">
            <a:extLst>
              <a:ext uri="{FF2B5EF4-FFF2-40B4-BE49-F238E27FC236}">
                <a16:creationId xmlns:a16="http://schemas.microsoft.com/office/drawing/2014/main" id="{6401552C-7B34-45E8-891A-E6BBB3A4FCF0}"/>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12771" y="2564126"/>
            <a:ext cx="4621642" cy="394575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A6B846BF-7D69-4569-9615-70F496F5F47B}"/>
              </a:ext>
            </a:extLst>
          </p:cNvPr>
          <p:cNvSpPr/>
          <p:nvPr/>
        </p:nvSpPr>
        <p:spPr>
          <a:xfrm>
            <a:off x="4655840" y="2352525"/>
            <a:ext cx="2088232" cy="1200329"/>
          </a:xfrm>
          <a:prstGeom prst="rect">
            <a:avLst/>
          </a:prstGeom>
        </p:spPr>
        <p:txBody>
          <a:bodyPr wrap="square">
            <a:spAutoFit/>
          </a:bodyPr>
          <a:lstStyle/>
          <a:p>
            <a:r>
              <a:rPr lang="en-US" sz="2400" b="1" i="1" dirty="0">
                <a:solidFill>
                  <a:srgbClr val="C00000"/>
                </a:solidFill>
              </a:rPr>
              <a:t>It Keeps Going, and Going, and Going.</a:t>
            </a:r>
          </a:p>
        </p:txBody>
      </p:sp>
      <p:pic>
        <p:nvPicPr>
          <p:cNvPr id="2" name="30">
            <a:hlinkClick r:id="" action="ppaction://media"/>
            <a:extLst>
              <a:ext uri="{FF2B5EF4-FFF2-40B4-BE49-F238E27FC236}">
                <a16:creationId xmlns:a16="http://schemas.microsoft.com/office/drawing/2014/main" id="{EFA21FB1-05D8-9737-7597-D27FC94D4C6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pic>
        <p:nvPicPr>
          <p:cNvPr id="8" name="Picture 7">
            <a:extLst>
              <a:ext uri="{FF2B5EF4-FFF2-40B4-BE49-F238E27FC236}">
                <a16:creationId xmlns:a16="http://schemas.microsoft.com/office/drawing/2014/main" id="{0B1ADE40-FE55-9095-F29F-FCBED955B6F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76520" y="6118387"/>
            <a:ext cx="1151728" cy="626087"/>
          </a:xfrm>
          <a:prstGeom prst="rect">
            <a:avLst/>
          </a:prstGeom>
        </p:spPr>
      </p:pic>
    </p:spTree>
    <p:extLst>
      <p:ext uri="{BB962C8B-B14F-4D97-AF65-F5344CB8AC3E}">
        <p14:creationId xmlns:p14="http://schemas.microsoft.com/office/powerpoint/2010/main" val="2856506977"/>
      </p:ext>
    </p:extLst>
  </p:cSld>
  <p:clrMapOvr>
    <a:masterClrMapping/>
  </p:clrMapOvr>
  <mc:AlternateContent xmlns:mc="http://schemas.openxmlformats.org/markup-compatibility/2006">
    <mc:Choice xmlns:p14="http://schemas.microsoft.com/office/powerpoint/2010/main" Requires="p14">
      <p:transition spd="med" p14:dur="700" advTm="26000">
        <p:fade/>
      </p:transition>
    </mc:Choice>
    <mc:Fallback>
      <p:transition spd="med" advTm="26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6752" fill="hold"/>
                                        <p:tgtEl>
                                          <p:spTgt spid="2"/>
                                        </p:tgtEl>
                                      </p:cBhvr>
                                    </p:cmd>
                                  </p:childTnLst>
                                </p:cTn>
                              </p:par>
                              <p:par>
                                <p:cTn id="7" presetID="2" presetClass="entr" presetSubtype="8" fill="hold" nodeType="withEffect">
                                  <p:stCondLst>
                                    <p:cond delay="0"/>
                                  </p:stCondLst>
                                  <p:childTnLst>
                                    <p:set>
                                      <p:cBhvr>
                                        <p:cTn id="8" dur="1" fill="hold">
                                          <p:stCondLst>
                                            <p:cond delay="0"/>
                                          </p:stCondLst>
                                        </p:cTn>
                                        <p:tgtEl>
                                          <p:spTgt spid="9"/>
                                        </p:tgtEl>
                                        <p:attrNameLst>
                                          <p:attrName>style.visibility</p:attrName>
                                        </p:attrNameLst>
                                      </p:cBhvr>
                                      <p:to>
                                        <p:strVal val="visible"/>
                                      </p:to>
                                    </p:set>
                                    <p:anim calcmode="lin" valueType="num">
                                      <p:cBhvr additive="base">
                                        <p:cTn id="9" dur="500" fill="hold"/>
                                        <p:tgtEl>
                                          <p:spTgt spid="9"/>
                                        </p:tgtEl>
                                        <p:attrNameLst>
                                          <p:attrName>ppt_x</p:attrName>
                                        </p:attrNameLst>
                                      </p:cBhvr>
                                      <p:tavLst>
                                        <p:tav tm="0">
                                          <p:val>
                                            <p:strVal val="0-#ppt_w/2"/>
                                          </p:val>
                                        </p:tav>
                                        <p:tav tm="100000">
                                          <p:val>
                                            <p:strVal val="#ppt_x"/>
                                          </p:val>
                                        </p:tav>
                                      </p:tavLst>
                                    </p:anim>
                                    <p:anim calcmode="lin" valueType="num">
                                      <p:cBhvr additive="base">
                                        <p:cTn id="10" dur="500" fill="hold"/>
                                        <p:tgtEl>
                                          <p:spTgt spid="9"/>
                                        </p:tgtEl>
                                        <p:attrNameLst>
                                          <p:attrName>ppt_y</p:attrName>
                                        </p:attrNameLst>
                                      </p:cBhvr>
                                      <p:tavLst>
                                        <p:tav tm="0">
                                          <p:val>
                                            <p:strVal val="#ppt_y"/>
                                          </p:val>
                                        </p:tav>
                                        <p:tav tm="100000">
                                          <p:val>
                                            <p:strVal val="#ppt_y"/>
                                          </p:val>
                                        </p:tav>
                                      </p:tavLst>
                                    </p:anim>
                                  </p:childTnLst>
                                </p:cTn>
                              </p:par>
                              <p:par>
                                <p:cTn id="11" presetID="10" presetClass="entr" presetSubtype="0" fill="hold" grpId="0" nodeType="withEffect">
                                  <p:stCondLst>
                                    <p:cond delay="1200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4" fill="hold" display="0">
                  <p:stCondLst>
                    <p:cond delay="indefinite"/>
                  </p:stCondLst>
                  <p:endCondLst>
                    <p:cond evt="onStopAudio" delay="0">
                      <p:tgtEl>
                        <p:sldTgt/>
                      </p:tgtEl>
                    </p:cond>
                  </p:endCondLst>
                </p:cTn>
                <p:tgtEl>
                  <p:spTgt spid="2"/>
                </p:tgtEl>
              </p:cMediaNode>
            </p:audio>
          </p:childTnLst>
        </p:cTn>
      </p:par>
    </p:tnLst>
    <p:bldLst>
      <p:bldP spid="1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en-US" sz="4400" dirty="0"/>
              <a:t>Successful positioning: Barilla</a:t>
            </a:r>
          </a:p>
        </p:txBody>
      </p:sp>
      <p:sp>
        <p:nvSpPr>
          <p:cNvPr id="4" name="Date Placeholder 3"/>
          <p:cNvSpPr>
            <a:spLocks noGrp="1"/>
          </p:cNvSpPr>
          <p:nvPr>
            <p:ph type="dt" sz="half" idx="10"/>
          </p:nvPr>
        </p:nvSpPr>
        <p:spPr/>
        <p:txBody>
          <a:bodyPr/>
          <a:lstStyle/>
          <a:p>
            <a:fld id="{CC5FA28E-2DF0-410C-8ADE-A79A6AA77719}" type="datetime1">
              <a:rPr lang="en-US" smtClean="0"/>
              <a:t>5/9/2026</a:t>
            </a:fld>
            <a:endParaRPr lang="en-US"/>
          </a:p>
        </p:txBody>
      </p:sp>
      <p:sp>
        <p:nvSpPr>
          <p:cNvPr id="5" name="Footer Placeholder 4"/>
          <p:cNvSpPr>
            <a:spLocks noGrp="1"/>
          </p:cNvSpPr>
          <p:nvPr>
            <p:ph type="ftr" sz="quarter" idx="11"/>
          </p:nvPr>
        </p:nvSpPr>
        <p:spPr/>
        <p:txBody>
          <a:bodyPr/>
          <a:lstStyle/>
          <a:p>
            <a:r>
              <a:rPr lang="en-US"/>
              <a:t>Brand Story Workshop</a:t>
            </a:r>
            <a:endParaRPr lang="en-US" dirty="0"/>
          </a:p>
        </p:txBody>
      </p:sp>
      <p:sp>
        <p:nvSpPr>
          <p:cNvPr id="6" name="Slide Number Placeholder 5"/>
          <p:cNvSpPr>
            <a:spLocks noGrp="1"/>
          </p:cNvSpPr>
          <p:nvPr>
            <p:ph type="sldNum" sz="quarter" idx="12"/>
          </p:nvPr>
        </p:nvSpPr>
        <p:spPr/>
        <p:txBody>
          <a:bodyPr/>
          <a:lstStyle/>
          <a:p>
            <a:fld id="{601EE9E8-4134-49B0-9AA7-3089E6521627}" type="slidenum">
              <a:rPr lang="en-US" smtClean="0">
                <a:solidFill>
                  <a:schemeClr val="tx1"/>
                </a:solidFill>
              </a:rPr>
              <a:pPr/>
              <a:t>31</a:t>
            </a:fld>
            <a:endParaRPr lang="en-US" dirty="0">
              <a:solidFill>
                <a:schemeClr val="tx1"/>
              </a:solidFill>
            </a:endParaRPr>
          </a:p>
        </p:txBody>
      </p:sp>
      <p:graphicFrame>
        <p:nvGraphicFramePr>
          <p:cNvPr id="3" name="Table 7">
            <a:extLst>
              <a:ext uri="{FF2B5EF4-FFF2-40B4-BE49-F238E27FC236}">
                <a16:creationId xmlns:a16="http://schemas.microsoft.com/office/drawing/2014/main" id="{DD50A4C7-0169-46E5-B05E-F057232C63A6}"/>
              </a:ext>
            </a:extLst>
          </p:cNvPr>
          <p:cNvGraphicFramePr>
            <a:graphicFrameLocks noGrp="1"/>
          </p:cNvGraphicFramePr>
          <p:nvPr>
            <p:extLst>
              <p:ext uri="{D42A27DB-BD31-4B8C-83A1-F6EECF244321}">
                <p14:modId xmlns:p14="http://schemas.microsoft.com/office/powerpoint/2010/main" val="1868784556"/>
              </p:ext>
            </p:extLst>
          </p:nvPr>
        </p:nvGraphicFramePr>
        <p:xfrm>
          <a:off x="2899530" y="2556075"/>
          <a:ext cx="9001000" cy="1559560"/>
        </p:xfrm>
        <a:graphic>
          <a:graphicData uri="http://schemas.openxmlformats.org/drawingml/2006/table">
            <a:tbl>
              <a:tblPr firstRow="1" bandRow="1">
                <a:effectLst>
                  <a:outerShdw blurRad="50800" dist="38100" dir="2700000" algn="tl" rotWithShape="0">
                    <a:prstClr val="black">
                      <a:alpha val="40000"/>
                    </a:prstClr>
                  </a:outerShdw>
                  <a:reflection blurRad="6350" stA="52000" endA="300" endPos="35000" dir="5400000" sy="-100000" algn="bl" rotWithShape="0"/>
                </a:effectLst>
                <a:tableStyleId>{5C22544A-7EE6-4342-B048-85BDC9FD1C3A}</a:tableStyleId>
              </a:tblPr>
              <a:tblGrid>
                <a:gridCol w="1540286">
                  <a:extLst>
                    <a:ext uri="{9D8B030D-6E8A-4147-A177-3AD203B41FA5}">
                      <a16:colId xmlns:a16="http://schemas.microsoft.com/office/drawing/2014/main" val="4167414146"/>
                    </a:ext>
                  </a:extLst>
                </a:gridCol>
                <a:gridCol w="1944216">
                  <a:extLst>
                    <a:ext uri="{9D8B030D-6E8A-4147-A177-3AD203B41FA5}">
                      <a16:colId xmlns:a16="http://schemas.microsoft.com/office/drawing/2014/main" val="2129779063"/>
                    </a:ext>
                  </a:extLst>
                </a:gridCol>
                <a:gridCol w="2376264">
                  <a:extLst>
                    <a:ext uri="{9D8B030D-6E8A-4147-A177-3AD203B41FA5}">
                      <a16:colId xmlns:a16="http://schemas.microsoft.com/office/drawing/2014/main" val="543274349"/>
                    </a:ext>
                  </a:extLst>
                </a:gridCol>
                <a:gridCol w="3140234">
                  <a:extLst>
                    <a:ext uri="{9D8B030D-6E8A-4147-A177-3AD203B41FA5}">
                      <a16:colId xmlns:a16="http://schemas.microsoft.com/office/drawing/2014/main" val="1383489493"/>
                    </a:ext>
                  </a:extLst>
                </a:gridCol>
              </a:tblGrid>
              <a:tr h="370840">
                <a:tc>
                  <a:txBody>
                    <a:bodyPr/>
                    <a:lstStyle/>
                    <a:p>
                      <a:pPr algn="ctr"/>
                      <a:r>
                        <a:rPr lang="en-US" sz="1800" b="0" i="0" u="none" strike="noStrike" kern="1200" baseline="0" dirty="0">
                          <a:solidFill>
                            <a:schemeClr val="lt1"/>
                          </a:solidFill>
                          <a:latin typeface="+mn-lt"/>
                          <a:ea typeface="+mn-ea"/>
                          <a:cs typeface="+mn-cs"/>
                        </a:rPr>
                        <a:t>BRAND</a:t>
                      </a:r>
                      <a:endParaRPr lang="en-US" dirty="0"/>
                    </a:p>
                  </a:txBody>
                  <a:tcPr/>
                </a:tc>
                <a:tc>
                  <a:txBody>
                    <a:bodyPr/>
                    <a:lstStyle/>
                    <a:p>
                      <a:pPr algn="ctr"/>
                      <a:r>
                        <a:rPr lang="en-US" sz="1800" b="0" i="0" u="none" strike="noStrike" kern="1200" baseline="0" dirty="0">
                          <a:solidFill>
                            <a:schemeClr val="lt1"/>
                          </a:solidFill>
                          <a:latin typeface="+mn-lt"/>
                          <a:ea typeface="+mn-ea"/>
                          <a:cs typeface="+mn-cs"/>
                        </a:rPr>
                        <a:t>POSITION</a:t>
                      </a:r>
                      <a:endParaRPr lang="en-US" dirty="0"/>
                    </a:p>
                  </a:txBody>
                  <a:tcPr/>
                </a:tc>
                <a:tc>
                  <a:txBody>
                    <a:bodyPr/>
                    <a:lstStyle/>
                    <a:p>
                      <a:pPr algn="ctr"/>
                      <a:r>
                        <a:rPr lang="en-US" sz="1800" b="0" i="0" u="none" strike="noStrike" kern="1200" baseline="0" dirty="0">
                          <a:solidFill>
                            <a:schemeClr val="lt1"/>
                          </a:solidFill>
                          <a:latin typeface="+mn-lt"/>
                          <a:ea typeface="+mn-ea"/>
                          <a:cs typeface="+mn-cs"/>
                        </a:rPr>
                        <a:t>TARGET CUSTOMER</a:t>
                      </a:r>
                      <a:endParaRPr lang="en-US" dirty="0"/>
                    </a:p>
                  </a:txBody>
                  <a:tcPr/>
                </a:tc>
                <a:tc>
                  <a:txBody>
                    <a:bodyPr/>
                    <a:lstStyle/>
                    <a:p>
                      <a:r>
                        <a:rPr lang="en-US" sz="1800" b="0" i="0" u="none" strike="noStrike" kern="1200" baseline="0" dirty="0">
                          <a:solidFill>
                            <a:schemeClr val="lt1"/>
                          </a:solidFill>
                          <a:latin typeface="+mn-lt"/>
                          <a:ea typeface="+mn-ea"/>
                          <a:cs typeface="+mn-cs"/>
                        </a:rPr>
                        <a:t>THE PAY-OFF</a:t>
                      </a:r>
                      <a:endParaRPr lang="en-US" dirty="0"/>
                    </a:p>
                  </a:txBody>
                  <a:tcPr/>
                </a:tc>
                <a:extLst>
                  <a:ext uri="{0D108BD9-81ED-4DB2-BD59-A6C34878D82A}">
                    <a16:rowId xmlns:a16="http://schemas.microsoft.com/office/drawing/2014/main" val="3602973891"/>
                  </a:ext>
                </a:extLst>
              </a:tr>
              <a:tr h="370840">
                <a:tc>
                  <a:txBody>
                    <a:bodyPr/>
                    <a:lstStyle/>
                    <a:p>
                      <a:r>
                        <a:rPr lang="en-US" b="1" dirty="0"/>
                        <a:t>Barilla</a:t>
                      </a:r>
                    </a:p>
                  </a:txBody>
                  <a:tcPr/>
                </a:tc>
                <a:tc>
                  <a:txBody>
                    <a:bodyPr/>
                    <a:lstStyle/>
                    <a:p>
                      <a:endParaRPr lang="en-US" dirty="0"/>
                    </a:p>
                  </a:txBody>
                  <a:tcPr/>
                </a:tc>
                <a:tc>
                  <a:txBody>
                    <a:bodyPr/>
                    <a:lstStyle/>
                    <a:p>
                      <a:r>
                        <a:rPr lang="en-US" sz="1800" b="0" i="0" u="none" strike="noStrike" kern="1200" baseline="0" dirty="0">
                          <a:solidFill>
                            <a:schemeClr val="dk1"/>
                          </a:solidFill>
                          <a:latin typeface="+mn-lt"/>
                          <a:ea typeface="+mn-ea"/>
                          <a:cs typeface="+mn-cs"/>
                        </a:rPr>
                        <a:t>Italian food foodies</a:t>
                      </a:r>
                    </a:p>
                    <a:p>
                      <a:r>
                        <a:rPr lang="en-US" sz="1800" b="0" i="0" u="none" strike="noStrike" kern="1200" baseline="0" dirty="0">
                          <a:solidFill>
                            <a:schemeClr val="dk1"/>
                          </a:solidFill>
                          <a:latin typeface="+mn-lt"/>
                          <a:ea typeface="+mn-ea"/>
                          <a:cs typeface="+mn-cs"/>
                        </a:rPr>
                        <a:t>who love Italy.</a:t>
                      </a:r>
                      <a:endParaRPr lang="en-US" dirty="0"/>
                    </a:p>
                  </a:txBody>
                  <a:tcPr/>
                </a:tc>
                <a:tc>
                  <a:txBody>
                    <a:bodyPr/>
                    <a:lstStyle/>
                    <a:p>
                      <a:r>
                        <a:rPr lang="en-US" sz="1800" b="0" i="0" u="none" strike="noStrike" kern="1200" baseline="0" dirty="0">
                          <a:solidFill>
                            <a:schemeClr val="dk1"/>
                          </a:solidFill>
                          <a:latin typeface="+mn-lt"/>
                          <a:ea typeface="+mn-ea"/>
                          <a:cs typeface="+mn-cs"/>
                        </a:rPr>
                        <a:t>Barilla became the number 1 pasta in America after</a:t>
                      </a:r>
                    </a:p>
                    <a:p>
                      <a:r>
                        <a:rPr lang="en-US" sz="1800" b="0" i="0" u="none" strike="noStrike" kern="1200" baseline="0" dirty="0">
                          <a:solidFill>
                            <a:schemeClr val="dk1"/>
                          </a:solidFill>
                          <a:latin typeface="+mn-lt"/>
                          <a:ea typeface="+mn-ea"/>
                          <a:cs typeface="+mn-cs"/>
                        </a:rPr>
                        <a:t>a mere three years in the U.S. market.</a:t>
                      </a:r>
                    </a:p>
                  </a:txBody>
                  <a:tcPr/>
                </a:tc>
                <a:extLst>
                  <a:ext uri="{0D108BD9-81ED-4DB2-BD59-A6C34878D82A}">
                    <a16:rowId xmlns:a16="http://schemas.microsoft.com/office/drawing/2014/main" val="3463666951"/>
                  </a:ext>
                </a:extLst>
              </a:tr>
            </a:tbl>
          </a:graphicData>
        </a:graphic>
      </p:graphicFrame>
      <p:pic>
        <p:nvPicPr>
          <p:cNvPr id="9" name="Picture 10" descr="Save $0.75 off a jar of Barilla pasta sauce! – Get it Free">
            <a:extLst>
              <a:ext uri="{FF2B5EF4-FFF2-40B4-BE49-F238E27FC236}">
                <a16:creationId xmlns:a16="http://schemas.microsoft.com/office/drawing/2014/main" id="{22BBDB53-33A8-4E16-B615-1CCE02AB872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9321" y="2556074"/>
            <a:ext cx="2418876" cy="1448989"/>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9DD6ABCB-E5DD-49EC-9F5C-D15FE370C73B}"/>
              </a:ext>
            </a:extLst>
          </p:cNvPr>
          <p:cNvSpPr/>
          <p:nvPr/>
        </p:nvSpPr>
        <p:spPr>
          <a:xfrm>
            <a:off x="4511824" y="3013501"/>
            <a:ext cx="2088232" cy="830997"/>
          </a:xfrm>
          <a:prstGeom prst="rect">
            <a:avLst/>
          </a:prstGeom>
        </p:spPr>
        <p:txBody>
          <a:bodyPr wrap="square">
            <a:spAutoFit/>
          </a:bodyPr>
          <a:lstStyle/>
          <a:p>
            <a:r>
              <a:rPr lang="en-US" sz="2400" b="1" i="1" dirty="0">
                <a:solidFill>
                  <a:srgbClr val="C00000"/>
                </a:solidFill>
              </a:rPr>
              <a:t>Italy’s No. 1 pasta.</a:t>
            </a:r>
          </a:p>
        </p:txBody>
      </p:sp>
      <p:pic>
        <p:nvPicPr>
          <p:cNvPr id="10" name="Picture 9">
            <a:extLst>
              <a:ext uri="{FF2B5EF4-FFF2-40B4-BE49-F238E27FC236}">
                <a16:creationId xmlns:a16="http://schemas.microsoft.com/office/drawing/2014/main" id="{6353A6B3-73E7-660F-BCBF-12EC93E96ED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89697" y="-319086"/>
            <a:ext cx="12192000" cy="6858000"/>
          </a:xfrm>
          <a:prstGeom prst="rect">
            <a:avLst/>
          </a:prstGeom>
          <a:effectLst>
            <a:outerShdw blurRad="50800" dist="38100" dir="5400000" algn="t" rotWithShape="0">
              <a:prstClr val="black">
                <a:alpha val="40000"/>
              </a:prstClr>
            </a:outerShdw>
          </a:effectLst>
        </p:spPr>
      </p:pic>
      <p:pic>
        <p:nvPicPr>
          <p:cNvPr id="2" name="31">
            <a:hlinkClick r:id="" action="ppaction://media"/>
            <a:extLst>
              <a:ext uri="{FF2B5EF4-FFF2-40B4-BE49-F238E27FC236}">
                <a16:creationId xmlns:a16="http://schemas.microsoft.com/office/drawing/2014/main" id="{5F2D9B5C-C66E-3880-CB78-E6E6679A692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791200" y="3124200"/>
            <a:ext cx="609600" cy="609600"/>
          </a:xfrm>
          <a:prstGeom prst="rect">
            <a:avLst/>
          </a:prstGeom>
        </p:spPr>
      </p:pic>
      <p:pic>
        <p:nvPicPr>
          <p:cNvPr id="11" name="Picture 10">
            <a:extLst>
              <a:ext uri="{FF2B5EF4-FFF2-40B4-BE49-F238E27FC236}">
                <a16:creationId xmlns:a16="http://schemas.microsoft.com/office/drawing/2014/main" id="{836699BE-BCBF-D581-4100-36305503436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76520" y="6118387"/>
            <a:ext cx="1151728" cy="626087"/>
          </a:xfrm>
          <a:prstGeom prst="rect">
            <a:avLst/>
          </a:prstGeom>
        </p:spPr>
      </p:pic>
      <p:sp>
        <p:nvSpPr>
          <p:cNvPr id="13" name="TextBox 12">
            <a:extLst>
              <a:ext uri="{FF2B5EF4-FFF2-40B4-BE49-F238E27FC236}">
                <a16:creationId xmlns:a16="http://schemas.microsoft.com/office/drawing/2014/main" id="{4F9FAF4E-F67C-EB15-CD73-B9EB10CB187A}"/>
              </a:ext>
            </a:extLst>
          </p:cNvPr>
          <p:cNvSpPr txBox="1"/>
          <p:nvPr/>
        </p:nvSpPr>
        <p:spPr>
          <a:xfrm>
            <a:off x="239210" y="4388395"/>
            <a:ext cx="7160820" cy="369332"/>
          </a:xfrm>
          <a:prstGeom prst="rect">
            <a:avLst/>
          </a:prstGeom>
          <a:noFill/>
        </p:spPr>
        <p:txBody>
          <a:bodyPr wrap="square">
            <a:spAutoFit/>
          </a:bodyPr>
          <a:lstStyle/>
          <a:p>
            <a:r>
              <a:rPr lang="en-US" dirty="0"/>
              <a:t>The Ultimate Commodity?</a:t>
            </a:r>
          </a:p>
        </p:txBody>
      </p:sp>
    </p:spTree>
    <p:extLst>
      <p:ext uri="{BB962C8B-B14F-4D97-AF65-F5344CB8AC3E}">
        <p14:creationId xmlns:p14="http://schemas.microsoft.com/office/powerpoint/2010/main" val="1679947961"/>
      </p:ext>
    </p:extLst>
  </p:cSld>
  <p:clrMapOvr>
    <a:masterClrMapping/>
  </p:clrMapOvr>
  <mc:AlternateContent xmlns:mc="http://schemas.openxmlformats.org/markup-compatibility/2006">
    <mc:Choice xmlns:p14="http://schemas.microsoft.com/office/powerpoint/2010/main" Requires="p14">
      <p:transition spd="med" p14:dur="700" advTm="37000">
        <p:fade/>
      </p:transition>
    </mc:Choice>
    <mc:Fallback>
      <p:transition spd="med" advTm="37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7192" fill="hold"/>
                                        <p:tgtEl>
                                          <p:spTgt spid="2"/>
                                        </p:tgtEl>
                                      </p:cBhvr>
                                    </p:cmd>
                                  </p:childTnLst>
                                </p:cTn>
                              </p:par>
                              <p:par>
                                <p:cTn id="7" presetID="42"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animEffect transition="in" filter="fade">
                                      <p:cBhvr>
                                        <p:cTn id="9" dur="1000"/>
                                        <p:tgtEl>
                                          <p:spTgt spid="9"/>
                                        </p:tgtEl>
                                      </p:cBhvr>
                                    </p:animEffect>
                                    <p:anim calcmode="lin" valueType="num">
                                      <p:cBhvr>
                                        <p:cTn id="10" dur="1000" fill="hold"/>
                                        <p:tgtEl>
                                          <p:spTgt spid="9"/>
                                        </p:tgtEl>
                                        <p:attrNameLst>
                                          <p:attrName>ppt_x</p:attrName>
                                        </p:attrNameLst>
                                      </p:cBhvr>
                                      <p:tavLst>
                                        <p:tav tm="0">
                                          <p:val>
                                            <p:strVal val="#ppt_x"/>
                                          </p:val>
                                        </p:tav>
                                        <p:tav tm="100000">
                                          <p:val>
                                            <p:strVal val="#ppt_x"/>
                                          </p:val>
                                        </p:tav>
                                      </p:tavLst>
                                    </p:anim>
                                    <p:anim calcmode="lin" valueType="num">
                                      <p:cBhvr>
                                        <p:cTn id="11" dur="1000" fill="hold"/>
                                        <p:tgtEl>
                                          <p:spTgt spid="9"/>
                                        </p:tgtEl>
                                        <p:attrNameLst>
                                          <p:attrName>ppt_y</p:attrName>
                                        </p:attrNameLst>
                                      </p:cBhvr>
                                      <p:tavLst>
                                        <p:tav tm="0">
                                          <p:val>
                                            <p:strVal val="#ppt_y+.1"/>
                                          </p:val>
                                        </p:tav>
                                        <p:tav tm="100000">
                                          <p:val>
                                            <p:strVal val="#ppt_y"/>
                                          </p:val>
                                        </p:tav>
                                      </p:tavLst>
                                    </p:anim>
                                  </p:childTnLst>
                                </p:cTn>
                              </p:par>
                              <p:par>
                                <p:cTn id="12" presetID="10" presetClass="entr" presetSubtype="0" fill="hold" grpId="0" nodeType="withEffect">
                                  <p:stCondLst>
                                    <p:cond delay="1100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par>
                                <p:cTn id="15" presetID="10" presetClass="entr" presetSubtype="0" fill="hold" nodeType="withEffect">
                                  <p:stCondLst>
                                    <p:cond delay="3100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8" fill="hold" display="0">
                  <p:stCondLst>
                    <p:cond delay="indefinite"/>
                  </p:stCondLst>
                  <p:endCondLst>
                    <p:cond evt="onStopAudio" delay="0">
                      <p:tgtEl>
                        <p:sldTgt/>
                      </p:tgtEl>
                    </p:cond>
                  </p:endCondLst>
                </p:cTn>
                <p:tgtEl>
                  <p:spTgt spid="2"/>
                </p:tgtEl>
              </p:cMediaNode>
            </p:audio>
          </p:childTnLst>
        </p:cTn>
      </p:par>
    </p:tnLst>
    <p:bldLst>
      <p:bldP spid="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8" descr="Suck it Up - Dyson Ad Campaign (for class) on Behance">
            <a:extLst>
              <a:ext uri="{FF2B5EF4-FFF2-40B4-BE49-F238E27FC236}">
                <a16:creationId xmlns:a16="http://schemas.microsoft.com/office/drawing/2014/main" id="{70ECC6BE-3274-4DD5-B4B7-D4E2BBC1EC0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4602" y="1561627"/>
            <a:ext cx="3434795" cy="4442608"/>
          </a:xfrm>
          <a:prstGeom prst="rect">
            <a:avLst/>
          </a:prstGeom>
          <a:noFill/>
          <a:extLst>
            <a:ext uri="{909E8E84-426E-40DD-AFC4-6F175D3DCCD1}">
              <a14:hiddenFill xmlns:a14="http://schemas.microsoft.com/office/drawing/2010/main">
                <a:solidFill>
                  <a:srgbClr val="FFFFFF"/>
                </a:solidFill>
              </a14:hiddenFill>
            </a:ext>
          </a:extLst>
        </p:spPr>
      </p:pic>
      <p:sp>
        <p:nvSpPr>
          <p:cNvPr id="7" name="Title 6"/>
          <p:cNvSpPr>
            <a:spLocks noGrp="1"/>
          </p:cNvSpPr>
          <p:nvPr>
            <p:ph type="title"/>
          </p:nvPr>
        </p:nvSpPr>
        <p:spPr/>
        <p:txBody>
          <a:bodyPr>
            <a:normAutofit/>
          </a:bodyPr>
          <a:lstStyle/>
          <a:p>
            <a:r>
              <a:rPr lang="en-US" sz="4400" dirty="0"/>
              <a:t>Successful positioning: Dyson</a:t>
            </a:r>
          </a:p>
        </p:txBody>
      </p:sp>
      <p:sp>
        <p:nvSpPr>
          <p:cNvPr id="4" name="Date Placeholder 3"/>
          <p:cNvSpPr>
            <a:spLocks noGrp="1"/>
          </p:cNvSpPr>
          <p:nvPr>
            <p:ph type="dt" sz="half" idx="10"/>
          </p:nvPr>
        </p:nvSpPr>
        <p:spPr/>
        <p:txBody>
          <a:bodyPr/>
          <a:lstStyle/>
          <a:p>
            <a:fld id="{7017597D-FA7C-4CF9-8CAB-EB5AE424CABA}" type="datetime1">
              <a:rPr lang="en-US" smtClean="0"/>
              <a:t>5/9/2026</a:t>
            </a:fld>
            <a:endParaRPr lang="en-US"/>
          </a:p>
        </p:txBody>
      </p:sp>
      <p:sp>
        <p:nvSpPr>
          <p:cNvPr id="5" name="Footer Placeholder 4"/>
          <p:cNvSpPr>
            <a:spLocks noGrp="1"/>
          </p:cNvSpPr>
          <p:nvPr>
            <p:ph type="ftr" sz="quarter" idx="11"/>
          </p:nvPr>
        </p:nvSpPr>
        <p:spPr/>
        <p:txBody>
          <a:bodyPr/>
          <a:lstStyle/>
          <a:p>
            <a:r>
              <a:rPr lang="en-US"/>
              <a:t>Brand Story Workshop</a:t>
            </a:r>
            <a:endParaRPr lang="en-US" dirty="0"/>
          </a:p>
        </p:txBody>
      </p:sp>
      <p:sp>
        <p:nvSpPr>
          <p:cNvPr id="6" name="Slide Number Placeholder 5"/>
          <p:cNvSpPr>
            <a:spLocks noGrp="1"/>
          </p:cNvSpPr>
          <p:nvPr>
            <p:ph type="sldNum" sz="quarter" idx="12"/>
          </p:nvPr>
        </p:nvSpPr>
        <p:spPr/>
        <p:txBody>
          <a:bodyPr/>
          <a:lstStyle/>
          <a:p>
            <a:fld id="{601EE9E8-4134-49B0-9AA7-3089E6521627}" type="slidenum">
              <a:rPr lang="en-US" smtClean="0">
                <a:solidFill>
                  <a:schemeClr val="tx1"/>
                </a:solidFill>
              </a:rPr>
              <a:pPr/>
              <a:t>32</a:t>
            </a:fld>
            <a:endParaRPr lang="en-US" dirty="0">
              <a:solidFill>
                <a:schemeClr val="tx1"/>
              </a:solidFill>
            </a:endParaRPr>
          </a:p>
        </p:txBody>
      </p:sp>
      <p:graphicFrame>
        <p:nvGraphicFramePr>
          <p:cNvPr id="3" name="Table 7">
            <a:extLst>
              <a:ext uri="{FF2B5EF4-FFF2-40B4-BE49-F238E27FC236}">
                <a16:creationId xmlns:a16="http://schemas.microsoft.com/office/drawing/2014/main" id="{DD50A4C7-0169-46E5-B05E-F057232C63A6}"/>
              </a:ext>
            </a:extLst>
          </p:cNvPr>
          <p:cNvGraphicFramePr>
            <a:graphicFrameLocks noGrp="1"/>
          </p:cNvGraphicFramePr>
          <p:nvPr>
            <p:extLst>
              <p:ext uri="{D42A27DB-BD31-4B8C-83A1-F6EECF244321}">
                <p14:modId xmlns:p14="http://schemas.microsoft.com/office/powerpoint/2010/main" val="3152263910"/>
              </p:ext>
            </p:extLst>
          </p:nvPr>
        </p:nvGraphicFramePr>
        <p:xfrm>
          <a:off x="2899530" y="2556075"/>
          <a:ext cx="9001000" cy="2382520"/>
        </p:xfrm>
        <a:graphic>
          <a:graphicData uri="http://schemas.openxmlformats.org/drawingml/2006/table">
            <a:tbl>
              <a:tblPr firstRow="1" bandRow="1">
                <a:effectLst>
                  <a:outerShdw blurRad="50800" dist="38100" dir="2700000" algn="tl" rotWithShape="0">
                    <a:prstClr val="black">
                      <a:alpha val="40000"/>
                    </a:prstClr>
                  </a:outerShdw>
                  <a:reflection blurRad="6350" stA="52000" endA="300" endPos="35000" dir="5400000" sy="-100000" algn="bl" rotWithShape="0"/>
                </a:effectLst>
                <a:tableStyleId>{5C22544A-7EE6-4342-B048-85BDC9FD1C3A}</a:tableStyleId>
              </a:tblPr>
              <a:tblGrid>
                <a:gridCol w="1540286">
                  <a:extLst>
                    <a:ext uri="{9D8B030D-6E8A-4147-A177-3AD203B41FA5}">
                      <a16:colId xmlns:a16="http://schemas.microsoft.com/office/drawing/2014/main" val="4167414146"/>
                    </a:ext>
                  </a:extLst>
                </a:gridCol>
                <a:gridCol w="1944216">
                  <a:extLst>
                    <a:ext uri="{9D8B030D-6E8A-4147-A177-3AD203B41FA5}">
                      <a16:colId xmlns:a16="http://schemas.microsoft.com/office/drawing/2014/main" val="2129779063"/>
                    </a:ext>
                  </a:extLst>
                </a:gridCol>
                <a:gridCol w="2376264">
                  <a:extLst>
                    <a:ext uri="{9D8B030D-6E8A-4147-A177-3AD203B41FA5}">
                      <a16:colId xmlns:a16="http://schemas.microsoft.com/office/drawing/2014/main" val="543274349"/>
                    </a:ext>
                  </a:extLst>
                </a:gridCol>
                <a:gridCol w="3140234">
                  <a:extLst>
                    <a:ext uri="{9D8B030D-6E8A-4147-A177-3AD203B41FA5}">
                      <a16:colId xmlns:a16="http://schemas.microsoft.com/office/drawing/2014/main" val="1383489493"/>
                    </a:ext>
                  </a:extLst>
                </a:gridCol>
              </a:tblGrid>
              <a:tr h="370840">
                <a:tc>
                  <a:txBody>
                    <a:bodyPr/>
                    <a:lstStyle/>
                    <a:p>
                      <a:pPr algn="ctr"/>
                      <a:r>
                        <a:rPr lang="en-US" sz="1800" b="0" i="0" u="none" strike="noStrike" kern="1200" baseline="0" dirty="0">
                          <a:solidFill>
                            <a:schemeClr val="lt1"/>
                          </a:solidFill>
                          <a:latin typeface="+mn-lt"/>
                          <a:ea typeface="+mn-ea"/>
                          <a:cs typeface="+mn-cs"/>
                        </a:rPr>
                        <a:t>BRAND</a:t>
                      </a:r>
                      <a:endParaRPr lang="en-US" dirty="0"/>
                    </a:p>
                  </a:txBody>
                  <a:tcPr/>
                </a:tc>
                <a:tc>
                  <a:txBody>
                    <a:bodyPr/>
                    <a:lstStyle/>
                    <a:p>
                      <a:pPr algn="ctr"/>
                      <a:r>
                        <a:rPr lang="en-US" sz="1800" b="0" i="0" u="none" strike="noStrike" kern="1200" baseline="0" dirty="0">
                          <a:solidFill>
                            <a:schemeClr val="lt1"/>
                          </a:solidFill>
                          <a:latin typeface="+mn-lt"/>
                          <a:ea typeface="+mn-ea"/>
                          <a:cs typeface="+mn-cs"/>
                        </a:rPr>
                        <a:t>POSITION</a:t>
                      </a:r>
                      <a:endParaRPr lang="en-US" dirty="0"/>
                    </a:p>
                  </a:txBody>
                  <a:tcPr/>
                </a:tc>
                <a:tc>
                  <a:txBody>
                    <a:bodyPr/>
                    <a:lstStyle/>
                    <a:p>
                      <a:pPr algn="ctr"/>
                      <a:r>
                        <a:rPr lang="en-US" sz="1800" b="0" i="0" u="none" strike="noStrike" kern="1200" baseline="0" dirty="0">
                          <a:solidFill>
                            <a:schemeClr val="lt1"/>
                          </a:solidFill>
                          <a:latin typeface="+mn-lt"/>
                          <a:ea typeface="+mn-ea"/>
                          <a:cs typeface="+mn-cs"/>
                        </a:rPr>
                        <a:t>TARGET CUSTOMER</a:t>
                      </a:r>
                      <a:endParaRPr lang="en-US" dirty="0"/>
                    </a:p>
                  </a:txBody>
                  <a:tcPr/>
                </a:tc>
                <a:tc>
                  <a:txBody>
                    <a:bodyPr/>
                    <a:lstStyle/>
                    <a:p>
                      <a:r>
                        <a:rPr lang="en-US" sz="1800" b="0" i="0" u="none" strike="noStrike" kern="1200" baseline="0" dirty="0">
                          <a:solidFill>
                            <a:schemeClr val="lt1"/>
                          </a:solidFill>
                          <a:latin typeface="+mn-lt"/>
                          <a:ea typeface="+mn-ea"/>
                          <a:cs typeface="+mn-cs"/>
                        </a:rPr>
                        <a:t>THE PAY-OFF</a:t>
                      </a:r>
                      <a:endParaRPr lang="en-US" dirty="0"/>
                    </a:p>
                  </a:txBody>
                  <a:tcPr/>
                </a:tc>
                <a:extLst>
                  <a:ext uri="{0D108BD9-81ED-4DB2-BD59-A6C34878D82A}">
                    <a16:rowId xmlns:a16="http://schemas.microsoft.com/office/drawing/2014/main" val="3602973891"/>
                  </a:ext>
                </a:extLst>
              </a:tr>
              <a:tr h="370840">
                <a:tc>
                  <a:txBody>
                    <a:bodyPr/>
                    <a:lstStyle/>
                    <a:p>
                      <a:r>
                        <a:rPr lang="en-US" b="1" dirty="0"/>
                        <a:t>Dyson</a:t>
                      </a:r>
                    </a:p>
                  </a:txBody>
                  <a:tcPr/>
                </a:tc>
                <a:tc>
                  <a:txBody>
                    <a:bodyPr/>
                    <a:lstStyle/>
                    <a:p>
                      <a:endParaRPr lang="en-US" dirty="0"/>
                    </a:p>
                  </a:txBody>
                  <a:tcPr/>
                </a:tc>
                <a:tc>
                  <a:txBody>
                    <a:bodyPr/>
                    <a:lstStyle/>
                    <a:p>
                      <a:r>
                        <a:rPr lang="en-US" sz="1800" b="0" i="0" u="none" strike="noStrike" kern="1200" baseline="0" dirty="0">
                          <a:solidFill>
                            <a:schemeClr val="dk1"/>
                          </a:solidFill>
                          <a:latin typeface="+mn-lt"/>
                          <a:ea typeface="+mn-ea"/>
                          <a:cs typeface="+mn-cs"/>
                        </a:rPr>
                        <a:t>Gadget nerds with</a:t>
                      </a:r>
                    </a:p>
                    <a:p>
                      <a:r>
                        <a:rPr lang="en-US" sz="1800" b="0" i="0" u="none" strike="noStrike" kern="1200" baseline="0" dirty="0">
                          <a:solidFill>
                            <a:schemeClr val="dk1"/>
                          </a:solidFill>
                          <a:latin typeface="+mn-lt"/>
                          <a:ea typeface="+mn-ea"/>
                          <a:cs typeface="+mn-cs"/>
                        </a:rPr>
                        <a:t>discretionary income</a:t>
                      </a:r>
                      <a:endParaRPr lang="en-US" dirty="0"/>
                    </a:p>
                  </a:txBody>
                  <a:tcPr/>
                </a:tc>
                <a:tc>
                  <a:txBody>
                    <a:bodyPr/>
                    <a:lstStyle/>
                    <a:p>
                      <a:r>
                        <a:rPr lang="en-US" sz="1800" b="0" i="0" u="none" strike="noStrike" kern="1200" baseline="0" dirty="0">
                          <a:solidFill>
                            <a:schemeClr val="dk1"/>
                          </a:solidFill>
                          <a:latin typeface="+mn-lt"/>
                          <a:ea typeface="+mn-ea"/>
                          <a:cs typeface="+mn-cs"/>
                        </a:rPr>
                        <a:t>After two years in the market, Dyson’s high-tech</a:t>
                      </a:r>
                    </a:p>
                    <a:p>
                      <a:r>
                        <a:rPr lang="en-US" sz="1800" b="0" i="0" u="none" strike="noStrike" kern="1200" baseline="0" dirty="0">
                          <a:solidFill>
                            <a:schemeClr val="dk1"/>
                          </a:solidFill>
                          <a:latin typeface="+mn-lt"/>
                          <a:ea typeface="+mn-ea"/>
                          <a:cs typeface="+mn-cs"/>
                        </a:rPr>
                        <a:t>vacuum captured the #2 position against Hoover,</a:t>
                      </a:r>
                    </a:p>
                    <a:p>
                      <a:r>
                        <a:rPr lang="en-US" sz="1800" b="0" i="0" u="none" strike="noStrike" kern="1200" baseline="0" dirty="0">
                          <a:solidFill>
                            <a:schemeClr val="dk1"/>
                          </a:solidFill>
                          <a:latin typeface="+mn-lt"/>
                          <a:ea typeface="+mn-ea"/>
                          <a:cs typeface="+mn-cs"/>
                        </a:rPr>
                        <a:t>a 100-year old brand that is synonymous with the word “vacuum.”</a:t>
                      </a:r>
                    </a:p>
                  </a:txBody>
                  <a:tcPr/>
                </a:tc>
                <a:extLst>
                  <a:ext uri="{0D108BD9-81ED-4DB2-BD59-A6C34878D82A}">
                    <a16:rowId xmlns:a16="http://schemas.microsoft.com/office/drawing/2014/main" val="3463666951"/>
                  </a:ext>
                </a:extLst>
              </a:tr>
            </a:tbl>
          </a:graphicData>
        </a:graphic>
      </p:graphicFrame>
      <p:sp>
        <p:nvSpPr>
          <p:cNvPr id="9" name="Rectangle 8">
            <a:extLst>
              <a:ext uri="{FF2B5EF4-FFF2-40B4-BE49-F238E27FC236}">
                <a16:creationId xmlns:a16="http://schemas.microsoft.com/office/drawing/2014/main" id="{FF1AB934-E92C-42E3-8583-F0AD392364A9}"/>
              </a:ext>
            </a:extLst>
          </p:cNvPr>
          <p:cNvSpPr/>
          <p:nvPr/>
        </p:nvSpPr>
        <p:spPr>
          <a:xfrm>
            <a:off x="4511824" y="2999603"/>
            <a:ext cx="2088232" cy="1938992"/>
          </a:xfrm>
          <a:prstGeom prst="rect">
            <a:avLst/>
          </a:prstGeom>
        </p:spPr>
        <p:txBody>
          <a:bodyPr wrap="square">
            <a:spAutoFit/>
          </a:bodyPr>
          <a:lstStyle/>
          <a:p>
            <a:r>
              <a:rPr lang="en-US" sz="2400" b="1" i="1" dirty="0">
                <a:solidFill>
                  <a:srgbClr val="C00000"/>
                </a:solidFill>
              </a:rPr>
              <a:t>The first vacuum</a:t>
            </a:r>
          </a:p>
          <a:p>
            <a:r>
              <a:rPr lang="en-US" sz="2400" b="1" i="1" dirty="0">
                <a:solidFill>
                  <a:srgbClr val="C00000"/>
                </a:solidFill>
              </a:rPr>
              <a:t>cleaner that doesn’t lose suction.</a:t>
            </a:r>
          </a:p>
        </p:txBody>
      </p:sp>
      <p:pic>
        <p:nvPicPr>
          <p:cNvPr id="2" name="32">
            <a:hlinkClick r:id="" action="ppaction://media"/>
            <a:extLst>
              <a:ext uri="{FF2B5EF4-FFF2-40B4-BE49-F238E27FC236}">
                <a16:creationId xmlns:a16="http://schemas.microsoft.com/office/drawing/2014/main" id="{9A300456-E1B3-A9F9-27CB-D1DC5CE9310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pic>
        <p:nvPicPr>
          <p:cNvPr id="10" name="Picture 9">
            <a:extLst>
              <a:ext uri="{FF2B5EF4-FFF2-40B4-BE49-F238E27FC236}">
                <a16:creationId xmlns:a16="http://schemas.microsoft.com/office/drawing/2014/main" id="{C190D0CB-BC64-655D-F803-A537D671565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76520" y="6118387"/>
            <a:ext cx="1151728" cy="626087"/>
          </a:xfrm>
          <a:prstGeom prst="rect">
            <a:avLst/>
          </a:prstGeom>
        </p:spPr>
      </p:pic>
    </p:spTree>
    <p:extLst>
      <p:ext uri="{BB962C8B-B14F-4D97-AF65-F5344CB8AC3E}">
        <p14:creationId xmlns:p14="http://schemas.microsoft.com/office/powerpoint/2010/main" val="1945989584"/>
      </p:ext>
    </p:extLst>
  </p:cSld>
  <p:clrMapOvr>
    <a:masterClrMapping/>
  </p:clrMapOvr>
  <mc:AlternateContent xmlns:mc="http://schemas.openxmlformats.org/markup-compatibility/2006">
    <mc:Choice xmlns:p14="http://schemas.microsoft.com/office/powerpoint/2010/main" Requires="p14">
      <p:transition spd="med" p14:dur="700" advTm="30000">
        <p:fade/>
      </p:transition>
    </mc:Choice>
    <mc:Fallback>
      <p:transition spd="med" advTm="3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249" fill="hold"/>
                                        <p:tgtEl>
                                          <p:spTgt spid="2"/>
                                        </p:tgtEl>
                                      </p:cBhvr>
                                    </p:cmd>
                                  </p:childTnLst>
                                </p:cTn>
                              </p:par>
                              <p:par>
                                <p:cTn id="7" presetID="42"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animEffect transition="in" filter="fade">
                                      <p:cBhvr>
                                        <p:cTn id="9" dur="1000"/>
                                        <p:tgtEl>
                                          <p:spTgt spid="8"/>
                                        </p:tgtEl>
                                      </p:cBhvr>
                                    </p:animEffect>
                                    <p:anim calcmode="lin" valueType="num">
                                      <p:cBhvr>
                                        <p:cTn id="10" dur="1000" fill="hold"/>
                                        <p:tgtEl>
                                          <p:spTgt spid="8"/>
                                        </p:tgtEl>
                                        <p:attrNameLst>
                                          <p:attrName>ppt_x</p:attrName>
                                        </p:attrNameLst>
                                      </p:cBhvr>
                                      <p:tavLst>
                                        <p:tav tm="0">
                                          <p:val>
                                            <p:strVal val="#ppt_x"/>
                                          </p:val>
                                        </p:tav>
                                        <p:tav tm="100000">
                                          <p:val>
                                            <p:strVal val="#ppt_x"/>
                                          </p:val>
                                        </p:tav>
                                      </p:tavLst>
                                    </p:anim>
                                    <p:anim calcmode="lin" valueType="num">
                                      <p:cBhvr>
                                        <p:cTn id="11" dur="1000" fill="hold"/>
                                        <p:tgtEl>
                                          <p:spTgt spid="8"/>
                                        </p:tgtEl>
                                        <p:attrNameLst>
                                          <p:attrName>ppt_y</p:attrName>
                                        </p:attrNameLst>
                                      </p:cBhvr>
                                      <p:tavLst>
                                        <p:tav tm="0">
                                          <p:val>
                                            <p:strVal val="#ppt_y+.1"/>
                                          </p:val>
                                        </p:tav>
                                        <p:tav tm="100000">
                                          <p:val>
                                            <p:strVal val="#ppt_y"/>
                                          </p:val>
                                        </p:tav>
                                      </p:tavLst>
                                    </p:anim>
                                  </p:childTnLst>
                                </p:cTn>
                              </p:par>
                              <p:par>
                                <p:cTn id="12" presetID="10" presetClass="entr" presetSubtype="0" fill="hold" grpId="0" nodeType="withEffect">
                                  <p:stCondLst>
                                    <p:cond delay="900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5" fill="hold" display="0">
                  <p:stCondLst>
                    <p:cond delay="indefinite"/>
                  </p:stCondLst>
                  <p:endCondLst>
                    <p:cond evt="onStopAudio" delay="0">
                      <p:tgtEl>
                        <p:sldTgt/>
                      </p:tgtEl>
                    </p:cond>
                  </p:endCondLst>
                </p:cTn>
                <p:tgtEl>
                  <p:spTgt spid="2"/>
                </p:tgtEl>
              </p:cMediaNode>
            </p:audio>
          </p:childTnLst>
        </p:cTn>
      </p:par>
    </p:tnLst>
    <p:bldLst>
      <p:bldP spid="9"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CB193B0-18DB-4AB7-B3C0-52FA77ECCD96}"/>
              </a:ext>
            </a:extLst>
          </p:cNvPr>
          <p:cNvSpPr>
            <a:spLocks noGrp="1"/>
          </p:cNvSpPr>
          <p:nvPr>
            <p:ph type="title"/>
          </p:nvPr>
        </p:nvSpPr>
        <p:spPr>
          <a:xfrm>
            <a:off x="767408" y="5729225"/>
            <a:ext cx="10363200" cy="1002302"/>
          </a:xfrm>
        </p:spPr>
        <p:txBody>
          <a:bodyPr/>
          <a:lstStyle/>
          <a:p>
            <a:r>
              <a:rPr lang="en-US" dirty="0"/>
              <a:t>Identify your strengths</a:t>
            </a:r>
          </a:p>
        </p:txBody>
      </p:sp>
      <p:sp>
        <p:nvSpPr>
          <p:cNvPr id="5" name="Text Placeholder 4">
            <a:extLst>
              <a:ext uri="{FF2B5EF4-FFF2-40B4-BE49-F238E27FC236}">
                <a16:creationId xmlns:a16="http://schemas.microsoft.com/office/drawing/2014/main" id="{AF0ABE6B-9201-4F66-9AD7-CEBA57A02886}"/>
              </a:ext>
            </a:extLst>
          </p:cNvPr>
          <p:cNvSpPr>
            <a:spLocks noGrp="1"/>
          </p:cNvSpPr>
          <p:nvPr>
            <p:ph type="body" idx="1"/>
          </p:nvPr>
        </p:nvSpPr>
        <p:spPr/>
        <p:txBody>
          <a:bodyPr/>
          <a:lstStyle/>
          <a:p>
            <a:r>
              <a:rPr lang="en-US" dirty="0"/>
              <a:t>Brand Position</a:t>
            </a:r>
          </a:p>
        </p:txBody>
      </p:sp>
      <p:pic>
        <p:nvPicPr>
          <p:cNvPr id="2052" name="Picture 4">
            <a:extLst>
              <a:ext uri="{FF2B5EF4-FFF2-40B4-BE49-F238E27FC236}">
                <a16:creationId xmlns:a16="http://schemas.microsoft.com/office/drawing/2014/main" id="{FF3BCAA2-49DA-402F-8EE0-FA46A72B8D0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007728">
            <a:off x="2980958" y="460732"/>
            <a:ext cx="3840485" cy="274594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054" name="Picture 6" descr="Beautiful Vintage And Retro Ads | Mypixel">
            <a:extLst>
              <a:ext uri="{FF2B5EF4-FFF2-40B4-BE49-F238E27FC236}">
                <a16:creationId xmlns:a16="http://schemas.microsoft.com/office/drawing/2014/main" id="{651CD0C6-1BBF-4133-97E4-88153CCE522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23293">
            <a:off x="8276518" y="391263"/>
            <a:ext cx="3506986" cy="2650629"/>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056" name="Picture 8" descr="Vintage House Cleaning Ads | Family Handyman">
            <a:extLst>
              <a:ext uri="{FF2B5EF4-FFF2-40B4-BE49-F238E27FC236}">
                <a16:creationId xmlns:a16="http://schemas.microsoft.com/office/drawing/2014/main" id="{31DB3499-13A3-44BA-94C5-52DA9B2314F7}"/>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20762575">
            <a:off x="536216" y="364146"/>
            <a:ext cx="3233673" cy="3233673"/>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058" name="Picture 10" descr="Home Improvement Ideas from Way Back at WomansDay.com- Old ...">
            <a:extLst>
              <a:ext uri="{FF2B5EF4-FFF2-40B4-BE49-F238E27FC236}">
                <a16:creationId xmlns:a16="http://schemas.microsoft.com/office/drawing/2014/main" id="{ABA65122-2C09-43FC-A9FF-5726A9B4F09D}"/>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a:stretch/>
        </p:blipFill>
        <p:spPr bwMode="auto">
          <a:xfrm rot="395847">
            <a:off x="6752377" y="1648726"/>
            <a:ext cx="3360637" cy="251597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060" name="Picture 12" descr="7 Hilarious Vintage Ads | Puppies and Flowers">
            <a:extLst>
              <a:ext uri="{FF2B5EF4-FFF2-40B4-BE49-F238E27FC236}">
                <a16:creationId xmlns:a16="http://schemas.microsoft.com/office/drawing/2014/main" id="{727469DC-11D5-495D-A83D-A3E6D984FC8E}"/>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1574688">
            <a:off x="8194682" y="2842667"/>
            <a:ext cx="3218888" cy="4227911"/>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050" name="Picture 2" descr="25 Vintage Newspaper Ads That Show The Evolution of the ...">
            <a:extLst>
              <a:ext uri="{FF2B5EF4-FFF2-40B4-BE49-F238E27FC236}">
                <a16:creationId xmlns:a16="http://schemas.microsoft.com/office/drawing/2014/main" id="{2F8C0389-7C42-4957-99A4-43BEABBEAF71}"/>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a:stretch/>
        </p:blipFill>
        <p:spPr bwMode="auto">
          <a:xfrm rot="560421">
            <a:off x="4016035" y="2957228"/>
            <a:ext cx="4135911" cy="2452629"/>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EF34346B-9691-41A9-8031-702571C71331}"/>
              </a:ext>
            </a:extLst>
          </p:cNvPr>
          <p:cNvSpPr>
            <a:spLocks noGrp="1"/>
          </p:cNvSpPr>
          <p:nvPr>
            <p:ph type="sldNum" sz="quarter" idx="12"/>
          </p:nvPr>
        </p:nvSpPr>
        <p:spPr/>
        <p:txBody>
          <a:bodyPr/>
          <a:lstStyle/>
          <a:p>
            <a:fld id="{601EE9E8-4134-49B0-9AA7-3089E6521627}" type="slidenum">
              <a:rPr lang="en-US" smtClean="0"/>
              <a:pPr/>
              <a:t>33</a:t>
            </a:fld>
            <a:endParaRPr lang="en-US"/>
          </a:p>
        </p:txBody>
      </p:sp>
      <p:pic>
        <p:nvPicPr>
          <p:cNvPr id="3" name="33">
            <a:hlinkClick r:id="" action="ppaction://media"/>
            <a:extLst>
              <a:ext uri="{FF2B5EF4-FFF2-40B4-BE49-F238E27FC236}">
                <a16:creationId xmlns:a16="http://schemas.microsoft.com/office/drawing/2014/main" id="{CE502497-ACFA-9E68-0C14-996DB0D027DD}"/>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5791200" y="3124200"/>
            <a:ext cx="609600" cy="609600"/>
          </a:xfrm>
          <a:prstGeom prst="rect">
            <a:avLst/>
          </a:prstGeom>
        </p:spPr>
      </p:pic>
      <p:pic>
        <p:nvPicPr>
          <p:cNvPr id="6" name="Picture 5">
            <a:extLst>
              <a:ext uri="{FF2B5EF4-FFF2-40B4-BE49-F238E27FC236}">
                <a16:creationId xmlns:a16="http://schemas.microsoft.com/office/drawing/2014/main" id="{E9E25925-6115-D794-8753-6F8BE4995FD7}"/>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776520" y="6118387"/>
            <a:ext cx="1151728" cy="626087"/>
          </a:xfrm>
          <a:prstGeom prst="rect">
            <a:avLst/>
          </a:prstGeom>
        </p:spPr>
      </p:pic>
    </p:spTree>
    <p:extLst>
      <p:ext uri="{BB962C8B-B14F-4D97-AF65-F5344CB8AC3E}">
        <p14:creationId xmlns:p14="http://schemas.microsoft.com/office/powerpoint/2010/main" val="500013446"/>
      </p:ext>
    </p:extLst>
  </p:cSld>
  <p:clrMapOvr>
    <a:masterClrMapping/>
  </p:clrMapOvr>
  <mc:AlternateContent xmlns:mc="http://schemas.openxmlformats.org/markup-compatibility/2006">
    <mc:Choice xmlns:p14="http://schemas.microsoft.com/office/powerpoint/2010/main" Requires="p14">
      <p:transition spd="med" p14:dur="700" advTm="23000">
        <p:fade/>
      </p:transition>
    </mc:Choice>
    <mc:Fallback>
      <p:transition spd="med" advTm="2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3777" fill="hold"/>
                                        <p:tgtEl>
                                          <p:spTgt spid="3"/>
                                        </p:tgtEl>
                                      </p:cBhvr>
                                    </p:cmd>
                                  </p:childTnLst>
                                </p:cTn>
                              </p:par>
                              <p:par>
                                <p:cTn id="7" presetID="10" presetClass="entr" presetSubtype="0" fill="hold" nodeType="withEffect">
                                  <p:stCondLst>
                                    <p:cond delay="8000"/>
                                  </p:stCondLst>
                                  <p:childTnLst>
                                    <p:set>
                                      <p:cBhvr>
                                        <p:cTn id="8" dur="1" fill="hold">
                                          <p:stCondLst>
                                            <p:cond delay="0"/>
                                          </p:stCondLst>
                                        </p:cTn>
                                        <p:tgtEl>
                                          <p:spTgt spid="2056"/>
                                        </p:tgtEl>
                                        <p:attrNameLst>
                                          <p:attrName>style.visibility</p:attrName>
                                        </p:attrNameLst>
                                      </p:cBhvr>
                                      <p:to>
                                        <p:strVal val="visible"/>
                                      </p:to>
                                    </p:set>
                                    <p:animEffect transition="in" filter="fade">
                                      <p:cBhvr>
                                        <p:cTn id="9" dur="500"/>
                                        <p:tgtEl>
                                          <p:spTgt spid="2056"/>
                                        </p:tgtEl>
                                      </p:cBhvr>
                                    </p:animEffect>
                                  </p:childTnLst>
                                </p:cTn>
                              </p:par>
                              <p:par>
                                <p:cTn id="10" presetID="10" presetClass="entr" presetSubtype="0" fill="hold" nodeType="withEffect">
                                  <p:stCondLst>
                                    <p:cond delay="1000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500"/>
                                        <p:tgtEl>
                                          <p:spTgt spid="2050"/>
                                        </p:tgtEl>
                                      </p:cBhvr>
                                    </p:animEffect>
                                  </p:childTnLst>
                                </p:cTn>
                              </p:par>
                              <p:par>
                                <p:cTn id="13" presetID="10" presetClass="entr" presetSubtype="0" fill="hold" nodeType="withEffect">
                                  <p:stCondLst>
                                    <p:cond delay="12000"/>
                                  </p:stCondLst>
                                  <p:childTnLst>
                                    <p:set>
                                      <p:cBhvr>
                                        <p:cTn id="14" dur="1" fill="hold">
                                          <p:stCondLst>
                                            <p:cond delay="0"/>
                                          </p:stCondLst>
                                        </p:cTn>
                                        <p:tgtEl>
                                          <p:spTgt spid="2060"/>
                                        </p:tgtEl>
                                        <p:attrNameLst>
                                          <p:attrName>style.visibility</p:attrName>
                                        </p:attrNameLst>
                                      </p:cBhvr>
                                      <p:to>
                                        <p:strVal val="visible"/>
                                      </p:to>
                                    </p:set>
                                    <p:animEffect transition="in" filter="fade">
                                      <p:cBhvr>
                                        <p:cTn id="15" dur="500"/>
                                        <p:tgtEl>
                                          <p:spTgt spid="2060"/>
                                        </p:tgtEl>
                                      </p:cBhvr>
                                    </p:animEffect>
                                  </p:childTnLst>
                                </p:cTn>
                              </p:par>
                              <p:par>
                                <p:cTn id="16" presetID="2" presetClass="entr" presetSubtype="1" fill="hold" nodeType="withEffect">
                                  <p:stCondLst>
                                    <p:cond delay="19000"/>
                                  </p:stCondLst>
                                  <p:childTnLst>
                                    <p:set>
                                      <p:cBhvr>
                                        <p:cTn id="17" dur="1" fill="hold">
                                          <p:stCondLst>
                                            <p:cond delay="0"/>
                                          </p:stCondLst>
                                        </p:cTn>
                                        <p:tgtEl>
                                          <p:spTgt spid="2052"/>
                                        </p:tgtEl>
                                        <p:attrNameLst>
                                          <p:attrName>style.visibility</p:attrName>
                                        </p:attrNameLst>
                                      </p:cBhvr>
                                      <p:to>
                                        <p:strVal val="visible"/>
                                      </p:to>
                                    </p:set>
                                    <p:anim calcmode="lin" valueType="num">
                                      <p:cBhvr additive="base">
                                        <p:cTn id="18" dur="500" fill="hold"/>
                                        <p:tgtEl>
                                          <p:spTgt spid="2052"/>
                                        </p:tgtEl>
                                        <p:attrNameLst>
                                          <p:attrName>ppt_x</p:attrName>
                                        </p:attrNameLst>
                                      </p:cBhvr>
                                      <p:tavLst>
                                        <p:tav tm="0">
                                          <p:val>
                                            <p:strVal val="#ppt_x"/>
                                          </p:val>
                                        </p:tav>
                                        <p:tav tm="100000">
                                          <p:val>
                                            <p:strVal val="#ppt_x"/>
                                          </p:val>
                                        </p:tav>
                                      </p:tavLst>
                                    </p:anim>
                                    <p:anim calcmode="lin" valueType="num">
                                      <p:cBhvr additive="base">
                                        <p:cTn id="19" dur="500" fill="hold"/>
                                        <p:tgtEl>
                                          <p:spTgt spid="2052"/>
                                        </p:tgtEl>
                                        <p:attrNameLst>
                                          <p:attrName>ppt_y</p:attrName>
                                        </p:attrNameLst>
                                      </p:cBhvr>
                                      <p:tavLst>
                                        <p:tav tm="0">
                                          <p:val>
                                            <p:strVal val="0-#ppt_h/2"/>
                                          </p:val>
                                        </p:tav>
                                        <p:tav tm="100000">
                                          <p:val>
                                            <p:strVal val="#ppt_y"/>
                                          </p:val>
                                        </p:tav>
                                      </p:tavLst>
                                    </p:anim>
                                  </p:childTnLst>
                                </p:cTn>
                              </p:par>
                              <p:par>
                                <p:cTn id="20" presetID="2" presetClass="entr" presetSubtype="1" fill="hold" nodeType="withEffect">
                                  <p:stCondLst>
                                    <p:cond delay="19000"/>
                                  </p:stCondLst>
                                  <p:childTnLst>
                                    <p:set>
                                      <p:cBhvr>
                                        <p:cTn id="21" dur="1" fill="hold">
                                          <p:stCondLst>
                                            <p:cond delay="0"/>
                                          </p:stCondLst>
                                        </p:cTn>
                                        <p:tgtEl>
                                          <p:spTgt spid="2058"/>
                                        </p:tgtEl>
                                        <p:attrNameLst>
                                          <p:attrName>style.visibility</p:attrName>
                                        </p:attrNameLst>
                                      </p:cBhvr>
                                      <p:to>
                                        <p:strVal val="visible"/>
                                      </p:to>
                                    </p:set>
                                    <p:anim calcmode="lin" valueType="num">
                                      <p:cBhvr additive="base">
                                        <p:cTn id="22" dur="500" fill="hold"/>
                                        <p:tgtEl>
                                          <p:spTgt spid="2058"/>
                                        </p:tgtEl>
                                        <p:attrNameLst>
                                          <p:attrName>ppt_x</p:attrName>
                                        </p:attrNameLst>
                                      </p:cBhvr>
                                      <p:tavLst>
                                        <p:tav tm="0">
                                          <p:val>
                                            <p:strVal val="#ppt_x"/>
                                          </p:val>
                                        </p:tav>
                                        <p:tav tm="100000">
                                          <p:val>
                                            <p:strVal val="#ppt_x"/>
                                          </p:val>
                                        </p:tav>
                                      </p:tavLst>
                                    </p:anim>
                                    <p:anim calcmode="lin" valueType="num">
                                      <p:cBhvr additive="base">
                                        <p:cTn id="23" dur="500" fill="hold"/>
                                        <p:tgtEl>
                                          <p:spTgt spid="2058"/>
                                        </p:tgtEl>
                                        <p:attrNameLst>
                                          <p:attrName>ppt_y</p:attrName>
                                        </p:attrNameLst>
                                      </p:cBhvr>
                                      <p:tavLst>
                                        <p:tav tm="0">
                                          <p:val>
                                            <p:strVal val="0-#ppt_h/2"/>
                                          </p:val>
                                        </p:tav>
                                        <p:tav tm="100000">
                                          <p:val>
                                            <p:strVal val="#ppt_y"/>
                                          </p:val>
                                        </p:tav>
                                      </p:tavLst>
                                    </p:anim>
                                  </p:childTnLst>
                                </p:cTn>
                              </p:par>
                              <p:par>
                                <p:cTn id="24" presetID="2" presetClass="entr" presetSubtype="1" fill="hold" nodeType="withEffect">
                                  <p:stCondLst>
                                    <p:cond delay="19000"/>
                                  </p:stCondLst>
                                  <p:childTnLst>
                                    <p:set>
                                      <p:cBhvr>
                                        <p:cTn id="25" dur="1" fill="hold">
                                          <p:stCondLst>
                                            <p:cond delay="0"/>
                                          </p:stCondLst>
                                        </p:cTn>
                                        <p:tgtEl>
                                          <p:spTgt spid="2054"/>
                                        </p:tgtEl>
                                        <p:attrNameLst>
                                          <p:attrName>style.visibility</p:attrName>
                                        </p:attrNameLst>
                                      </p:cBhvr>
                                      <p:to>
                                        <p:strVal val="visible"/>
                                      </p:to>
                                    </p:set>
                                    <p:anim calcmode="lin" valueType="num">
                                      <p:cBhvr additive="base">
                                        <p:cTn id="26" dur="500" fill="hold"/>
                                        <p:tgtEl>
                                          <p:spTgt spid="2054"/>
                                        </p:tgtEl>
                                        <p:attrNameLst>
                                          <p:attrName>ppt_x</p:attrName>
                                        </p:attrNameLst>
                                      </p:cBhvr>
                                      <p:tavLst>
                                        <p:tav tm="0">
                                          <p:val>
                                            <p:strVal val="#ppt_x"/>
                                          </p:val>
                                        </p:tav>
                                        <p:tav tm="100000">
                                          <p:val>
                                            <p:strVal val="#ppt_x"/>
                                          </p:val>
                                        </p:tav>
                                      </p:tavLst>
                                    </p:anim>
                                    <p:anim calcmode="lin" valueType="num">
                                      <p:cBhvr additive="base">
                                        <p:cTn id="27" dur="500" fill="hold"/>
                                        <p:tgtEl>
                                          <p:spTgt spid="205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8" fill="hold" display="0">
                  <p:stCondLst>
                    <p:cond delay="indefinite"/>
                  </p:stCondLst>
                  <p:endCondLst>
                    <p:cond evt="onStopAudio" delay="0">
                      <p:tgtEl>
                        <p:sldTgt/>
                      </p:tgtEl>
                    </p:cond>
                  </p:endCondLst>
                </p:cTn>
                <p:tgtEl>
                  <p:spTgt spid="3"/>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276188-FF0A-4884-A882-AE3A0B481A23}"/>
              </a:ext>
            </a:extLst>
          </p:cNvPr>
          <p:cNvSpPr>
            <a:spLocks noGrp="1"/>
          </p:cNvSpPr>
          <p:nvPr>
            <p:ph type="title"/>
          </p:nvPr>
        </p:nvSpPr>
        <p:spPr/>
        <p:txBody>
          <a:bodyPr/>
          <a:lstStyle/>
          <a:p>
            <a:r>
              <a:rPr lang="en-US" dirty="0"/>
              <a:t>Your Secret sauce</a:t>
            </a:r>
          </a:p>
        </p:txBody>
      </p:sp>
      <p:sp>
        <p:nvSpPr>
          <p:cNvPr id="3" name="Text Placeholder 2">
            <a:extLst>
              <a:ext uri="{FF2B5EF4-FFF2-40B4-BE49-F238E27FC236}">
                <a16:creationId xmlns:a16="http://schemas.microsoft.com/office/drawing/2014/main" id="{97BEAA28-F552-4028-8600-5C13DB9980F4}"/>
              </a:ext>
            </a:extLst>
          </p:cNvPr>
          <p:cNvSpPr>
            <a:spLocks noGrp="1"/>
          </p:cNvSpPr>
          <p:nvPr>
            <p:ph type="body" idx="1"/>
          </p:nvPr>
        </p:nvSpPr>
        <p:spPr/>
        <p:txBody>
          <a:bodyPr/>
          <a:lstStyle/>
          <a:p>
            <a:r>
              <a:rPr lang="en-US" dirty="0"/>
              <a:t>Brand Differentiation</a:t>
            </a:r>
          </a:p>
        </p:txBody>
      </p:sp>
      <p:sp>
        <p:nvSpPr>
          <p:cNvPr id="4" name="Slide Number Placeholder 3">
            <a:extLst>
              <a:ext uri="{FF2B5EF4-FFF2-40B4-BE49-F238E27FC236}">
                <a16:creationId xmlns:a16="http://schemas.microsoft.com/office/drawing/2014/main" id="{B01927E5-1B7E-4990-A4CD-C415E5312081}"/>
              </a:ext>
            </a:extLst>
          </p:cNvPr>
          <p:cNvSpPr>
            <a:spLocks noGrp="1"/>
          </p:cNvSpPr>
          <p:nvPr>
            <p:ph type="sldNum" sz="quarter" idx="12"/>
          </p:nvPr>
        </p:nvSpPr>
        <p:spPr/>
        <p:txBody>
          <a:bodyPr/>
          <a:lstStyle/>
          <a:p>
            <a:fld id="{601EE9E8-4134-49B0-9AA7-3089E6521627}" type="slidenum">
              <a:rPr lang="en-US" smtClean="0"/>
              <a:pPr/>
              <a:t>34</a:t>
            </a:fld>
            <a:endParaRPr lang="en-US"/>
          </a:p>
        </p:txBody>
      </p:sp>
      <p:pic>
        <p:nvPicPr>
          <p:cNvPr id="4102" name="Picture 6" descr="Bottles of McDonald's Big Mac Sauce sell out in minutes | Fox News">
            <a:extLst>
              <a:ext uri="{FF2B5EF4-FFF2-40B4-BE49-F238E27FC236}">
                <a16:creationId xmlns:a16="http://schemas.microsoft.com/office/drawing/2014/main" id="{CD5A2244-BFAF-414D-8A42-299C8258FA01}"/>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rot="848282">
            <a:off x="6586514" y="1721255"/>
            <a:ext cx="4824536" cy="411847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104" name="Picture 8" descr="McDonald's Secret Sauce - Copycat Recipe - YouTube">
            <a:extLst>
              <a:ext uri="{FF2B5EF4-FFF2-40B4-BE49-F238E27FC236}">
                <a16:creationId xmlns:a16="http://schemas.microsoft.com/office/drawing/2014/main" id="{7F7F6FF3-595B-4DAA-8F69-8C59D95D32B0}"/>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1127447" y="229976"/>
            <a:ext cx="5184577" cy="355051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5" name="34">
            <a:hlinkClick r:id="" action="ppaction://media"/>
            <a:extLst>
              <a:ext uri="{FF2B5EF4-FFF2-40B4-BE49-F238E27FC236}">
                <a16:creationId xmlns:a16="http://schemas.microsoft.com/office/drawing/2014/main" id="{76F3C20B-B24F-17F9-E3FE-855FB7DC8E6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791200" y="3124200"/>
            <a:ext cx="609600" cy="609600"/>
          </a:xfrm>
          <a:prstGeom prst="rect">
            <a:avLst/>
          </a:prstGeom>
        </p:spPr>
      </p:pic>
      <p:pic>
        <p:nvPicPr>
          <p:cNvPr id="7" name="Picture 6">
            <a:extLst>
              <a:ext uri="{FF2B5EF4-FFF2-40B4-BE49-F238E27FC236}">
                <a16:creationId xmlns:a16="http://schemas.microsoft.com/office/drawing/2014/main" id="{C086F891-3A2C-3FCD-D5EB-90DE1AAAD74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76520" y="6118387"/>
            <a:ext cx="1151728" cy="626087"/>
          </a:xfrm>
          <a:prstGeom prst="rect">
            <a:avLst/>
          </a:prstGeom>
        </p:spPr>
      </p:pic>
    </p:spTree>
    <p:extLst>
      <p:ext uri="{BB962C8B-B14F-4D97-AF65-F5344CB8AC3E}">
        <p14:creationId xmlns:p14="http://schemas.microsoft.com/office/powerpoint/2010/main" val="1730522961"/>
      </p:ext>
    </p:extLst>
  </p:cSld>
  <p:clrMapOvr>
    <a:masterClrMapping/>
  </p:clrMapOvr>
  <mc:AlternateContent xmlns:mc="http://schemas.openxmlformats.org/markup-compatibility/2006">
    <mc:Choice xmlns:p14="http://schemas.microsoft.com/office/powerpoint/2010/main" Requires="p14">
      <p:transition spd="med" p14:dur="700" advTm="19000">
        <p:fade/>
      </p:transition>
    </mc:Choice>
    <mc:Fallback>
      <p:transition spd="med" advTm="19000">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9026" fill="hold"/>
                                            <p:tgtEl>
                                              <p:spTgt spid="5"/>
                                            </p:tgtEl>
                                          </p:cBhvr>
                                        </p:cmd>
                                      </p:childTnLst>
                                    </p:cTn>
                                  </p:par>
                                  <p:par>
                                    <p:cTn id="7" presetID="2" presetClass="entr" presetSubtype="8" fill="hold" nodeType="withEffect" p14:presetBounceEnd="24000">
                                      <p:stCondLst>
                                        <p:cond delay="4000"/>
                                      </p:stCondLst>
                                      <p:childTnLst>
                                        <p:set>
                                          <p:cBhvr>
                                            <p:cTn id="8" dur="1" fill="hold">
                                              <p:stCondLst>
                                                <p:cond delay="0"/>
                                              </p:stCondLst>
                                            </p:cTn>
                                            <p:tgtEl>
                                              <p:spTgt spid="4104"/>
                                            </p:tgtEl>
                                            <p:attrNameLst>
                                              <p:attrName>style.visibility</p:attrName>
                                            </p:attrNameLst>
                                          </p:cBhvr>
                                          <p:to>
                                            <p:strVal val="visible"/>
                                          </p:to>
                                        </p:set>
                                        <p:anim calcmode="lin" valueType="num" p14:bounceEnd="24000">
                                          <p:cBhvr additive="base">
                                            <p:cTn id="9" dur="1000" fill="hold"/>
                                            <p:tgtEl>
                                              <p:spTgt spid="4104"/>
                                            </p:tgtEl>
                                            <p:attrNameLst>
                                              <p:attrName>ppt_x</p:attrName>
                                            </p:attrNameLst>
                                          </p:cBhvr>
                                          <p:tavLst>
                                            <p:tav tm="0">
                                              <p:val>
                                                <p:strVal val="0-#ppt_w/2"/>
                                              </p:val>
                                            </p:tav>
                                            <p:tav tm="100000">
                                              <p:val>
                                                <p:strVal val="#ppt_x"/>
                                              </p:val>
                                            </p:tav>
                                          </p:tavLst>
                                        </p:anim>
                                        <p:anim calcmode="lin" valueType="num" p14:bounceEnd="24000">
                                          <p:cBhvr additive="base">
                                            <p:cTn id="10" dur="1000" fill="hold"/>
                                            <p:tgtEl>
                                              <p:spTgt spid="4104"/>
                                            </p:tgtEl>
                                            <p:attrNameLst>
                                              <p:attrName>ppt_y</p:attrName>
                                            </p:attrNameLst>
                                          </p:cBhvr>
                                          <p:tavLst>
                                            <p:tav tm="0">
                                              <p:val>
                                                <p:strVal val="#ppt_y"/>
                                              </p:val>
                                            </p:tav>
                                            <p:tav tm="100000">
                                              <p:val>
                                                <p:strVal val="#ppt_y"/>
                                              </p:val>
                                            </p:tav>
                                          </p:tavLst>
                                        </p:anim>
                                      </p:childTnLst>
                                    </p:cTn>
                                  </p:par>
                                  <p:par>
                                    <p:cTn id="11" presetID="2" presetClass="entr" presetSubtype="2" fill="hold" nodeType="withEffect" p14:presetBounceEnd="28000">
                                      <p:stCondLst>
                                        <p:cond delay="4000"/>
                                      </p:stCondLst>
                                      <p:childTnLst>
                                        <p:set>
                                          <p:cBhvr>
                                            <p:cTn id="12" dur="1" fill="hold">
                                              <p:stCondLst>
                                                <p:cond delay="0"/>
                                              </p:stCondLst>
                                            </p:cTn>
                                            <p:tgtEl>
                                              <p:spTgt spid="4102"/>
                                            </p:tgtEl>
                                            <p:attrNameLst>
                                              <p:attrName>style.visibility</p:attrName>
                                            </p:attrNameLst>
                                          </p:cBhvr>
                                          <p:to>
                                            <p:strVal val="visible"/>
                                          </p:to>
                                        </p:set>
                                        <p:anim calcmode="lin" valueType="num" p14:bounceEnd="28000">
                                          <p:cBhvr additive="base">
                                            <p:cTn id="13" dur="1000" fill="hold"/>
                                            <p:tgtEl>
                                              <p:spTgt spid="4102"/>
                                            </p:tgtEl>
                                            <p:attrNameLst>
                                              <p:attrName>ppt_x</p:attrName>
                                            </p:attrNameLst>
                                          </p:cBhvr>
                                          <p:tavLst>
                                            <p:tav tm="0">
                                              <p:val>
                                                <p:strVal val="1+#ppt_w/2"/>
                                              </p:val>
                                            </p:tav>
                                            <p:tav tm="100000">
                                              <p:val>
                                                <p:strVal val="#ppt_x"/>
                                              </p:val>
                                            </p:tav>
                                          </p:tavLst>
                                        </p:anim>
                                        <p:anim calcmode="lin" valueType="num" p14:bounceEnd="28000">
                                          <p:cBhvr additive="base">
                                            <p:cTn id="14" dur="1000" fill="hold"/>
                                            <p:tgtEl>
                                              <p:spTgt spid="410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5" fill="hold" display="0">
                      <p:stCondLst>
                        <p:cond delay="indefinite"/>
                      </p:stCondLst>
                      <p:endCondLst>
                        <p:cond evt="onStopAudio" delay="0">
                          <p:tgtEl>
                            <p:sldTgt/>
                          </p:tgtEl>
                        </p:cond>
                      </p:endCondLst>
                    </p:cTn>
                    <p:tgtEl>
                      <p:spTgt spid="5"/>
                    </p:tgtEl>
                  </p:cMediaNode>
                </p:audio>
              </p:childTnLst>
            </p:cTn>
          </p:par>
        </p:tn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9026" fill="hold"/>
                                            <p:tgtEl>
                                              <p:spTgt spid="5"/>
                                            </p:tgtEl>
                                          </p:cBhvr>
                                        </p:cmd>
                                      </p:childTnLst>
                                    </p:cTn>
                                  </p:par>
                                  <p:par>
                                    <p:cTn id="7" presetID="2" presetClass="entr" presetSubtype="8" fill="hold" nodeType="withEffect">
                                      <p:stCondLst>
                                        <p:cond delay="4000"/>
                                      </p:stCondLst>
                                      <p:childTnLst>
                                        <p:set>
                                          <p:cBhvr>
                                            <p:cTn id="8" dur="1" fill="hold">
                                              <p:stCondLst>
                                                <p:cond delay="0"/>
                                              </p:stCondLst>
                                            </p:cTn>
                                            <p:tgtEl>
                                              <p:spTgt spid="4104"/>
                                            </p:tgtEl>
                                            <p:attrNameLst>
                                              <p:attrName>style.visibility</p:attrName>
                                            </p:attrNameLst>
                                          </p:cBhvr>
                                          <p:to>
                                            <p:strVal val="visible"/>
                                          </p:to>
                                        </p:set>
                                        <p:anim calcmode="lin" valueType="num">
                                          <p:cBhvr additive="base">
                                            <p:cTn id="9" dur="1000" fill="hold"/>
                                            <p:tgtEl>
                                              <p:spTgt spid="4104"/>
                                            </p:tgtEl>
                                            <p:attrNameLst>
                                              <p:attrName>ppt_x</p:attrName>
                                            </p:attrNameLst>
                                          </p:cBhvr>
                                          <p:tavLst>
                                            <p:tav tm="0">
                                              <p:val>
                                                <p:strVal val="0-#ppt_w/2"/>
                                              </p:val>
                                            </p:tav>
                                            <p:tav tm="100000">
                                              <p:val>
                                                <p:strVal val="#ppt_x"/>
                                              </p:val>
                                            </p:tav>
                                          </p:tavLst>
                                        </p:anim>
                                        <p:anim calcmode="lin" valueType="num">
                                          <p:cBhvr additive="base">
                                            <p:cTn id="10" dur="1000" fill="hold"/>
                                            <p:tgtEl>
                                              <p:spTgt spid="4104"/>
                                            </p:tgtEl>
                                            <p:attrNameLst>
                                              <p:attrName>ppt_y</p:attrName>
                                            </p:attrNameLst>
                                          </p:cBhvr>
                                          <p:tavLst>
                                            <p:tav tm="0">
                                              <p:val>
                                                <p:strVal val="#ppt_y"/>
                                              </p:val>
                                            </p:tav>
                                            <p:tav tm="100000">
                                              <p:val>
                                                <p:strVal val="#ppt_y"/>
                                              </p:val>
                                            </p:tav>
                                          </p:tavLst>
                                        </p:anim>
                                      </p:childTnLst>
                                    </p:cTn>
                                  </p:par>
                                  <p:par>
                                    <p:cTn id="11" presetID="2" presetClass="entr" presetSubtype="2" fill="hold" nodeType="withEffect">
                                      <p:stCondLst>
                                        <p:cond delay="4000"/>
                                      </p:stCondLst>
                                      <p:childTnLst>
                                        <p:set>
                                          <p:cBhvr>
                                            <p:cTn id="12" dur="1" fill="hold">
                                              <p:stCondLst>
                                                <p:cond delay="0"/>
                                              </p:stCondLst>
                                            </p:cTn>
                                            <p:tgtEl>
                                              <p:spTgt spid="4102"/>
                                            </p:tgtEl>
                                            <p:attrNameLst>
                                              <p:attrName>style.visibility</p:attrName>
                                            </p:attrNameLst>
                                          </p:cBhvr>
                                          <p:to>
                                            <p:strVal val="visible"/>
                                          </p:to>
                                        </p:set>
                                        <p:anim calcmode="lin" valueType="num">
                                          <p:cBhvr additive="base">
                                            <p:cTn id="13" dur="1000" fill="hold"/>
                                            <p:tgtEl>
                                              <p:spTgt spid="4102"/>
                                            </p:tgtEl>
                                            <p:attrNameLst>
                                              <p:attrName>ppt_x</p:attrName>
                                            </p:attrNameLst>
                                          </p:cBhvr>
                                          <p:tavLst>
                                            <p:tav tm="0">
                                              <p:val>
                                                <p:strVal val="1+#ppt_w/2"/>
                                              </p:val>
                                            </p:tav>
                                            <p:tav tm="100000">
                                              <p:val>
                                                <p:strVal val="#ppt_x"/>
                                              </p:val>
                                            </p:tav>
                                          </p:tavLst>
                                        </p:anim>
                                        <p:anim calcmode="lin" valueType="num">
                                          <p:cBhvr additive="base">
                                            <p:cTn id="14" dur="1000" fill="hold"/>
                                            <p:tgtEl>
                                              <p:spTgt spid="410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5" fill="hold" display="0">
                      <p:stCondLst>
                        <p:cond delay="indefinite"/>
                      </p:stCondLst>
                      <p:endCondLst>
                        <p:cond evt="onStopAudio" delay="0">
                          <p:tgtEl>
                            <p:sldTgt/>
                          </p:tgtEl>
                        </p:cond>
                      </p:endCondLst>
                    </p:cTn>
                    <p:tgtEl>
                      <p:spTgt spid="5"/>
                    </p:tgtEl>
                  </p:cMediaNode>
                </p:audio>
              </p:childTnLst>
            </p:cTn>
          </p:par>
        </p:tnLst>
      </p:timing>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F3C09C-9931-4822-B984-42010D53B563}"/>
              </a:ext>
            </a:extLst>
          </p:cNvPr>
          <p:cNvSpPr>
            <a:spLocks noGrp="1"/>
          </p:cNvSpPr>
          <p:nvPr>
            <p:ph type="title"/>
          </p:nvPr>
        </p:nvSpPr>
        <p:spPr/>
        <p:txBody>
          <a:bodyPr/>
          <a:lstStyle/>
          <a:p>
            <a:r>
              <a:rPr lang="en-US" dirty="0"/>
              <a:t>competitors</a:t>
            </a:r>
          </a:p>
        </p:txBody>
      </p:sp>
      <p:sp>
        <p:nvSpPr>
          <p:cNvPr id="3" name="Text Placeholder 2">
            <a:extLst>
              <a:ext uri="{FF2B5EF4-FFF2-40B4-BE49-F238E27FC236}">
                <a16:creationId xmlns:a16="http://schemas.microsoft.com/office/drawing/2014/main" id="{D3D8EF23-E821-4F2A-AB21-A8D151043D2F}"/>
              </a:ext>
            </a:extLst>
          </p:cNvPr>
          <p:cNvSpPr>
            <a:spLocks noGrp="1"/>
          </p:cNvSpPr>
          <p:nvPr>
            <p:ph type="body" idx="1"/>
          </p:nvPr>
        </p:nvSpPr>
        <p:spPr/>
        <p:txBody>
          <a:bodyPr/>
          <a:lstStyle/>
          <a:p>
            <a:r>
              <a:rPr lang="en-US" dirty="0"/>
              <a:t>Where do you shine?</a:t>
            </a:r>
          </a:p>
        </p:txBody>
      </p:sp>
      <p:sp>
        <p:nvSpPr>
          <p:cNvPr id="4" name="Slide Number Placeholder 3">
            <a:extLst>
              <a:ext uri="{FF2B5EF4-FFF2-40B4-BE49-F238E27FC236}">
                <a16:creationId xmlns:a16="http://schemas.microsoft.com/office/drawing/2014/main" id="{1120B7CD-BB72-4F2D-A781-C13B8D78D152}"/>
              </a:ext>
            </a:extLst>
          </p:cNvPr>
          <p:cNvSpPr>
            <a:spLocks noGrp="1"/>
          </p:cNvSpPr>
          <p:nvPr>
            <p:ph type="sldNum" sz="quarter" idx="12"/>
          </p:nvPr>
        </p:nvSpPr>
        <p:spPr/>
        <p:txBody>
          <a:bodyPr/>
          <a:lstStyle/>
          <a:p>
            <a:fld id="{601EE9E8-4134-49B0-9AA7-3089E6521627}" type="slidenum">
              <a:rPr lang="en-US" smtClean="0"/>
              <a:pPr/>
              <a:t>35</a:t>
            </a:fld>
            <a:endParaRPr lang="en-US"/>
          </a:p>
        </p:txBody>
      </p:sp>
      <p:pic>
        <p:nvPicPr>
          <p:cNvPr id="8" name="Picture 7" descr="A close up of a dog&#10;&#10;Description automatically generated">
            <a:extLst>
              <a:ext uri="{FF2B5EF4-FFF2-40B4-BE49-F238E27FC236}">
                <a16:creationId xmlns:a16="http://schemas.microsoft.com/office/drawing/2014/main" id="{ED379258-AA44-449F-ADD4-8A79E6EB046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27848" y="1794760"/>
            <a:ext cx="3657607" cy="2612141"/>
          </a:xfrm>
          <a:prstGeom prst="rect">
            <a:avLst/>
          </a:prstGeom>
        </p:spPr>
      </p:pic>
      <p:pic>
        <p:nvPicPr>
          <p:cNvPr id="5" name="35">
            <a:hlinkClick r:id="" action="ppaction://media"/>
            <a:extLst>
              <a:ext uri="{FF2B5EF4-FFF2-40B4-BE49-F238E27FC236}">
                <a16:creationId xmlns:a16="http://schemas.microsoft.com/office/drawing/2014/main" id="{1BF42905-F55E-165D-5BFC-BD6A94B41D1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pic>
        <p:nvPicPr>
          <p:cNvPr id="6" name="Picture 5">
            <a:extLst>
              <a:ext uri="{FF2B5EF4-FFF2-40B4-BE49-F238E27FC236}">
                <a16:creationId xmlns:a16="http://schemas.microsoft.com/office/drawing/2014/main" id="{06EF30F4-0E37-9627-1CC5-6035EECE118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76520" y="6118387"/>
            <a:ext cx="1151728" cy="626087"/>
          </a:xfrm>
          <a:prstGeom prst="rect">
            <a:avLst/>
          </a:prstGeom>
        </p:spPr>
      </p:pic>
    </p:spTree>
    <p:extLst>
      <p:ext uri="{BB962C8B-B14F-4D97-AF65-F5344CB8AC3E}">
        <p14:creationId xmlns:p14="http://schemas.microsoft.com/office/powerpoint/2010/main" val="3724759476"/>
      </p:ext>
    </p:extLst>
  </p:cSld>
  <p:clrMapOvr>
    <a:masterClrMapping/>
  </p:clrMapOvr>
  <mc:AlternateContent xmlns:mc="http://schemas.openxmlformats.org/markup-compatibility/2006">
    <mc:Choice xmlns:p14="http://schemas.microsoft.com/office/powerpoint/2010/main" Requires="p14">
      <p:transition spd="med" p14:dur="700" advTm="27000">
        <p:fade/>
      </p:transition>
    </mc:Choice>
    <mc:Fallback>
      <p:transition spd="med" advTm="27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7587" fill="hold"/>
                                        <p:tgtEl>
                                          <p:spTgt spid="5"/>
                                        </p:tgtEl>
                                      </p:cBhvr>
                                    </p:cmd>
                                  </p:childTnLst>
                                </p:cTn>
                              </p:par>
                              <p:par>
                                <p:cTn id="7" presetID="42" presetClass="entr" presetSubtype="0" fill="hold" nodeType="withEffect">
                                  <p:stCondLst>
                                    <p:cond delay="21000"/>
                                  </p:stCondLst>
                                  <p:childTnLst>
                                    <p:set>
                                      <p:cBhvr>
                                        <p:cTn id="8" dur="1" fill="hold">
                                          <p:stCondLst>
                                            <p:cond delay="0"/>
                                          </p:stCondLst>
                                        </p:cTn>
                                        <p:tgtEl>
                                          <p:spTgt spid="8"/>
                                        </p:tgtEl>
                                        <p:attrNameLst>
                                          <p:attrName>style.visibility</p:attrName>
                                        </p:attrNameLst>
                                      </p:cBhvr>
                                      <p:to>
                                        <p:strVal val="visible"/>
                                      </p:to>
                                    </p:set>
                                    <p:animEffect transition="in" filter="fade">
                                      <p:cBhvr>
                                        <p:cTn id="9" dur="1000"/>
                                        <p:tgtEl>
                                          <p:spTgt spid="8"/>
                                        </p:tgtEl>
                                      </p:cBhvr>
                                    </p:animEffect>
                                    <p:anim calcmode="lin" valueType="num">
                                      <p:cBhvr>
                                        <p:cTn id="10" dur="1000" fill="hold"/>
                                        <p:tgtEl>
                                          <p:spTgt spid="8"/>
                                        </p:tgtEl>
                                        <p:attrNameLst>
                                          <p:attrName>ppt_x</p:attrName>
                                        </p:attrNameLst>
                                      </p:cBhvr>
                                      <p:tavLst>
                                        <p:tav tm="0">
                                          <p:val>
                                            <p:strVal val="#ppt_x"/>
                                          </p:val>
                                        </p:tav>
                                        <p:tav tm="100000">
                                          <p:val>
                                            <p:strVal val="#ppt_x"/>
                                          </p:val>
                                        </p:tav>
                                      </p:tavLst>
                                    </p:anim>
                                    <p:anim calcmode="lin" valueType="num">
                                      <p:cBhvr>
                                        <p:cTn id="1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2" fill="hold" display="0">
                  <p:stCondLst>
                    <p:cond delay="indefinite"/>
                  </p:stCondLst>
                  <p:endCondLst>
                    <p:cond evt="onStopAudio" delay="0">
                      <p:tgtEl>
                        <p:sldTgt/>
                      </p:tgtEl>
                    </p:cond>
                  </p:endCondLst>
                </p:cTn>
                <p:tgtEl>
                  <p:spTgt spid="5"/>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7A931A9-C9BF-48EA-8371-42DE42256F5B}"/>
              </a:ext>
            </a:extLst>
          </p:cNvPr>
          <p:cNvSpPr>
            <a:spLocks noGrp="1"/>
          </p:cNvSpPr>
          <p:nvPr>
            <p:ph type="title"/>
          </p:nvPr>
        </p:nvSpPr>
        <p:spPr/>
        <p:txBody>
          <a:bodyPr/>
          <a:lstStyle/>
          <a:p>
            <a:r>
              <a:rPr lang="en-US" dirty="0"/>
              <a:t>Spot for Dogs</a:t>
            </a:r>
          </a:p>
        </p:txBody>
      </p:sp>
      <p:sp>
        <p:nvSpPr>
          <p:cNvPr id="6" name="Content Placeholder 5">
            <a:extLst>
              <a:ext uri="{FF2B5EF4-FFF2-40B4-BE49-F238E27FC236}">
                <a16:creationId xmlns:a16="http://schemas.microsoft.com/office/drawing/2014/main" id="{E0F33402-1F61-4253-ACE6-52B0902F748C}"/>
              </a:ext>
            </a:extLst>
          </p:cNvPr>
          <p:cNvSpPr>
            <a:spLocks noGrp="1"/>
          </p:cNvSpPr>
          <p:nvPr>
            <p:ph sz="half" idx="1"/>
          </p:nvPr>
        </p:nvSpPr>
        <p:spPr>
          <a:xfrm>
            <a:off x="609600" y="1600202"/>
            <a:ext cx="3398168" cy="4525963"/>
          </a:xfrm>
        </p:spPr>
        <p:txBody>
          <a:bodyPr/>
          <a:lstStyle/>
          <a:p>
            <a:pPr marL="0" indent="0">
              <a:buNone/>
            </a:pPr>
            <a:r>
              <a:rPr lang="en-US" b="1" dirty="0"/>
              <a:t>Strengths</a:t>
            </a:r>
          </a:p>
          <a:p>
            <a:r>
              <a:rPr lang="en-US" sz="2000" dirty="0"/>
              <a:t>Cool 1950s warehouse and Airstream trailer</a:t>
            </a:r>
          </a:p>
          <a:p>
            <a:r>
              <a:rPr lang="en-US" sz="2000" dirty="0"/>
              <a:t>Hip, dog-loving attitude</a:t>
            </a:r>
          </a:p>
          <a:p>
            <a:r>
              <a:rPr lang="en-US" sz="2000" dirty="0"/>
              <a:t>Plenty of room for running around</a:t>
            </a:r>
          </a:p>
          <a:p>
            <a:r>
              <a:rPr lang="en-US" sz="2000" dirty="0"/>
              <a:t>Dog wash</a:t>
            </a:r>
          </a:p>
          <a:p>
            <a:r>
              <a:rPr lang="en-US" sz="2000" dirty="0"/>
              <a:t>Colorful brand</a:t>
            </a:r>
          </a:p>
          <a:p>
            <a:r>
              <a:rPr lang="en-US" sz="2000" dirty="0"/>
              <a:t>Easy parking</a:t>
            </a:r>
          </a:p>
          <a:p>
            <a:r>
              <a:rPr lang="en-US" sz="2000" dirty="0"/>
              <a:t>Two locations</a:t>
            </a:r>
          </a:p>
          <a:p>
            <a:r>
              <a:rPr lang="en-US" sz="2000" dirty="0"/>
              <a:t>Great neighborhood</a:t>
            </a:r>
          </a:p>
          <a:p>
            <a:endParaRPr lang="en-US" sz="2000" dirty="0"/>
          </a:p>
          <a:p>
            <a:endParaRPr lang="en-US" sz="2000" dirty="0"/>
          </a:p>
        </p:txBody>
      </p:sp>
      <p:sp>
        <p:nvSpPr>
          <p:cNvPr id="4" name="Slide Number Placeholder 3">
            <a:extLst>
              <a:ext uri="{FF2B5EF4-FFF2-40B4-BE49-F238E27FC236}">
                <a16:creationId xmlns:a16="http://schemas.microsoft.com/office/drawing/2014/main" id="{6D415EE7-B623-4394-AA82-A96B0CC453DD}"/>
              </a:ext>
            </a:extLst>
          </p:cNvPr>
          <p:cNvSpPr>
            <a:spLocks noGrp="1"/>
          </p:cNvSpPr>
          <p:nvPr>
            <p:ph type="sldNum" sz="quarter" idx="12"/>
          </p:nvPr>
        </p:nvSpPr>
        <p:spPr/>
        <p:txBody>
          <a:bodyPr/>
          <a:lstStyle/>
          <a:p>
            <a:fld id="{601EE9E8-4134-49B0-9AA7-3089E6521627}" type="slidenum">
              <a:rPr lang="en-US" smtClean="0">
                <a:solidFill>
                  <a:schemeClr val="tx1"/>
                </a:solidFill>
              </a:rPr>
              <a:pPr/>
              <a:t>36</a:t>
            </a:fld>
            <a:endParaRPr lang="en-US" dirty="0">
              <a:solidFill>
                <a:schemeClr val="tx1"/>
              </a:solidFill>
            </a:endParaRPr>
          </a:p>
        </p:txBody>
      </p:sp>
      <p:pic>
        <p:nvPicPr>
          <p:cNvPr id="7" name="Picture 6">
            <a:extLst>
              <a:ext uri="{FF2B5EF4-FFF2-40B4-BE49-F238E27FC236}">
                <a16:creationId xmlns:a16="http://schemas.microsoft.com/office/drawing/2014/main" id="{B889E5E6-C0BD-4DD8-BAD8-E77FB68420C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31142" y="685550"/>
            <a:ext cx="4320125" cy="2604252"/>
          </a:xfrm>
          <a:prstGeom prst="rect">
            <a:avLst/>
          </a:prstGeom>
        </p:spPr>
      </p:pic>
      <p:sp>
        <p:nvSpPr>
          <p:cNvPr id="8" name="Content Placeholder 5">
            <a:extLst>
              <a:ext uri="{FF2B5EF4-FFF2-40B4-BE49-F238E27FC236}">
                <a16:creationId xmlns:a16="http://schemas.microsoft.com/office/drawing/2014/main" id="{E12537F4-8EB9-4F04-AE00-1AFEB71DCFD0}"/>
              </a:ext>
            </a:extLst>
          </p:cNvPr>
          <p:cNvSpPr txBox="1">
            <a:spLocks/>
          </p:cNvSpPr>
          <p:nvPr/>
        </p:nvSpPr>
        <p:spPr>
          <a:xfrm>
            <a:off x="8615925" y="1581730"/>
            <a:ext cx="3398168"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endParaRPr lang="en-US" dirty="0"/>
          </a:p>
        </p:txBody>
      </p:sp>
      <p:sp>
        <p:nvSpPr>
          <p:cNvPr id="9" name="Content Placeholder 5">
            <a:extLst>
              <a:ext uri="{FF2B5EF4-FFF2-40B4-BE49-F238E27FC236}">
                <a16:creationId xmlns:a16="http://schemas.microsoft.com/office/drawing/2014/main" id="{416C8556-0C66-498B-85F7-322A92B0335F}"/>
              </a:ext>
            </a:extLst>
          </p:cNvPr>
          <p:cNvSpPr txBox="1">
            <a:spLocks/>
          </p:cNvSpPr>
          <p:nvPr/>
        </p:nvSpPr>
        <p:spPr>
          <a:xfrm>
            <a:off x="8634653" y="1577246"/>
            <a:ext cx="3398168"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0" indent="0">
              <a:buNone/>
            </a:pPr>
            <a:r>
              <a:rPr lang="en-US" b="1" dirty="0"/>
              <a:t>Weaknesses</a:t>
            </a:r>
          </a:p>
          <a:p>
            <a:r>
              <a:rPr lang="en-US" sz="2000" dirty="0"/>
              <a:t>No outdoor space</a:t>
            </a:r>
          </a:p>
          <a:p>
            <a:r>
              <a:rPr lang="en-US" sz="2000" dirty="0"/>
              <a:t>No retail sales</a:t>
            </a:r>
          </a:p>
          <a:p>
            <a:r>
              <a:rPr lang="en-US" sz="2000" dirty="0"/>
              <a:t>Steep prices!</a:t>
            </a:r>
          </a:p>
          <a:p>
            <a:pPr lvl="1"/>
            <a:r>
              <a:rPr lang="en-US" sz="1600" dirty="0"/>
              <a:t>$55 overnight</a:t>
            </a:r>
          </a:p>
          <a:p>
            <a:pPr lvl="1"/>
            <a:r>
              <a:rPr lang="en-US" sz="1600" dirty="0"/>
              <a:t>$28 daycare</a:t>
            </a:r>
          </a:p>
          <a:p>
            <a:pPr lvl="1"/>
            <a:r>
              <a:rPr lang="en-US" sz="1600" dirty="0"/>
              <a:t>$40 wash</a:t>
            </a:r>
          </a:p>
          <a:p>
            <a:r>
              <a:rPr lang="en-US" sz="2000" dirty="0"/>
              <a:t>No self-serve wash</a:t>
            </a:r>
          </a:p>
          <a:p>
            <a:r>
              <a:rPr lang="en-US" sz="2000" dirty="0"/>
              <a:t>Missing a true brand story</a:t>
            </a:r>
          </a:p>
          <a:p>
            <a:r>
              <a:rPr lang="en-US" sz="2000" dirty="0"/>
              <a:t>No people in their photos</a:t>
            </a:r>
          </a:p>
          <a:p>
            <a:r>
              <a:rPr lang="en-US" sz="2000" dirty="0"/>
              <a:t>No classes</a:t>
            </a:r>
          </a:p>
        </p:txBody>
      </p:sp>
      <p:pic>
        <p:nvPicPr>
          <p:cNvPr id="10" name="Picture 9">
            <a:extLst>
              <a:ext uri="{FF2B5EF4-FFF2-40B4-BE49-F238E27FC236}">
                <a16:creationId xmlns:a16="http://schemas.microsoft.com/office/drawing/2014/main" id="{BEB9EFAB-7A0C-4B4A-B2A1-3074548C951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07767" y="3709154"/>
            <a:ext cx="4320125" cy="3025682"/>
          </a:xfrm>
          <a:prstGeom prst="rect">
            <a:avLst/>
          </a:prstGeom>
        </p:spPr>
      </p:pic>
      <p:pic>
        <p:nvPicPr>
          <p:cNvPr id="11" name="Picture 10">
            <a:extLst>
              <a:ext uri="{FF2B5EF4-FFF2-40B4-BE49-F238E27FC236}">
                <a16:creationId xmlns:a16="http://schemas.microsoft.com/office/drawing/2014/main" id="{1BA2A2F8-A446-4E70-ADA0-181D5EF7921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895952">
            <a:off x="6482799" y="2072082"/>
            <a:ext cx="1751665" cy="2674209"/>
          </a:xfrm>
          <a:prstGeom prst="rect">
            <a:avLst/>
          </a:prstGeom>
        </p:spPr>
      </p:pic>
      <p:sp>
        <p:nvSpPr>
          <p:cNvPr id="2" name="Date Placeholder 1">
            <a:extLst>
              <a:ext uri="{FF2B5EF4-FFF2-40B4-BE49-F238E27FC236}">
                <a16:creationId xmlns:a16="http://schemas.microsoft.com/office/drawing/2014/main" id="{01FFB3C5-A7FE-4A2C-9D13-860DE3E91512}"/>
              </a:ext>
            </a:extLst>
          </p:cNvPr>
          <p:cNvSpPr>
            <a:spLocks noGrp="1"/>
          </p:cNvSpPr>
          <p:nvPr>
            <p:ph type="dt" sz="half" idx="10"/>
          </p:nvPr>
        </p:nvSpPr>
        <p:spPr/>
        <p:txBody>
          <a:bodyPr/>
          <a:lstStyle/>
          <a:p>
            <a:fld id="{7A3E9F9B-F8F6-41D7-AD37-E7A3F72B43C3}" type="datetime1">
              <a:rPr lang="en-US" smtClean="0"/>
              <a:t>5/9/2026</a:t>
            </a:fld>
            <a:endParaRPr lang="en-US"/>
          </a:p>
        </p:txBody>
      </p:sp>
      <p:sp>
        <p:nvSpPr>
          <p:cNvPr id="3" name="Footer Placeholder 2">
            <a:extLst>
              <a:ext uri="{FF2B5EF4-FFF2-40B4-BE49-F238E27FC236}">
                <a16:creationId xmlns:a16="http://schemas.microsoft.com/office/drawing/2014/main" id="{41D751CF-C5E3-4D37-861D-816F60BF0551}"/>
              </a:ext>
            </a:extLst>
          </p:cNvPr>
          <p:cNvSpPr>
            <a:spLocks noGrp="1"/>
          </p:cNvSpPr>
          <p:nvPr>
            <p:ph type="ftr" sz="quarter" idx="11"/>
          </p:nvPr>
        </p:nvSpPr>
        <p:spPr/>
        <p:txBody>
          <a:bodyPr/>
          <a:lstStyle/>
          <a:p>
            <a:r>
              <a:rPr lang="en-US"/>
              <a:t>Brand Story Workshop</a:t>
            </a:r>
          </a:p>
        </p:txBody>
      </p:sp>
      <p:pic>
        <p:nvPicPr>
          <p:cNvPr id="12" name="36">
            <a:hlinkClick r:id="" action="ppaction://media"/>
            <a:extLst>
              <a:ext uri="{FF2B5EF4-FFF2-40B4-BE49-F238E27FC236}">
                <a16:creationId xmlns:a16="http://schemas.microsoft.com/office/drawing/2014/main" id="{8989C9D9-DAE3-4090-FCBF-1520DF4B37B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791200" y="3124200"/>
            <a:ext cx="609600" cy="609600"/>
          </a:xfrm>
          <a:prstGeom prst="rect">
            <a:avLst/>
          </a:prstGeom>
        </p:spPr>
      </p:pic>
      <p:pic>
        <p:nvPicPr>
          <p:cNvPr id="13" name="Picture 12">
            <a:extLst>
              <a:ext uri="{FF2B5EF4-FFF2-40B4-BE49-F238E27FC236}">
                <a16:creationId xmlns:a16="http://schemas.microsoft.com/office/drawing/2014/main" id="{4253C731-BFB0-AE9B-3B0B-1BD976B14A1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76520" y="6118387"/>
            <a:ext cx="1151728" cy="626087"/>
          </a:xfrm>
          <a:prstGeom prst="rect">
            <a:avLst/>
          </a:prstGeom>
        </p:spPr>
      </p:pic>
    </p:spTree>
    <p:extLst>
      <p:ext uri="{BB962C8B-B14F-4D97-AF65-F5344CB8AC3E}">
        <p14:creationId xmlns:p14="http://schemas.microsoft.com/office/powerpoint/2010/main" val="3130688635"/>
      </p:ext>
    </p:extLst>
  </p:cSld>
  <p:clrMapOvr>
    <a:masterClrMapping/>
  </p:clrMapOvr>
  <mc:AlternateContent xmlns:mc="http://schemas.openxmlformats.org/markup-compatibility/2006">
    <mc:Choice xmlns:p14="http://schemas.microsoft.com/office/powerpoint/2010/main" Requires="p14">
      <p:transition spd="med" p14:dur="700" advTm="21000">
        <p:fade/>
      </p:transition>
    </mc:Choice>
    <mc:Fallback>
      <p:transition spd="med" advTm="2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0149" fill="hold"/>
                                        <p:tgtEl>
                                          <p:spTgt spid="12"/>
                                        </p:tgtEl>
                                      </p:cBhvr>
                                    </p:cmd>
                                  </p:childTnLst>
                                </p:cTn>
                              </p:par>
                              <p:par>
                                <p:cTn id="7" presetID="42" presetClass="entr" presetSubtype="0" fill="hold" grpId="0" nodeType="withEffect">
                                  <p:stCondLst>
                                    <p:cond delay="0"/>
                                  </p:stCondLst>
                                  <p:childTnLst>
                                    <p:set>
                                      <p:cBhvr>
                                        <p:cTn id="8" dur="1" fill="hold">
                                          <p:stCondLst>
                                            <p:cond delay="0"/>
                                          </p:stCondLst>
                                        </p:cTn>
                                        <p:tgtEl>
                                          <p:spTgt spid="6">
                                            <p:txEl>
                                              <p:pRg st="0" end="0"/>
                                            </p:txEl>
                                          </p:spTgt>
                                        </p:tgtEl>
                                        <p:attrNameLst>
                                          <p:attrName>style.visibility</p:attrName>
                                        </p:attrNameLst>
                                      </p:cBhvr>
                                      <p:to>
                                        <p:strVal val="visible"/>
                                      </p:to>
                                    </p:set>
                                    <p:animEffect transition="in" filter="fade">
                                      <p:cBhvr>
                                        <p:cTn id="9" dur="1000"/>
                                        <p:tgtEl>
                                          <p:spTgt spid="6">
                                            <p:txEl>
                                              <p:pRg st="0" end="0"/>
                                            </p:txEl>
                                          </p:spTgt>
                                        </p:tgtEl>
                                      </p:cBhvr>
                                    </p:animEffect>
                                    <p:anim calcmode="lin" valueType="num">
                                      <p:cBhvr>
                                        <p:cTn id="10"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1" dur="1000" fill="hold"/>
                                        <p:tgtEl>
                                          <p:spTgt spid="6">
                                            <p:txEl>
                                              <p:pRg st="0" end="0"/>
                                            </p:txEl>
                                          </p:spTgt>
                                        </p:tgtEl>
                                        <p:attrNameLst>
                                          <p:attrName>ppt_y</p:attrName>
                                        </p:attrNameLst>
                                      </p:cBhvr>
                                      <p:tavLst>
                                        <p:tav tm="0">
                                          <p:val>
                                            <p:strVal val="#ppt_y+.1"/>
                                          </p:val>
                                        </p:tav>
                                        <p:tav tm="100000">
                                          <p:val>
                                            <p:strVal val="#ppt_y"/>
                                          </p:val>
                                        </p:tav>
                                      </p:tavLst>
                                    </p:anim>
                                  </p:childTnLst>
                                </p:cTn>
                              </p:par>
                              <p:par>
                                <p:cTn id="12" presetID="42" presetClass="entr" presetSubtype="0" fill="hold" grpId="0" nodeType="with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Effect transition="in" filter="fade">
                                      <p:cBhvr>
                                        <p:cTn id="14" dur="1000"/>
                                        <p:tgtEl>
                                          <p:spTgt spid="6">
                                            <p:txEl>
                                              <p:pRg st="1" end="1"/>
                                            </p:txEl>
                                          </p:spTgt>
                                        </p:tgtEl>
                                      </p:cBhvr>
                                    </p:animEffect>
                                    <p:anim calcmode="lin" valueType="num">
                                      <p:cBhvr>
                                        <p:cTn id="15"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1" end="1"/>
                                            </p:txEl>
                                          </p:spTgt>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Effect transition="in" filter="fade">
                                      <p:cBhvr>
                                        <p:cTn id="19" dur="1000"/>
                                        <p:tgtEl>
                                          <p:spTgt spid="6">
                                            <p:txEl>
                                              <p:pRg st="2" end="2"/>
                                            </p:txEl>
                                          </p:spTgt>
                                        </p:tgtEl>
                                      </p:cBhvr>
                                    </p:animEffect>
                                    <p:anim calcmode="lin" valueType="num">
                                      <p:cBhvr>
                                        <p:cTn id="20"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6">
                                            <p:txEl>
                                              <p:pRg st="2" end="2"/>
                                            </p:txEl>
                                          </p:spTgt>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6">
                                            <p:txEl>
                                              <p:pRg st="3" end="3"/>
                                            </p:txEl>
                                          </p:spTgt>
                                        </p:tgtEl>
                                        <p:attrNameLst>
                                          <p:attrName>style.visibility</p:attrName>
                                        </p:attrNameLst>
                                      </p:cBhvr>
                                      <p:to>
                                        <p:strVal val="visible"/>
                                      </p:to>
                                    </p:set>
                                    <p:animEffect transition="in" filter="fade">
                                      <p:cBhvr>
                                        <p:cTn id="24" dur="1000"/>
                                        <p:tgtEl>
                                          <p:spTgt spid="6">
                                            <p:txEl>
                                              <p:pRg st="3" end="3"/>
                                            </p:txEl>
                                          </p:spTgt>
                                        </p:tgtEl>
                                      </p:cBhvr>
                                    </p:animEffect>
                                    <p:anim calcmode="lin" valueType="num">
                                      <p:cBhvr>
                                        <p:cTn id="25"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6">
                                            <p:txEl>
                                              <p:pRg st="3" end="3"/>
                                            </p:txEl>
                                          </p:spTgt>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6">
                                            <p:txEl>
                                              <p:pRg st="4" end="4"/>
                                            </p:txEl>
                                          </p:spTgt>
                                        </p:tgtEl>
                                        <p:attrNameLst>
                                          <p:attrName>style.visibility</p:attrName>
                                        </p:attrNameLst>
                                      </p:cBhvr>
                                      <p:to>
                                        <p:strVal val="visible"/>
                                      </p:to>
                                    </p:set>
                                    <p:animEffect transition="in" filter="fade">
                                      <p:cBhvr>
                                        <p:cTn id="29" dur="1000"/>
                                        <p:tgtEl>
                                          <p:spTgt spid="6">
                                            <p:txEl>
                                              <p:pRg st="4" end="4"/>
                                            </p:txEl>
                                          </p:spTgt>
                                        </p:tgtEl>
                                      </p:cBhvr>
                                    </p:animEffect>
                                    <p:anim calcmode="lin" valueType="num">
                                      <p:cBhvr>
                                        <p:cTn id="30"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31" dur="1000" fill="hold"/>
                                        <p:tgtEl>
                                          <p:spTgt spid="6">
                                            <p:txEl>
                                              <p:pRg st="4" end="4"/>
                                            </p:txEl>
                                          </p:spTgt>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6">
                                            <p:txEl>
                                              <p:pRg st="5" end="5"/>
                                            </p:txEl>
                                          </p:spTgt>
                                        </p:tgtEl>
                                        <p:attrNameLst>
                                          <p:attrName>style.visibility</p:attrName>
                                        </p:attrNameLst>
                                      </p:cBhvr>
                                      <p:to>
                                        <p:strVal val="visible"/>
                                      </p:to>
                                    </p:set>
                                    <p:animEffect transition="in" filter="fade">
                                      <p:cBhvr>
                                        <p:cTn id="34" dur="1000"/>
                                        <p:tgtEl>
                                          <p:spTgt spid="6">
                                            <p:txEl>
                                              <p:pRg st="5" end="5"/>
                                            </p:txEl>
                                          </p:spTgt>
                                        </p:tgtEl>
                                      </p:cBhvr>
                                    </p:animEffect>
                                    <p:anim calcmode="lin" valueType="num">
                                      <p:cBhvr>
                                        <p:cTn id="35" dur="1000" fill="hold"/>
                                        <p:tgtEl>
                                          <p:spTgt spid="6">
                                            <p:txEl>
                                              <p:pRg st="5" end="5"/>
                                            </p:txEl>
                                          </p:spTgt>
                                        </p:tgtEl>
                                        <p:attrNameLst>
                                          <p:attrName>ppt_x</p:attrName>
                                        </p:attrNameLst>
                                      </p:cBhvr>
                                      <p:tavLst>
                                        <p:tav tm="0">
                                          <p:val>
                                            <p:strVal val="#ppt_x"/>
                                          </p:val>
                                        </p:tav>
                                        <p:tav tm="100000">
                                          <p:val>
                                            <p:strVal val="#ppt_x"/>
                                          </p:val>
                                        </p:tav>
                                      </p:tavLst>
                                    </p:anim>
                                    <p:anim calcmode="lin" valueType="num">
                                      <p:cBhvr>
                                        <p:cTn id="36" dur="1000" fill="hold"/>
                                        <p:tgtEl>
                                          <p:spTgt spid="6">
                                            <p:txEl>
                                              <p:pRg st="5" end="5"/>
                                            </p:txEl>
                                          </p:spTgt>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6">
                                            <p:txEl>
                                              <p:pRg st="6" end="6"/>
                                            </p:txEl>
                                          </p:spTgt>
                                        </p:tgtEl>
                                        <p:attrNameLst>
                                          <p:attrName>style.visibility</p:attrName>
                                        </p:attrNameLst>
                                      </p:cBhvr>
                                      <p:to>
                                        <p:strVal val="visible"/>
                                      </p:to>
                                    </p:set>
                                    <p:animEffect transition="in" filter="fade">
                                      <p:cBhvr>
                                        <p:cTn id="39" dur="1000"/>
                                        <p:tgtEl>
                                          <p:spTgt spid="6">
                                            <p:txEl>
                                              <p:pRg st="6" end="6"/>
                                            </p:txEl>
                                          </p:spTgt>
                                        </p:tgtEl>
                                      </p:cBhvr>
                                    </p:animEffect>
                                    <p:anim calcmode="lin" valueType="num">
                                      <p:cBhvr>
                                        <p:cTn id="40" dur="1000" fill="hold"/>
                                        <p:tgtEl>
                                          <p:spTgt spid="6">
                                            <p:txEl>
                                              <p:pRg st="6" end="6"/>
                                            </p:txEl>
                                          </p:spTgt>
                                        </p:tgtEl>
                                        <p:attrNameLst>
                                          <p:attrName>ppt_x</p:attrName>
                                        </p:attrNameLst>
                                      </p:cBhvr>
                                      <p:tavLst>
                                        <p:tav tm="0">
                                          <p:val>
                                            <p:strVal val="#ppt_x"/>
                                          </p:val>
                                        </p:tav>
                                        <p:tav tm="100000">
                                          <p:val>
                                            <p:strVal val="#ppt_x"/>
                                          </p:val>
                                        </p:tav>
                                      </p:tavLst>
                                    </p:anim>
                                    <p:anim calcmode="lin" valueType="num">
                                      <p:cBhvr>
                                        <p:cTn id="41" dur="1000" fill="hold"/>
                                        <p:tgtEl>
                                          <p:spTgt spid="6">
                                            <p:txEl>
                                              <p:pRg st="6" end="6"/>
                                            </p:txEl>
                                          </p:spTgt>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6">
                                            <p:txEl>
                                              <p:pRg st="7" end="7"/>
                                            </p:txEl>
                                          </p:spTgt>
                                        </p:tgtEl>
                                        <p:attrNameLst>
                                          <p:attrName>style.visibility</p:attrName>
                                        </p:attrNameLst>
                                      </p:cBhvr>
                                      <p:to>
                                        <p:strVal val="visible"/>
                                      </p:to>
                                    </p:set>
                                    <p:animEffect transition="in" filter="fade">
                                      <p:cBhvr>
                                        <p:cTn id="44" dur="1000"/>
                                        <p:tgtEl>
                                          <p:spTgt spid="6">
                                            <p:txEl>
                                              <p:pRg st="7" end="7"/>
                                            </p:txEl>
                                          </p:spTgt>
                                        </p:tgtEl>
                                      </p:cBhvr>
                                    </p:animEffect>
                                    <p:anim calcmode="lin" valueType="num">
                                      <p:cBhvr>
                                        <p:cTn id="45" dur="1000" fill="hold"/>
                                        <p:tgtEl>
                                          <p:spTgt spid="6">
                                            <p:txEl>
                                              <p:pRg st="7" end="7"/>
                                            </p:txEl>
                                          </p:spTgt>
                                        </p:tgtEl>
                                        <p:attrNameLst>
                                          <p:attrName>ppt_x</p:attrName>
                                        </p:attrNameLst>
                                      </p:cBhvr>
                                      <p:tavLst>
                                        <p:tav tm="0">
                                          <p:val>
                                            <p:strVal val="#ppt_x"/>
                                          </p:val>
                                        </p:tav>
                                        <p:tav tm="100000">
                                          <p:val>
                                            <p:strVal val="#ppt_x"/>
                                          </p:val>
                                        </p:tav>
                                      </p:tavLst>
                                    </p:anim>
                                    <p:anim calcmode="lin" valueType="num">
                                      <p:cBhvr>
                                        <p:cTn id="46" dur="1000" fill="hold"/>
                                        <p:tgtEl>
                                          <p:spTgt spid="6">
                                            <p:txEl>
                                              <p:pRg st="7" end="7"/>
                                            </p:txEl>
                                          </p:spTgt>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6">
                                            <p:txEl>
                                              <p:pRg st="8" end="8"/>
                                            </p:txEl>
                                          </p:spTgt>
                                        </p:tgtEl>
                                        <p:attrNameLst>
                                          <p:attrName>style.visibility</p:attrName>
                                        </p:attrNameLst>
                                      </p:cBhvr>
                                      <p:to>
                                        <p:strVal val="visible"/>
                                      </p:to>
                                    </p:set>
                                    <p:animEffect transition="in" filter="fade">
                                      <p:cBhvr>
                                        <p:cTn id="49" dur="1000"/>
                                        <p:tgtEl>
                                          <p:spTgt spid="6">
                                            <p:txEl>
                                              <p:pRg st="8" end="8"/>
                                            </p:txEl>
                                          </p:spTgt>
                                        </p:tgtEl>
                                      </p:cBhvr>
                                    </p:animEffect>
                                    <p:anim calcmode="lin" valueType="num">
                                      <p:cBhvr>
                                        <p:cTn id="50" dur="1000" fill="hold"/>
                                        <p:tgtEl>
                                          <p:spTgt spid="6">
                                            <p:txEl>
                                              <p:pRg st="8" end="8"/>
                                            </p:txEl>
                                          </p:spTgt>
                                        </p:tgtEl>
                                        <p:attrNameLst>
                                          <p:attrName>ppt_x</p:attrName>
                                        </p:attrNameLst>
                                      </p:cBhvr>
                                      <p:tavLst>
                                        <p:tav tm="0">
                                          <p:val>
                                            <p:strVal val="#ppt_x"/>
                                          </p:val>
                                        </p:tav>
                                        <p:tav tm="100000">
                                          <p:val>
                                            <p:strVal val="#ppt_x"/>
                                          </p:val>
                                        </p:tav>
                                      </p:tavLst>
                                    </p:anim>
                                    <p:anim calcmode="lin" valueType="num">
                                      <p:cBhvr>
                                        <p:cTn id="51" dur="1000" fill="hold"/>
                                        <p:tgtEl>
                                          <p:spTgt spid="6">
                                            <p:txEl>
                                              <p:pRg st="8" end="8"/>
                                            </p:txEl>
                                          </p:spTgt>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0"/>
                                  </p:stCondLst>
                                  <p:childTnLst>
                                    <p:set>
                                      <p:cBhvr>
                                        <p:cTn id="53" dur="1" fill="hold">
                                          <p:stCondLst>
                                            <p:cond delay="0"/>
                                          </p:stCondLst>
                                        </p:cTn>
                                        <p:tgtEl>
                                          <p:spTgt spid="9">
                                            <p:txEl>
                                              <p:pRg st="0" end="0"/>
                                            </p:txEl>
                                          </p:spTgt>
                                        </p:tgtEl>
                                        <p:attrNameLst>
                                          <p:attrName>style.visibility</p:attrName>
                                        </p:attrNameLst>
                                      </p:cBhvr>
                                      <p:to>
                                        <p:strVal val="visible"/>
                                      </p:to>
                                    </p:set>
                                    <p:animEffect transition="in" filter="fade">
                                      <p:cBhvr>
                                        <p:cTn id="54" dur="1000"/>
                                        <p:tgtEl>
                                          <p:spTgt spid="9">
                                            <p:txEl>
                                              <p:pRg st="0" end="0"/>
                                            </p:txEl>
                                          </p:spTgt>
                                        </p:tgtEl>
                                      </p:cBhvr>
                                    </p:animEffect>
                                    <p:anim calcmode="lin" valueType="num">
                                      <p:cBhvr>
                                        <p:cTn id="55"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56" dur="1000" fill="hold"/>
                                        <p:tgtEl>
                                          <p:spTgt spid="9">
                                            <p:txEl>
                                              <p:pRg st="0" end="0"/>
                                            </p:txEl>
                                          </p:spTgt>
                                        </p:tgtEl>
                                        <p:attrNameLst>
                                          <p:attrName>ppt_y</p:attrName>
                                        </p:attrNameLst>
                                      </p:cBhvr>
                                      <p:tavLst>
                                        <p:tav tm="0">
                                          <p:val>
                                            <p:strVal val="#ppt_y+.1"/>
                                          </p:val>
                                        </p:tav>
                                        <p:tav tm="100000">
                                          <p:val>
                                            <p:strVal val="#ppt_y"/>
                                          </p:val>
                                        </p:tav>
                                      </p:tavLst>
                                    </p:anim>
                                  </p:childTnLst>
                                </p:cTn>
                              </p:par>
                              <p:par>
                                <p:cTn id="57" presetID="42" presetClass="entr" presetSubtype="0" fill="hold" nodeType="withEffect">
                                  <p:stCondLst>
                                    <p:cond delay="0"/>
                                  </p:stCondLst>
                                  <p:childTnLst>
                                    <p:set>
                                      <p:cBhvr>
                                        <p:cTn id="58" dur="1" fill="hold">
                                          <p:stCondLst>
                                            <p:cond delay="0"/>
                                          </p:stCondLst>
                                        </p:cTn>
                                        <p:tgtEl>
                                          <p:spTgt spid="9">
                                            <p:txEl>
                                              <p:pRg st="1" end="1"/>
                                            </p:txEl>
                                          </p:spTgt>
                                        </p:tgtEl>
                                        <p:attrNameLst>
                                          <p:attrName>style.visibility</p:attrName>
                                        </p:attrNameLst>
                                      </p:cBhvr>
                                      <p:to>
                                        <p:strVal val="visible"/>
                                      </p:to>
                                    </p:set>
                                    <p:animEffect transition="in" filter="fade">
                                      <p:cBhvr>
                                        <p:cTn id="59" dur="1000"/>
                                        <p:tgtEl>
                                          <p:spTgt spid="9">
                                            <p:txEl>
                                              <p:pRg st="1" end="1"/>
                                            </p:txEl>
                                          </p:spTgt>
                                        </p:tgtEl>
                                      </p:cBhvr>
                                    </p:animEffect>
                                    <p:anim calcmode="lin" valueType="num">
                                      <p:cBhvr>
                                        <p:cTn id="60"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61" dur="1000" fill="hold"/>
                                        <p:tgtEl>
                                          <p:spTgt spid="9">
                                            <p:txEl>
                                              <p:pRg st="1" end="1"/>
                                            </p:txEl>
                                          </p:spTgt>
                                        </p:tgtEl>
                                        <p:attrNameLst>
                                          <p:attrName>ppt_y</p:attrName>
                                        </p:attrNameLst>
                                      </p:cBhvr>
                                      <p:tavLst>
                                        <p:tav tm="0">
                                          <p:val>
                                            <p:strVal val="#ppt_y+.1"/>
                                          </p:val>
                                        </p:tav>
                                        <p:tav tm="100000">
                                          <p:val>
                                            <p:strVal val="#ppt_y"/>
                                          </p:val>
                                        </p:tav>
                                      </p:tavLst>
                                    </p:anim>
                                  </p:childTnLst>
                                </p:cTn>
                              </p:par>
                              <p:par>
                                <p:cTn id="62" presetID="42" presetClass="entr" presetSubtype="0" fill="hold" nodeType="withEffect">
                                  <p:stCondLst>
                                    <p:cond delay="0"/>
                                  </p:stCondLst>
                                  <p:childTnLst>
                                    <p:set>
                                      <p:cBhvr>
                                        <p:cTn id="63" dur="1" fill="hold">
                                          <p:stCondLst>
                                            <p:cond delay="0"/>
                                          </p:stCondLst>
                                        </p:cTn>
                                        <p:tgtEl>
                                          <p:spTgt spid="9">
                                            <p:txEl>
                                              <p:pRg st="2" end="2"/>
                                            </p:txEl>
                                          </p:spTgt>
                                        </p:tgtEl>
                                        <p:attrNameLst>
                                          <p:attrName>style.visibility</p:attrName>
                                        </p:attrNameLst>
                                      </p:cBhvr>
                                      <p:to>
                                        <p:strVal val="visible"/>
                                      </p:to>
                                    </p:set>
                                    <p:animEffect transition="in" filter="fade">
                                      <p:cBhvr>
                                        <p:cTn id="64" dur="1000"/>
                                        <p:tgtEl>
                                          <p:spTgt spid="9">
                                            <p:txEl>
                                              <p:pRg st="2" end="2"/>
                                            </p:txEl>
                                          </p:spTgt>
                                        </p:tgtEl>
                                      </p:cBhvr>
                                    </p:animEffect>
                                    <p:anim calcmode="lin" valueType="num">
                                      <p:cBhvr>
                                        <p:cTn id="65"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66" dur="1000" fill="hold"/>
                                        <p:tgtEl>
                                          <p:spTgt spid="9">
                                            <p:txEl>
                                              <p:pRg st="2" end="2"/>
                                            </p:txEl>
                                          </p:spTgt>
                                        </p:tgtEl>
                                        <p:attrNameLst>
                                          <p:attrName>ppt_y</p:attrName>
                                        </p:attrNameLst>
                                      </p:cBhvr>
                                      <p:tavLst>
                                        <p:tav tm="0">
                                          <p:val>
                                            <p:strVal val="#ppt_y+.1"/>
                                          </p:val>
                                        </p:tav>
                                        <p:tav tm="100000">
                                          <p:val>
                                            <p:strVal val="#ppt_y"/>
                                          </p:val>
                                        </p:tav>
                                      </p:tavLst>
                                    </p:anim>
                                  </p:childTnLst>
                                </p:cTn>
                              </p:par>
                              <p:par>
                                <p:cTn id="67" presetID="42" presetClass="entr" presetSubtype="0" fill="hold" nodeType="withEffect">
                                  <p:stCondLst>
                                    <p:cond delay="0"/>
                                  </p:stCondLst>
                                  <p:childTnLst>
                                    <p:set>
                                      <p:cBhvr>
                                        <p:cTn id="68" dur="1" fill="hold">
                                          <p:stCondLst>
                                            <p:cond delay="0"/>
                                          </p:stCondLst>
                                        </p:cTn>
                                        <p:tgtEl>
                                          <p:spTgt spid="9">
                                            <p:txEl>
                                              <p:pRg st="3" end="3"/>
                                            </p:txEl>
                                          </p:spTgt>
                                        </p:tgtEl>
                                        <p:attrNameLst>
                                          <p:attrName>style.visibility</p:attrName>
                                        </p:attrNameLst>
                                      </p:cBhvr>
                                      <p:to>
                                        <p:strVal val="visible"/>
                                      </p:to>
                                    </p:set>
                                    <p:animEffect transition="in" filter="fade">
                                      <p:cBhvr>
                                        <p:cTn id="69" dur="1000"/>
                                        <p:tgtEl>
                                          <p:spTgt spid="9">
                                            <p:txEl>
                                              <p:pRg st="3" end="3"/>
                                            </p:txEl>
                                          </p:spTgt>
                                        </p:tgtEl>
                                      </p:cBhvr>
                                    </p:animEffect>
                                    <p:anim calcmode="lin" valueType="num">
                                      <p:cBhvr>
                                        <p:cTn id="70" dur="1000" fill="hold"/>
                                        <p:tgtEl>
                                          <p:spTgt spid="9">
                                            <p:txEl>
                                              <p:pRg st="3" end="3"/>
                                            </p:txEl>
                                          </p:spTgt>
                                        </p:tgtEl>
                                        <p:attrNameLst>
                                          <p:attrName>ppt_x</p:attrName>
                                        </p:attrNameLst>
                                      </p:cBhvr>
                                      <p:tavLst>
                                        <p:tav tm="0">
                                          <p:val>
                                            <p:strVal val="#ppt_x"/>
                                          </p:val>
                                        </p:tav>
                                        <p:tav tm="100000">
                                          <p:val>
                                            <p:strVal val="#ppt_x"/>
                                          </p:val>
                                        </p:tav>
                                      </p:tavLst>
                                    </p:anim>
                                    <p:anim calcmode="lin" valueType="num">
                                      <p:cBhvr>
                                        <p:cTn id="71" dur="1000" fill="hold"/>
                                        <p:tgtEl>
                                          <p:spTgt spid="9">
                                            <p:txEl>
                                              <p:pRg st="3" end="3"/>
                                            </p:txEl>
                                          </p:spTgt>
                                        </p:tgtEl>
                                        <p:attrNameLst>
                                          <p:attrName>ppt_y</p:attrName>
                                        </p:attrNameLst>
                                      </p:cBhvr>
                                      <p:tavLst>
                                        <p:tav tm="0">
                                          <p:val>
                                            <p:strVal val="#ppt_y+.1"/>
                                          </p:val>
                                        </p:tav>
                                        <p:tav tm="100000">
                                          <p:val>
                                            <p:strVal val="#ppt_y"/>
                                          </p:val>
                                        </p:tav>
                                      </p:tavLst>
                                    </p:anim>
                                  </p:childTnLst>
                                </p:cTn>
                              </p:par>
                              <p:par>
                                <p:cTn id="72" presetID="42" presetClass="entr" presetSubtype="0" fill="hold" nodeType="withEffect">
                                  <p:stCondLst>
                                    <p:cond delay="0"/>
                                  </p:stCondLst>
                                  <p:childTnLst>
                                    <p:set>
                                      <p:cBhvr>
                                        <p:cTn id="73" dur="1" fill="hold">
                                          <p:stCondLst>
                                            <p:cond delay="0"/>
                                          </p:stCondLst>
                                        </p:cTn>
                                        <p:tgtEl>
                                          <p:spTgt spid="9">
                                            <p:txEl>
                                              <p:pRg st="4" end="4"/>
                                            </p:txEl>
                                          </p:spTgt>
                                        </p:tgtEl>
                                        <p:attrNameLst>
                                          <p:attrName>style.visibility</p:attrName>
                                        </p:attrNameLst>
                                      </p:cBhvr>
                                      <p:to>
                                        <p:strVal val="visible"/>
                                      </p:to>
                                    </p:set>
                                    <p:animEffect transition="in" filter="fade">
                                      <p:cBhvr>
                                        <p:cTn id="74" dur="1000"/>
                                        <p:tgtEl>
                                          <p:spTgt spid="9">
                                            <p:txEl>
                                              <p:pRg st="4" end="4"/>
                                            </p:txEl>
                                          </p:spTgt>
                                        </p:tgtEl>
                                      </p:cBhvr>
                                    </p:animEffect>
                                    <p:anim calcmode="lin" valueType="num">
                                      <p:cBhvr>
                                        <p:cTn id="75" dur="1000" fill="hold"/>
                                        <p:tgtEl>
                                          <p:spTgt spid="9">
                                            <p:txEl>
                                              <p:pRg st="4" end="4"/>
                                            </p:txEl>
                                          </p:spTgt>
                                        </p:tgtEl>
                                        <p:attrNameLst>
                                          <p:attrName>ppt_x</p:attrName>
                                        </p:attrNameLst>
                                      </p:cBhvr>
                                      <p:tavLst>
                                        <p:tav tm="0">
                                          <p:val>
                                            <p:strVal val="#ppt_x"/>
                                          </p:val>
                                        </p:tav>
                                        <p:tav tm="100000">
                                          <p:val>
                                            <p:strVal val="#ppt_x"/>
                                          </p:val>
                                        </p:tav>
                                      </p:tavLst>
                                    </p:anim>
                                    <p:anim calcmode="lin" valueType="num">
                                      <p:cBhvr>
                                        <p:cTn id="76" dur="1000" fill="hold"/>
                                        <p:tgtEl>
                                          <p:spTgt spid="9">
                                            <p:txEl>
                                              <p:pRg st="4" end="4"/>
                                            </p:txEl>
                                          </p:spTgt>
                                        </p:tgtEl>
                                        <p:attrNameLst>
                                          <p:attrName>ppt_y</p:attrName>
                                        </p:attrNameLst>
                                      </p:cBhvr>
                                      <p:tavLst>
                                        <p:tav tm="0">
                                          <p:val>
                                            <p:strVal val="#ppt_y+.1"/>
                                          </p:val>
                                        </p:tav>
                                        <p:tav tm="100000">
                                          <p:val>
                                            <p:strVal val="#ppt_y"/>
                                          </p:val>
                                        </p:tav>
                                      </p:tavLst>
                                    </p:anim>
                                  </p:childTnLst>
                                </p:cTn>
                              </p:par>
                              <p:par>
                                <p:cTn id="77" presetID="42" presetClass="entr" presetSubtype="0" fill="hold" nodeType="withEffect">
                                  <p:stCondLst>
                                    <p:cond delay="0"/>
                                  </p:stCondLst>
                                  <p:childTnLst>
                                    <p:set>
                                      <p:cBhvr>
                                        <p:cTn id="78" dur="1" fill="hold">
                                          <p:stCondLst>
                                            <p:cond delay="0"/>
                                          </p:stCondLst>
                                        </p:cTn>
                                        <p:tgtEl>
                                          <p:spTgt spid="9">
                                            <p:txEl>
                                              <p:pRg st="5" end="5"/>
                                            </p:txEl>
                                          </p:spTgt>
                                        </p:tgtEl>
                                        <p:attrNameLst>
                                          <p:attrName>style.visibility</p:attrName>
                                        </p:attrNameLst>
                                      </p:cBhvr>
                                      <p:to>
                                        <p:strVal val="visible"/>
                                      </p:to>
                                    </p:set>
                                    <p:animEffect transition="in" filter="fade">
                                      <p:cBhvr>
                                        <p:cTn id="79" dur="1000"/>
                                        <p:tgtEl>
                                          <p:spTgt spid="9">
                                            <p:txEl>
                                              <p:pRg st="5" end="5"/>
                                            </p:txEl>
                                          </p:spTgt>
                                        </p:tgtEl>
                                      </p:cBhvr>
                                    </p:animEffect>
                                    <p:anim calcmode="lin" valueType="num">
                                      <p:cBhvr>
                                        <p:cTn id="80" dur="1000" fill="hold"/>
                                        <p:tgtEl>
                                          <p:spTgt spid="9">
                                            <p:txEl>
                                              <p:pRg st="5" end="5"/>
                                            </p:txEl>
                                          </p:spTgt>
                                        </p:tgtEl>
                                        <p:attrNameLst>
                                          <p:attrName>ppt_x</p:attrName>
                                        </p:attrNameLst>
                                      </p:cBhvr>
                                      <p:tavLst>
                                        <p:tav tm="0">
                                          <p:val>
                                            <p:strVal val="#ppt_x"/>
                                          </p:val>
                                        </p:tav>
                                        <p:tav tm="100000">
                                          <p:val>
                                            <p:strVal val="#ppt_x"/>
                                          </p:val>
                                        </p:tav>
                                      </p:tavLst>
                                    </p:anim>
                                    <p:anim calcmode="lin" valueType="num">
                                      <p:cBhvr>
                                        <p:cTn id="81" dur="1000" fill="hold"/>
                                        <p:tgtEl>
                                          <p:spTgt spid="9">
                                            <p:txEl>
                                              <p:pRg st="5" end="5"/>
                                            </p:txEl>
                                          </p:spTgt>
                                        </p:tgtEl>
                                        <p:attrNameLst>
                                          <p:attrName>ppt_y</p:attrName>
                                        </p:attrNameLst>
                                      </p:cBhvr>
                                      <p:tavLst>
                                        <p:tav tm="0">
                                          <p:val>
                                            <p:strVal val="#ppt_y+.1"/>
                                          </p:val>
                                        </p:tav>
                                        <p:tav tm="100000">
                                          <p:val>
                                            <p:strVal val="#ppt_y"/>
                                          </p:val>
                                        </p:tav>
                                      </p:tavLst>
                                    </p:anim>
                                  </p:childTnLst>
                                </p:cTn>
                              </p:par>
                              <p:par>
                                <p:cTn id="82" presetID="42" presetClass="entr" presetSubtype="0" fill="hold" nodeType="withEffect">
                                  <p:stCondLst>
                                    <p:cond delay="0"/>
                                  </p:stCondLst>
                                  <p:childTnLst>
                                    <p:set>
                                      <p:cBhvr>
                                        <p:cTn id="83" dur="1" fill="hold">
                                          <p:stCondLst>
                                            <p:cond delay="0"/>
                                          </p:stCondLst>
                                        </p:cTn>
                                        <p:tgtEl>
                                          <p:spTgt spid="9">
                                            <p:txEl>
                                              <p:pRg st="6" end="6"/>
                                            </p:txEl>
                                          </p:spTgt>
                                        </p:tgtEl>
                                        <p:attrNameLst>
                                          <p:attrName>style.visibility</p:attrName>
                                        </p:attrNameLst>
                                      </p:cBhvr>
                                      <p:to>
                                        <p:strVal val="visible"/>
                                      </p:to>
                                    </p:set>
                                    <p:animEffect transition="in" filter="fade">
                                      <p:cBhvr>
                                        <p:cTn id="84" dur="1000"/>
                                        <p:tgtEl>
                                          <p:spTgt spid="9">
                                            <p:txEl>
                                              <p:pRg st="6" end="6"/>
                                            </p:txEl>
                                          </p:spTgt>
                                        </p:tgtEl>
                                      </p:cBhvr>
                                    </p:animEffect>
                                    <p:anim calcmode="lin" valueType="num">
                                      <p:cBhvr>
                                        <p:cTn id="85" dur="1000" fill="hold"/>
                                        <p:tgtEl>
                                          <p:spTgt spid="9">
                                            <p:txEl>
                                              <p:pRg st="6" end="6"/>
                                            </p:txEl>
                                          </p:spTgt>
                                        </p:tgtEl>
                                        <p:attrNameLst>
                                          <p:attrName>ppt_x</p:attrName>
                                        </p:attrNameLst>
                                      </p:cBhvr>
                                      <p:tavLst>
                                        <p:tav tm="0">
                                          <p:val>
                                            <p:strVal val="#ppt_x"/>
                                          </p:val>
                                        </p:tav>
                                        <p:tav tm="100000">
                                          <p:val>
                                            <p:strVal val="#ppt_x"/>
                                          </p:val>
                                        </p:tav>
                                      </p:tavLst>
                                    </p:anim>
                                    <p:anim calcmode="lin" valueType="num">
                                      <p:cBhvr>
                                        <p:cTn id="86" dur="1000" fill="hold"/>
                                        <p:tgtEl>
                                          <p:spTgt spid="9">
                                            <p:txEl>
                                              <p:pRg st="6" end="6"/>
                                            </p:txEl>
                                          </p:spTgt>
                                        </p:tgtEl>
                                        <p:attrNameLst>
                                          <p:attrName>ppt_y</p:attrName>
                                        </p:attrNameLst>
                                      </p:cBhvr>
                                      <p:tavLst>
                                        <p:tav tm="0">
                                          <p:val>
                                            <p:strVal val="#ppt_y+.1"/>
                                          </p:val>
                                        </p:tav>
                                        <p:tav tm="100000">
                                          <p:val>
                                            <p:strVal val="#ppt_y"/>
                                          </p:val>
                                        </p:tav>
                                      </p:tavLst>
                                    </p:anim>
                                  </p:childTnLst>
                                </p:cTn>
                              </p:par>
                              <p:par>
                                <p:cTn id="87" presetID="42" presetClass="entr" presetSubtype="0" fill="hold" nodeType="withEffect">
                                  <p:stCondLst>
                                    <p:cond delay="0"/>
                                  </p:stCondLst>
                                  <p:childTnLst>
                                    <p:set>
                                      <p:cBhvr>
                                        <p:cTn id="88" dur="1" fill="hold">
                                          <p:stCondLst>
                                            <p:cond delay="0"/>
                                          </p:stCondLst>
                                        </p:cTn>
                                        <p:tgtEl>
                                          <p:spTgt spid="9">
                                            <p:txEl>
                                              <p:pRg st="7" end="7"/>
                                            </p:txEl>
                                          </p:spTgt>
                                        </p:tgtEl>
                                        <p:attrNameLst>
                                          <p:attrName>style.visibility</p:attrName>
                                        </p:attrNameLst>
                                      </p:cBhvr>
                                      <p:to>
                                        <p:strVal val="visible"/>
                                      </p:to>
                                    </p:set>
                                    <p:animEffect transition="in" filter="fade">
                                      <p:cBhvr>
                                        <p:cTn id="89" dur="1000"/>
                                        <p:tgtEl>
                                          <p:spTgt spid="9">
                                            <p:txEl>
                                              <p:pRg st="7" end="7"/>
                                            </p:txEl>
                                          </p:spTgt>
                                        </p:tgtEl>
                                      </p:cBhvr>
                                    </p:animEffect>
                                    <p:anim calcmode="lin" valueType="num">
                                      <p:cBhvr>
                                        <p:cTn id="90" dur="1000" fill="hold"/>
                                        <p:tgtEl>
                                          <p:spTgt spid="9">
                                            <p:txEl>
                                              <p:pRg st="7" end="7"/>
                                            </p:txEl>
                                          </p:spTgt>
                                        </p:tgtEl>
                                        <p:attrNameLst>
                                          <p:attrName>ppt_x</p:attrName>
                                        </p:attrNameLst>
                                      </p:cBhvr>
                                      <p:tavLst>
                                        <p:tav tm="0">
                                          <p:val>
                                            <p:strVal val="#ppt_x"/>
                                          </p:val>
                                        </p:tav>
                                        <p:tav tm="100000">
                                          <p:val>
                                            <p:strVal val="#ppt_x"/>
                                          </p:val>
                                        </p:tav>
                                      </p:tavLst>
                                    </p:anim>
                                    <p:anim calcmode="lin" valueType="num">
                                      <p:cBhvr>
                                        <p:cTn id="91" dur="1000" fill="hold"/>
                                        <p:tgtEl>
                                          <p:spTgt spid="9">
                                            <p:txEl>
                                              <p:pRg st="7" end="7"/>
                                            </p:txEl>
                                          </p:spTgt>
                                        </p:tgtEl>
                                        <p:attrNameLst>
                                          <p:attrName>ppt_y</p:attrName>
                                        </p:attrNameLst>
                                      </p:cBhvr>
                                      <p:tavLst>
                                        <p:tav tm="0">
                                          <p:val>
                                            <p:strVal val="#ppt_y+.1"/>
                                          </p:val>
                                        </p:tav>
                                        <p:tav tm="100000">
                                          <p:val>
                                            <p:strVal val="#ppt_y"/>
                                          </p:val>
                                        </p:tav>
                                      </p:tavLst>
                                    </p:anim>
                                  </p:childTnLst>
                                </p:cTn>
                              </p:par>
                              <p:par>
                                <p:cTn id="92" presetID="42" presetClass="entr" presetSubtype="0" fill="hold" nodeType="withEffect">
                                  <p:stCondLst>
                                    <p:cond delay="0"/>
                                  </p:stCondLst>
                                  <p:childTnLst>
                                    <p:set>
                                      <p:cBhvr>
                                        <p:cTn id="93" dur="1" fill="hold">
                                          <p:stCondLst>
                                            <p:cond delay="0"/>
                                          </p:stCondLst>
                                        </p:cTn>
                                        <p:tgtEl>
                                          <p:spTgt spid="9">
                                            <p:txEl>
                                              <p:pRg st="8" end="8"/>
                                            </p:txEl>
                                          </p:spTgt>
                                        </p:tgtEl>
                                        <p:attrNameLst>
                                          <p:attrName>style.visibility</p:attrName>
                                        </p:attrNameLst>
                                      </p:cBhvr>
                                      <p:to>
                                        <p:strVal val="visible"/>
                                      </p:to>
                                    </p:set>
                                    <p:animEffect transition="in" filter="fade">
                                      <p:cBhvr>
                                        <p:cTn id="94" dur="1000"/>
                                        <p:tgtEl>
                                          <p:spTgt spid="9">
                                            <p:txEl>
                                              <p:pRg st="8" end="8"/>
                                            </p:txEl>
                                          </p:spTgt>
                                        </p:tgtEl>
                                      </p:cBhvr>
                                    </p:animEffect>
                                    <p:anim calcmode="lin" valueType="num">
                                      <p:cBhvr>
                                        <p:cTn id="95" dur="1000" fill="hold"/>
                                        <p:tgtEl>
                                          <p:spTgt spid="9">
                                            <p:txEl>
                                              <p:pRg st="8" end="8"/>
                                            </p:txEl>
                                          </p:spTgt>
                                        </p:tgtEl>
                                        <p:attrNameLst>
                                          <p:attrName>ppt_x</p:attrName>
                                        </p:attrNameLst>
                                      </p:cBhvr>
                                      <p:tavLst>
                                        <p:tav tm="0">
                                          <p:val>
                                            <p:strVal val="#ppt_x"/>
                                          </p:val>
                                        </p:tav>
                                        <p:tav tm="100000">
                                          <p:val>
                                            <p:strVal val="#ppt_x"/>
                                          </p:val>
                                        </p:tav>
                                      </p:tavLst>
                                    </p:anim>
                                    <p:anim calcmode="lin" valueType="num">
                                      <p:cBhvr>
                                        <p:cTn id="96" dur="1000" fill="hold"/>
                                        <p:tgtEl>
                                          <p:spTgt spid="9">
                                            <p:txEl>
                                              <p:pRg st="8" end="8"/>
                                            </p:txEl>
                                          </p:spTgt>
                                        </p:tgtEl>
                                        <p:attrNameLst>
                                          <p:attrName>ppt_y</p:attrName>
                                        </p:attrNameLst>
                                      </p:cBhvr>
                                      <p:tavLst>
                                        <p:tav tm="0">
                                          <p:val>
                                            <p:strVal val="#ppt_y+.1"/>
                                          </p:val>
                                        </p:tav>
                                        <p:tav tm="100000">
                                          <p:val>
                                            <p:strVal val="#ppt_y"/>
                                          </p:val>
                                        </p:tav>
                                      </p:tavLst>
                                    </p:anim>
                                  </p:childTnLst>
                                </p:cTn>
                              </p:par>
                              <p:par>
                                <p:cTn id="97" presetID="42" presetClass="entr" presetSubtype="0" fill="hold" nodeType="withEffect">
                                  <p:stCondLst>
                                    <p:cond delay="0"/>
                                  </p:stCondLst>
                                  <p:childTnLst>
                                    <p:set>
                                      <p:cBhvr>
                                        <p:cTn id="98" dur="1" fill="hold">
                                          <p:stCondLst>
                                            <p:cond delay="0"/>
                                          </p:stCondLst>
                                        </p:cTn>
                                        <p:tgtEl>
                                          <p:spTgt spid="9">
                                            <p:txEl>
                                              <p:pRg st="9" end="9"/>
                                            </p:txEl>
                                          </p:spTgt>
                                        </p:tgtEl>
                                        <p:attrNameLst>
                                          <p:attrName>style.visibility</p:attrName>
                                        </p:attrNameLst>
                                      </p:cBhvr>
                                      <p:to>
                                        <p:strVal val="visible"/>
                                      </p:to>
                                    </p:set>
                                    <p:animEffect transition="in" filter="fade">
                                      <p:cBhvr>
                                        <p:cTn id="99" dur="1000"/>
                                        <p:tgtEl>
                                          <p:spTgt spid="9">
                                            <p:txEl>
                                              <p:pRg st="9" end="9"/>
                                            </p:txEl>
                                          </p:spTgt>
                                        </p:tgtEl>
                                      </p:cBhvr>
                                    </p:animEffect>
                                    <p:anim calcmode="lin" valueType="num">
                                      <p:cBhvr>
                                        <p:cTn id="100" dur="1000" fill="hold"/>
                                        <p:tgtEl>
                                          <p:spTgt spid="9">
                                            <p:txEl>
                                              <p:pRg st="9" end="9"/>
                                            </p:txEl>
                                          </p:spTgt>
                                        </p:tgtEl>
                                        <p:attrNameLst>
                                          <p:attrName>ppt_x</p:attrName>
                                        </p:attrNameLst>
                                      </p:cBhvr>
                                      <p:tavLst>
                                        <p:tav tm="0">
                                          <p:val>
                                            <p:strVal val="#ppt_x"/>
                                          </p:val>
                                        </p:tav>
                                        <p:tav tm="100000">
                                          <p:val>
                                            <p:strVal val="#ppt_x"/>
                                          </p:val>
                                        </p:tav>
                                      </p:tavLst>
                                    </p:anim>
                                    <p:anim calcmode="lin" valueType="num">
                                      <p:cBhvr>
                                        <p:cTn id="101" dur="1000" fill="hold"/>
                                        <p:tgtEl>
                                          <p:spTgt spid="9">
                                            <p:txEl>
                                              <p:pRg st="9" end="9"/>
                                            </p:txEl>
                                          </p:spTgt>
                                        </p:tgtEl>
                                        <p:attrNameLst>
                                          <p:attrName>ppt_y</p:attrName>
                                        </p:attrNameLst>
                                      </p:cBhvr>
                                      <p:tavLst>
                                        <p:tav tm="0">
                                          <p:val>
                                            <p:strVal val="#ppt_y+.1"/>
                                          </p:val>
                                        </p:tav>
                                        <p:tav tm="100000">
                                          <p:val>
                                            <p:strVal val="#ppt_y"/>
                                          </p:val>
                                        </p:tav>
                                      </p:tavLst>
                                    </p:anim>
                                  </p:childTnLst>
                                </p:cTn>
                              </p:par>
                              <p:par>
                                <p:cTn id="102" presetID="42" presetClass="entr" presetSubtype="0" fill="hold" nodeType="withEffect">
                                  <p:stCondLst>
                                    <p:cond delay="0"/>
                                  </p:stCondLst>
                                  <p:childTnLst>
                                    <p:set>
                                      <p:cBhvr>
                                        <p:cTn id="103" dur="1" fill="hold">
                                          <p:stCondLst>
                                            <p:cond delay="0"/>
                                          </p:stCondLst>
                                        </p:cTn>
                                        <p:tgtEl>
                                          <p:spTgt spid="9">
                                            <p:txEl>
                                              <p:pRg st="10" end="10"/>
                                            </p:txEl>
                                          </p:spTgt>
                                        </p:tgtEl>
                                        <p:attrNameLst>
                                          <p:attrName>style.visibility</p:attrName>
                                        </p:attrNameLst>
                                      </p:cBhvr>
                                      <p:to>
                                        <p:strVal val="visible"/>
                                      </p:to>
                                    </p:set>
                                    <p:animEffect transition="in" filter="fade">
                                      <p:cBhvr>
                                        <p:cTn id="104" dur="1000"/>
                                        <p:tgtEl>
                                          <p:spTgt spid="9">
                                            <p:txEl>
                                              <p:pRg st="10" end="10"/>
                                            </p:txEl>
                                          </p:spTgt>
                                        </p:tgtEl>
                                      </p:cBhvr>
                                    </p:animEffect>
                                    <p:anim calcmode="lin" valueType="num">
                                      <p:cBhvr>
                                        <p:cTn id="105" dur="1000" fill="hold"/>
                                        <p:tgtEl>
                                          <p:spTgt spid="9">
                                            <p:txEl>
                                              <p:pRg st="10" end="10"/>
                                            </p:txEl>
                                          </p:spTgt>
                                        </p:tgtEl>
                                        <p:attrNameLst>
                                          <p:attrName>ppt_x</p:attrName>
                                        </p:attrNameLst>
                                      </p:cBhvr>
                                      <p:tavLst>
                                        <p:tav tm="0">
                                          <p:val>
                                            <p:strVal val="#ppt_x"/>
                                          </p:val>
                                        </p:tav>
                                        <p:tav tm="100000">
                                          <p:val>
                                            <p:strVal val="#ppt_x"/>
                                          </p:val>
                                        </p:tav>
                                      </p:tavLst>
                                    </p:anim>
                                    <p:anim calcmode="lin" valueType="num">
                                      <p:cBhvr>
                                        <p:cTn id="106" dur="1000" fill="hold"/>
                                        <p:tgtEl>
                                          <p:spTgt spid="9">
                                            <p:txEl>
                                              <p:pRg st="10" end="1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7" fill="hold" display="0">
                  <p:stCondLst>
                    <p:cond delay="indefinite"/>
                  </p:stCondLst>
                  <p:endCondLst>
                    <p:cond evt="onStopAudio" delay="0">
                      <p:tgtEl>
                        <p:sldTgt/>
                      </p:tgtEl>
                    </p:cond>
                  </p:endCondLst>
                </p:cTn>
                <p:tgtEl>
                  <p:spTgt spid="12"/>
                </p:tgtEl>
              </p:cMediaNode>
            </p:audio>
          </p:childTnLst>
        </p:cTn>
      </p:par>
    </p:tnLst>
    <p:bldLst>
      <p:bldP spid="6"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7A931A9-C9BF-48EA-8371-42DE42256F5B}"/>
              </a:ext>
            </a:extLst>
          </p:cNvPr>
          <p:cNvSpPr>
            <a:spLocks noGrp="1"/>
          </p:cNvSpPr>
          <p:nvPr>
            <p:ph type="title"/>
          </p:nvPr>
        </p:nvSpPr>
        <p:spPr/>
        <p:txBody>
          <a:bodyPr/>
          <a:lstStyle/>
          <a:p>
            <a:r>
              <a:rPr lang="en-US" dirty="0"/>
              <a:t>Competitor 1</a:t>
            </a:r>
          </a:p>
        </p:txBody>
      </p:sp>
      <p:sp>
        <p:nvSpPr>
          <p:cNvPr id="6" name="Content Placeholder 5">
            <a:extLst>
              <a:ext uri="{FF2B5EF4-FFF2-40B4-BE49-F238E27FC236}">
                <a16:creationId xmlns:a16="http://schemas.microsoft.com/office/drawing/2014/main" id="{E0F33402-1F61-4253-ACE6-52B0902F748C}"/>
              </a:ext>
            </a:extLst>
          </p:cNvPr>
          <p:cNvSpPr>
            <a:spLocks noGrp="1"/>
          </p:cNvSpPr>
          <p:nvPr>
            <p:ph sz="half" idx="1"/>
          </p:nvPr>
        </p:nvSpPr>
        <p:spPr>
          <a:xfrm>
            <a:off x="609600" y="1600202"/>
            <a:ext cx="3398168" cy="4525963"/>
          </a:xfrm>
        </p:spPr>
        <p:txBody>
          <a:bodyPr/>
          <a:lstStyle/>
          <a:p>
            <a:pPr marL="0" indent="0">
              <a:buNone/>
            </a:pPr>
            <a:r>
              <a:rPr lang="en-US" b="1" dirty="0"/>
              <a:t>Strengths</a:t>
            </a:r>
          </a:p>
          <a:p>
            <a:r>
              <a:rPr lang="en-US" sz="2000" dirty="0"/>
              <a:t>Cool thing 1 about this brand</a:t>
            </a:r>
          </a:p>
          <a:p>
            <a:r>
              <a:rPr lang="en-US" sz="2000" dirty="0"/>
              <a:t>They’ve got this one covered, too.</a:t>
            </a:r>
          </a:p>
          <a:p>
            <a:r>
              <a:rPr lang="en-US" sz="2000" dirty="0"/>
              <a:t>Another cool thing.</a:t>
            </a:r>
          </a:p>
          <a:p>
            <a:r>
              <a:rPr lang="en-US" sz="2000" dirty="0"/>
              <a:t>Etc.</a:t>
            </a:r>
          </a:p>
          <a:p>
            <a:endParaRPr lang="en-US" sz="2000" dirty="0"/>
          </a:p>
          <a:p>
            <a:endParaRPr lang="en-US" sz="2000" dirty="0"/>
          </a:p>
        </p:txBody>
      </p:sp>
      <p:sp>
        <p:nvSpPr>
          <p:cNvPr id="4" name="Slide Number Placeholder 3">
            <a:extLst>
              <a:ext uri="{FF2B5EF4-FFF2-40B4-BE49-F238E27FC236}">
                <a16:creationId xmlns:a16="http://schemas.microsoft.com/office/drawing/2014/main" id="{6D415EE7-B623-4394-AA82-A96B0CC453DD}"/>
              </a:ext>
            </a:extLst>
          </p:cNvPr>
          <p:cNvSpPr>
            <a:spLocks noGrp="1"/>
          </p:cNvSpPr>
          <p:nvPr>
            <p:ph type="sldNum" sz="quarter" idx="12"/>
          </p:nvPr>
        </p:nvSpPr>
        <p:spPr/>
        <p:txBody>
          <a:bodyPr/>
          <a:lstStyle/>
          <a:p>
            <a:fld id="{601EE9E8-4134-49B0-9AA7-3089E6521627}" type="slidenum">
              <a:rPr lang="en-US" smtClean="0">
                <a:solidFill>
                  <a:schemeClr val="tx1"/>
                </a:solidFill>
              </a:rPr>
              <a:pPr/>
              <a:t>37</a:t>
            </a:fld>
            <a:endParaRPr lang="en-US" dirty="0">
              <a:solidFill>
                <a:schemeClr val="tx1"/>
              </a:solidFill>
            </a:endParaRPr>
          </a:p>
        </p:txBody>
      </p:sp>
      <p:sp>
        <p:nvSpPr>
          <p:cNvPr id="8" name="Content Placeholder 5">
            <a:extLst>
              <a:ext uri="{FF2B5EF4-FFF2-40B4-BE49-F238E27FC236}">
                <a16:creationId xmlns:a16="http://schemas.microsoft.com/office/drawing/2014/main" id="{E12537F4-8EB9-4F04-AE00-1AFEB71DCFD0}"/>
              </a:ext>
            </a:extLst>
          </p:cNvPr>
          <p:cNvSpPr txBox="1">
            <a:spLocks/>
          </p:cNvSpPr>
          <p:nvPr/>
        </p:nvSpPr>
        <p:spPr>
          <a:xfrm>
            <a:off x="8615925" y="1581730"/>
            <a:ext cx="3398168"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endParaRPr lang="en-US" dirty="0"/>
          </a:p>
        </p:txBody>
      </p:sp>
      <p:sp>
        <p:nvSpPr>
          <p:cNvPr id="9" name="Content Placeholder 5">
            <a:extLst>
              <a:ext uri="{FF2B5EF4-FFF2-40B4-BE49-F238E27FC236}">
                <a16:creationId xmlns:a16="http://schemas.microsoft.com/office/drawing/2014/main" id="{416C8556-0C66-498B-85F7-322A92B0335F}"/>
              </a:ext>
            </a:extLst>
          </p:cNvPr>
          <p:cNvSpPr txBox="1">
            <a:spLocks/>
          </p:cNvSpPr>
          <p:nvPr/>
        </p:nvSpPr>
        <p:spPr>
          <a:xfrm>
            <a:off x="8634653" y="1577246"/>
            <a:ext cx="3398168"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0" indent="0">
              <a:buNone/>
            </a:pPr>
            <a:r>
              <a:rPr lang="en-US" b="1" dirty="0"/>
              <a:t>Weaknesses</a:t>
            </a:r>
          </a:p>
          <a:p>
            <a:r>
              <a:rPr lang="en-US" sz="2000" dirty="0"/>
              <a:t>They are missing the boat here.</a:t>
            </a:r>
          </a:p>
          <a:p>
            <a:r>
              <a:rPr lang="en-US" sz="2000" dirty="0"/>
              <a:t>Another weakness where we can do better</a:t>
            </a:r>
          </a:p>
        </p:txBody>
      </p:sp>
      <p:pic>
        <p:nvPicPr>
          <p:cNvPr id="12290" name="Picture 2" descr="Building Your First Website: Why You Should Hire a Developer ...">
            <a:extLst>
              <a:ext uri="{FF2B5EF4-FFF2-40B4-BE49-F238E27FC236}">
                <a16:creationId xmlns:a16="http://schemas.microsoft.com/office/drawing/2014/main" id="{E2E7E262-4359-4F3F-9A5B-39F769DD75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51784" y="764704"/>
            <a:ext cx="3624064" cy="3624064"/>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C26D8F56-262B-47CD-85B9-C75AA53F0001}"/>
              </a:ext>
            </a:extLst>
          </p:cNvPr>
          <p:cNvSpPr txBox="1"/>
          <p:nvPr/>
        </p:nvSpPr>
        <p:spPr>
          <a:xfrm>
            <a:off x="4026496" y="2553866"/>
            <a:ext cx="3768079" cy="3539430"/>
          </a:xfrm>
          <a:prstGeom prst="rect">
            <a:avLst/>
          </a:prstGeom>
          <a:gradFill>
            <a:gsLst>
              <a:gs pos="0">
                <a:schemeClr val="accent6">
                  <a:lumMod val="20000"/>
                  <a:lumOff val="80000"/>
                </a:schemeClr>
              </a:gs>
              <a:gs pos="97000">
                <a:schemeClr val="accent6">
                  <a:lumMod val="40000"/>
                  <a:lumOff val="60000"/>
                </a:schemeClr>
              </a:gs>
            </a:gsLst>
            <a:lin ang="5400000" scaled="1"/>
          </a:gradFill>
          <a:ln w="19050">
            <a:solidFill>
              <a:schemeClr val="accent2">
                <a:lumMod val="60000"/>
                <a:lumOff val="40000"/>
              </a:schemeClr>
            </a:solidFill>
          </a:ln>
          <a:scene3d>
            <a:camera prst="orthographicFront"/>
            <a:lightRig rig="threePt" dir="t"/>
          </a:scene3d>
          <a:sp3d prstMaterial="matte">
            <a:bevelT/>
          </a:sp3d>
        </p:spPr>
        <p:txBody>
          <a:bodyPr wrap="square" rtlCol="0">
            <a:spAutoFit/>
          </a:bodyPr>
          <a:lstStyle/>
          <a:p>
            <a:pPr algn="ctr"/>
            <a:r>
              <a:rPr lang="en-US" sz="1400" b="1" dirty="0"/>
              <a:t>SLIDE SET-UP</a:t>
            </a:r>
          </a:p>
          <a:p>
            <a:pPr marL="342900" indent="-342900">
              <a:spcAft>
                <a:spcPts val="1200"/>
              </a:spcAft>
              <a:buFont typeface="+mj-lt"/>
              <a:buAutoNum type="arabicPeriod"/>
            </a:pPr>
            <a:r>
              <a:rPr lang="en-US" sz="1400" b="1" dirty="0"/>
              <a:t>Find 3 or more direct competitors to discuss on the next 3 slides. You can use AI: </a:t>
            </a:r>
            <a:br>
              <a:rPr lang="en-US" sz="1400" b="1" dirty="0"/>
            </a:br>
            <a:r>
              <a:rPr lang="en-US" sz="1400" b="1" dirty="0">
                <a:solidFill>
                  <a:srgbClr val="C00000"/>
                </a:solidFill>
              </a:rPr>
              <a:t>[PROMPT: “Find three direct competitors for TYPE OF BUSINESS, SERVICES, SIZE, LOCATION, ETC.]</a:t>
            </a:r>
          </a:p>
          <a:p>
            <a:pPr marL="342900" indent="-342900">
              <a:spcAft>
                <a:spcPts val="1200"/>
              </a:spcAft>
              <a:buFont typeface="+mj-lt"/>
              <a:buAutoNum type="arabicPeriod"/>
            </a:pPr>
            <a:r>
              <a:rPr lang="en-US" sz="1400" b="1" dirty="0"/>
              <a:t>Enter their strengths (where they excel in your category).</a:t>
            </a:r>
          </a:p>
          <a:p>
            <a:pPr marL="342900" indent="-342900">
              <a:spcAft>
                <a:spcPts val="1200"/>
              </a:spcAft>
              <a:buFont typeface="+mj-lt"/>
              <a:buAutoNum type="arabicPeriod"/>
            </a:pPr>
            <a:r>
              <a:rPr lang="en-US" sz="1400" b="1" dirty="0"/>
              <a:t>Enter their weaknesses (where you think you can do better)</a:t>
            </a:r>
          </a:p>
          <a:p>
            <a:pPr marL="342900" indent="-342900">
              <a:spcAft>
                <a:spcPts val="1200"/>
              </a:spcAft>
              <a:buFont typeface="+mj-lt"/>
              <a:buAutoNum type="arabicPeriod"/>
            </a:pPr>
            <a:r>
              <a:rPr lang="en-US" sz="1400" b="1" dirty="0"/>
              <a:t>If you want more than 3, duplicate the slide as needed.</a:t>
            </a:r>
          </a:p>
          <a:p>
            <a:pPr marL="342900" indent="-342900">
              <a:spcAft>
                <a:spcPts val="1200"/>
              </a:spcAft>
              <a:buFont typeface="+mj-lt"/>
              <a:buAutoNum type="arabicPeriod"/>
            </a:pPr>
            <a:r>
              <a:rPr lang="en-US" sz="1600" b="1" dirty="0"/>
              <a:t>After you discuss, restart on Slide 40.</a:t>
            </a:r>
          </a:p>
        </p:txBody>
      </p:sp>
      <p:sp>
        <p:nvSpPr>
          <p:cNvPr id="2" name="Date Placeholder 1">
            <a:extLst>
              <a:ext uri="{FF2B5EF4-FFF2-40B4-BE49-F238E27FC236}">
                <a16:creationId xmlns:a16="http://schemas.microsoft.com/office/drawing/2014/main" id="{5BECAE3E-68F6-47EE-AA97-4B029C19C32D}"/>
              </a:ext>
            </a:extLst>
          </p:cNvPr>
          <p:cNvSpPr>
            <a:spLocks noGrp="1"/>
          </p:cNvSpPr>
          <p:nvPr>
            <p:ph type="dt" sz="half" idx="10"/>
          </p:nvPr>
        </p:nvSpPr>
        <p:spPr/>
        <p:txBody>
          <a:bodyPr/>
          <a:lstStyle/>
          <a:p>
            <a:fld id="{AB8C4A2C-17A6-46C3-AB3C-DB3C9F1FDDFD}" type="datetime1">
              <a:rPr lang="en-US" smtClean="0"/>
              <a:t>5/9/2026</a:t>
            </a:fld>
            <a:endParaRPr lang="en-US"/>
          </a:p>
        </p:txBody>
      </p:sp>
      <p:sp>
        <p:nvSpPr>
          <p:cNvPr id="3" name="Footer Placeholder 2">
            <a:extLst>
              <a:ext uri="{FF2B5EF4-FFF2-40B4-BE49-F238E27FC236}">
                <a16:creationId xmlns:a16="http://schemas.microsoft.com/office/drawing/2014/main" id="{49F5C894-5B51-4A6D-9005-2D6235BECB4C}"/>
              </a:ext>
            </a:extLst>
          </p:cNvPr>
          <p:cNvSpPr>
            <a:spLocks noGrp="1"/>
          </p:cNvSpPr>
          <p:nvPr>
            <p:ph type="ftr" sz="quarter" idx="11"/>
          </p:nvPr>
        </p:nvSpPr>
        <p:spPr/>
        <p:txBody>
          <a:bodyPr/>
          <a:lstStyle/>
          <a:p>
            <a:r>
              <a:rPr lang="en-US"/>
              <a:t>Brand Story Workshop</a:t>
            </a:r>
          </a:p>
        </p:txBody>
      </p:sp>
      <p:pic>
        <p:nvPicPr>
          <p:cNvPr id="7" name="Picture 6">
            <a:extLst>
              <a:ext uri="{FF2B5EF4-FFF2-40B4-BE49-F238E27FC236}">
                <a16:creationId xmlns:a16="http://schemas.microsoft.com/office/drawing/2014/main" id="{C8A1CAD6-7AB6-8BCD-7707-2F9E975B6E9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76520" y="6118387"/>
            <a:ext cx="1151728" cy="626087"/>
          </a:xfrm>
          <a:prstGeom prst="rect">
            <a:avLst/>
          </a:prstGeom>
        </p:spPr>
      </p:pic>
    </p:spTree>
    <p:extLst>
      <p:ext uri="{BB962C8B-B14F-4D97-AF65-F5344CB8AC3E}">
        <p14:creationId xmlns:p14="http://schemas.microsoft.com/office/powerpoint/2010/main" val="1287071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7A931A9-C9BF-48EA-8371-42DE42256F5B}"/>
              </a:ext>
            </a:extLst>
          </p:cNvPr>
          <p:cNvSpPr>
            <a:spLocks noGrp="1"/>
          </p:cNvSpPr>
          <p:nvPr>
            <p:ph type="title"/>
          </p:nvPr>
        </p:nvSpPr>
        <p:spPr/>
        <p:txBody>
          <a:bodyPr/>
          <a:lstStyle/>
          <a:p>
            <a:r>
              <a:rPr lang="en-US" dirty="0"/>
              <a:t>Competitor 2</a:t>
            </a:r>
          </a:p>
        </p:txBody>
      </p:sp>
      <p:sp>
        <p:nvSpPr>
          <p:cNvPr id="6" name="Content Placeholder 5">
            <a:extLst>
              <a:ext uri="{FF2B5EF4-FFF2-40B4-BE49-F238E27FC236}">
                <a16:creationId xmlns:a16="http://schemas.microsoft.com/office/drawing/2014/main" id="{E0F33402-1F61-4253-ACE6-52B0902F748C}"/>
              </a:ext>
            </a:extLst>
          </p:cNvPr>
          <p:cNvSpPr>
            <a:spLocks noGrp="1"/>
          </p:cNvSpPr>
          <p:nvPr>
            <p:ph sz="half" idx="1"/>
          </p:nvPr>
        </p:nvSpPr>
        <p:spPr>
          <a:xfrm>
            <a:off x="609600" y="1600202"/>
            <a:ext cx="3398168" cy="4525963"/>
          </a:xfrm>
        </p:spPr>
        <p:txBody>
          <a:bodyPr/>
          <a:lstStyle/>
          <a:p>
            <a:pPr marL="0" indent="0">
              <a:buNone/>
            </a:pPr>
            <a:r>
              <a:rPr lang="en-US" b="1" dirty="0"/>
              <a:t>Strengths</a:t>
            </a:r>
          </a:p>
          <a:p>
            <a:r>
              <a:rPr lang="en-US" sz="2000" dirty="0"/>
              <a:t>Cool thing 1 about this brand</a:t>
            </a:r>
          </a:p>
          <a:p>
            <a:r>
              <a:rPr lang="en-US" sz="2000" dirty="0"/>
              <a:t>They’ve got this one covered, too.</a:t>
            </a:r>
          </a:p>
          <a:p>
            <a:r>
              <a:rPr lang="en-US" sz="2000" dirty="0"/>
              <a:t>Another cool thing.</a:t>
            </a:r>
          </a:p>
          <a:p>
            <a:r>
              <a:rPr lang="en-US" sz="2000" dirty="0"/>
              <a:t>Etc.</a:t>
            </a:r>
          </a:p>
          <a:p>
            <a:endParaRPr lang="en-US" sz="2000" dirty="0"/>
          </a:p>
          <a:p>
            <a:endParaRPr lang="en-US" sz="2000" dirty="0"/>
          </a:p>
        </p:txBody>
      </p:sp>
      <p:sp>
        <p:nvSpPr>
          <p:cNvPr id="4" name="Slide Number Placeholder 3">
            <a:extLst>
              <a:ext uri="{FF2B5EF4-FFF2-40B4-BE49-F238E27FC236}">
                <a16:creationId xmlns:a16="http://schemas.microsoft.com/office/drawing/2014/main" id="{6D415EE7-B623-4394-AA82-A96B0CC453DD}"/>
              </a:ext>
            </a:extLst>
          </p:cNvPr>
          <p:cNvSpPr>
            <a:spLocks noGrp="1"/>
          </p:cNvSpPr>
          <p:nvPr>
            <p:ph type="sldNum" sz="quarter" idx="12"/>
          </p:nvPr>
        </p:nvSpPr>
        <p:spPr/>
        <p:txBody>
          <a:bodyPr/>
          <a:lstStyle/>
          <a:p>
            <a:fld id="{601EE9E8-4134-49B0-9AA7-3089E6521627}" type="slidenum">
              <a:rPr lang="en-US" smtClean="0">
                <a:solidFill>
                  <a:schemeClr val="tx1"/>
                </a:solidFill>
              </a:rPr>
              <a:pPr/>
              <a:t>38</a:t>
            </a:fld>
            <a:endParaRPr lang="en-US" dirty="0">
              <a:solidFill>
                <a:schemeClr val="tx1"/>
              </a:solidFill>
            </a:endParaRPr>
          </a:p>
        </p:txBody>
      </p:sp>
      <p:sp>
        <p:nvSpPr>
          <p:cNvPr id="8" name="Content Placeholder 5">
            <a:extLst>
              <a:ext uri="{FF2B5EF4-FFF2-40B4-BE49-F238E27FC236}">
                <a16:creationId xmlns:a16="http://schemas.microsoft.com/office/drawing/2014/main" id="{E12537F4-8EB9-4F04-AE00-1AFEB71DCFD0}"/>
              </a:ext>
            </a:extLst>
          </p:cNvPr>
          <p:cNvSpPr txBox="1">
            <a:spLocks/>
          </p:cNvSpPr>
          <p:nvPr/>
        </p:nvSpPr>
        <p:spPr>
          <a:xfrm>
            <a:off x="8615925" y="1581730"/>
            <a:ext cx="3398168"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endParaRPr lang="en-US" dirty="0"/>
          </a:p>
        </p:txBody>
      </p:sp>
      <p:sp>
        <p:nvSpPr>
          <p:cNvPr id="9" name="Content Placeholder 5">
            <a:extLst>
              <a:ext uri="{FF2B5EF4-FFF2-40B4-BE49-F238E27FC236}">
                <a16:creationId xmlns:a16="http://schemas.microsoft.com/office/drawing/2014/main" id="{416C8556-0C66-498B-85F7-322A92B0335F}"/>
              </a:ext>
            </a:extLst>
          </p:cNvPr>
          <p:cNvSpPr txBox="1">
            <a:spLocks/>
          </p:cNvSpPr>
          <p:nvPr/>
        </p:nvSpPr>
        <p:spPr>
          <a:xfrm>
            <a:off x="8634653" y="1577246"/>
            <a:ext cx="3398168"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0" indent="0">
              <a:buNone/>
            </a:pPr>
            <a:r>
              <a:rPr lang="en-US" b="1" dirty="0"/>
              <a:t>Weaknesses</a:t>
            </a:r>
          </a:p>
          <a:p>
            <a:r>
              <a:rPr lang="en-US" sz="2000" dirty="0"/>
              <a:t>They are missing the boat here.</a:t>
            </a:r>
          </a:p>
          <a:p>
            <a:r>
              <a:rPr lang="en-US" sz="2000" dirty="0"/>
              <a:t>Another weakness where we can do better</a:t>
            </a:r>
          </a:p>
        </p:txBody>
      </p:sp>
      <p:pic>
        <p:nvPicPr>
          <p:cNvPr id="12290" name="Picture 2" descr="Building Your First Website: Why You Should Hire a Developer ...">
            <a:extLst>
              <a:ext uri="{FF2B5EF4-FFF2-40B4-BE49-F238E27FC236}">
                <a16:creationId xmlns:a16="http://schemas.microsoft.com/office/drawing/2014/main" id="{E2E7E262-4359-4F3F-9A5B-39F769DD75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51784" y="764704"/>
            <a:ext cx="3624064" cy="3624064"/>
          </a:xfrm>
          <a:prstGeom prst="rect">
            <a:avLst/>
          </a:prstGeom>
          <a:noFill/>
          <a:extLst>
            <a:ext uri="{909E8E84-426E-40DD-AFC4-6F175D3DCCD1}">
              <a14:hiddenFill xmlns:a14="http://schemas.microsoft.com/office/drawing/2010/main">
                <a:solidFill>
                  <a:srgbClr val="FFFFFF"/>
                </a:solidFill>
              </a14:hiddenFill>
            </a:ext>
          </a:extLst>
        </p:spPr>
      </p:pic>
      <p:sp>
        <p:nvSpPr>
          <p:cNvPr id="2" name="Date Placeholder 1">
            <a:extLst>
              <a:ext uri="{FF2B5EF4-FFF2-40B4-BE49-F238E27FC236}">
                <a16:creationId xmlns:a16="http://schemas.microsoft.com/office/drawing/2014/main" id="{797B4D94-7D13-4B45-8D94-A908EB3891A9}"/>
              </a:ext>
            </a:extLst>
          </p:cNvPr>
          <p:cNvSpPr>
            <a:spLocks noGrp="1"/>
          </p:cNvSpPr>
          <p:nvPr>
            <p:ph type="dt" sz="half" idx="10"/>
          </p:nvPr>
        </p:nvSpPr>
        <p:spPr/>
        <p:txBody>
          <a:bodyPr/>
          <a:lstStyle/>
          <a:p>
            <a:fld id="{F103141F-5F47-45C6-A3FE-BE47608751B8}" type="datetime1">
              <a:rPr lang="en-US" smtClean="0"/>
              <a:t>5/9/2026</a:t>
            </a:fld>
            <a:endParaRPr lang="en-US"/>
          </a:p>
        </p:txBody>
      </p:sp>
      <p:sp>
        <p:nvSpPr>
          <p:cNvPr id="3" name="Footer Placeholder 2">
            <a:extLst>
              <a:ext uri="{FF2B5EF4-FFF2-40B4-BE49-F238E27FC236}">
                <a16:creationId xmlns:a16="http://schemas.microsoft.com/office/drawing/2014/main" id="{0B0514B1-40CF-450E-8759-F33E23671B9D}"/>
              </a:ext>
            </a:extLst>
          </p:cNvPr>
          <p:cNvSpPr>
            <a:spLocks noGrp="1"/>
          </p:cNvSpPr>
          <p:nvPr>
            <p:ph type="ftr" sz="quarter" idx="11"/>
          </p:nvPr>
        </p:nvSpPr>
        <p:spPr/>
        <p:txBody>
          <a:bodyPr/>
          <a:lstStyle/>
          <a:p>
            <a:r>
              <a:rPr lang="en-US"/>
              <a:t>Brand Story Workshop</a:t>
            </a:r>
          </a:p>
        </p:txBody>
      </p:sp>
      <p:pic>
        <p:nvPicPr>
          <p:cNvPr id="7" name="Picture 6">
            <a:extLst>
              <a:ext uri="{FF2B5EF4-FFF2-40B4-BE49-F238E27FC236}">
                <a16:creationId xmlns:a16="http://schemas.microsoft.com/office/drawing/2014/main" id="{37F42DDC-782F-DFC9-8DD3-DD90F4EBE04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76520" y="6118387"/>
            <a:ext cx="1151728" cy="626087"/>
          </a:xfrm>
          <a:prstGeom prst="rect">
            <a:avLst/>
          </a:prstGeom>
        </p:spPr>
      </p:pic>
    </p:spTree>
    <p:extLst>
      <p:ext uri="{BB962C8B-B14F-4D97-AF65-F5344CB8AC3E}">
        <p14:creationId xmlns:p14="http://schemas.microsoft.com/office/powerpoint/2010/main" val="1851214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7A931A9-C9BF-48EA-8371-42DE42256F5B}"/>
              </a:ext>
            </a:extLst>
          </p:cNvPr>
          <p:cNvSpPr>
            <a:spLocks noGrp="1"/>
          </p:cNvSpPr>
          <p:nvPr>
            <p:ph type="title"/>
          </p:nvPr>
        </p:nvSpPr>
        <p:spPr/>
        <p:txBody>
          <a:bodyPr/>
          <a:lstStyle/>
          <a:p>
            <a:r>
              <a:rPr lang="en-US" dirty="0"/>
              <a:t>Competitor 3</a:t>
            </a:r>
          </a:p>
        </p:txBody>
      </p:sp>
      <p:sp>
        <p:nvSpPr>
          <p:cNvPr id="6" name="Content Placeholder 5">
            <a:extLst>
              <a:ext uri="{FF2B5EF4-FFF2-40B4-BE49-F238E27FC236}">
                <a16:creationId xmlns:a16="http://schemas.microsoft.com/office/drawing/2014/main" id="{E0F33402-1F61-4253-ACE6-52B0902F748C}"/>
              </a:ext>
            </a:extLst>
          </p:cNvPr>
          <p:cNvSpPr>
            <a:spLocks noGrp="1"/>
          </p:cNvSpPr>
          <p:nvPr>
            <p:ph sz="half" idx="1"/>
          </p:nvPr>
        </p:nvSpPr>
        <p:spPr>
          <a:xfrm>
            <a:off x="609600" y="1600202"/>
            <a:ext cx="3398168" cy="4525963"/>
          </a:xfrm>
        </p:spPr>
        <p:txBody>
          <a:bodyPr/>
          <a:lstStyle/>
          <a:p>
            <a:pPr marL="0" indent="0">
              <a:buNone/>
            </a:pPr>
            <a:r>
              <a:rPr lang="en-US" b="1" dirty="0"/>
              <a:t>Strengths</a:t>
            </a:r>
          </a:p>
          <a:p>
            <a:r>
              <a:rPr lang="en-US" sz="2000" dirty="0"/>
              <a:t>Cool thing 1 about this brand</a:t>
            </a:r>
          </a:p>
          <a:p>
            <a:r>
              <a:rPr lang="en-US" sz="2000" dirty="0"/>
              <a:t>They’ve got this one covered, too.</a:t>
            </a:r>
          </a:p>
          <a:p>
            <a:r>
              <a:rPr lang="en-US" sz="2000" dirty="0"/>
              <a:t>Another cool thing.</a:t>
            </a:r>
          </a:p>
          <a:p>
            <a:r>
              <a:rPr lang="en-US" sz="2000" dirty="0"/>
              <a:t>Etc.</a:t>
            </a:r>
          </a:p>
          <a:p>
            <a:endParaRPr lang="en-US" sz="2000" dirty="0"/>
          </a:p>
          <a:p>
            <a:endParaRPr lang="en-US" sz="2000" dirty="0"/>
          </a:p>
        </p:txBody>
      </p:sp>
      <p:sp>
        <p:nvSpPr>
          <p:cNvPr id="4" name="Slide Number Placeholder 3">
            <a:extLst>
              <a:ext uri="{FF2B5EF4-FFF2-40B4-BE49-F238E27FC236}">
                <a16:creationId xmlns:a16="http://schemas.microsoft.com/office/drawing/2014/main" id="{6D415EE7-B623-4394-AA82-A96B0CC453DD}"/>
              </a:ext>
            </a:extLst>
          </p:cNvPr>
          <p:cNvSpPr>
            <a:spLocks noGrp="1"/>
          </p:cNvSpPr>
          <p:nvPr>
            <p:ph type="sldNum" sz="quarter" idx="12"/>
          </p:nvPr>
        </p:nvSpPr>
        <p:spPr/>
        <p:txBody>
          <a:bodyPr/>
          <a:lstStyle/>
          <a:p>
            <a:fld id="{601EE9E8-4134-49B0-9AA7-3089E6521627}" type="slidenum">
              <a:rPr lang="en-US" smtClean="0">
                <a:solidFill>
                  <a:schemeClr val="tx1"/>
                </a:solidFill>
              </a:rPr>
              <a:pPr/>
              <a:t>39</a:t>
            </a:fld>
            <a:endParaRPr lang="en-US" dirty="0">
              <a:solidFill>
                <a:schemeClr val="tx1"/>
              </a:solidFill>
            </a:endParaRPr>
          </a:p>
        </p:txBody>
      </p:sp>
      <p:sp>
        <p:nvSpPr>
          <p:cNvPr id="8" name="Content Placeholder 5">
            <a:extLst>
              <a:ext uri="{FF2B5EF4-FFF2-40B4-BE49-F238E27FC236}">
                <a16:creationId xmlns:a16="http://schemas.microsoft.com/office/drawing/2014/main" id="{E12537F4-8EB9-4F04-AE00-1AFEB71DCFD0}"/>
              </a:ext>
            </a:extLst>
          </p:cNvPr>
          <p:cNvSpPr txBox="1">
            <a:spLocks/>
          </p:cNvSpPr>
          <p:nvPr/>
        </p:nvSpPr>
        <p:spPr>
          <a:xfrm>
            <a:off x="8615925" y="1581730"/>
            <a:ext cx="3398168"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endParaRPr lang="en-US" dirty="0"/>
          </a:p>
        </p:txBody>
      </p:sp>
      <p:sp>
        <p:nvSpPr>
          <p:cNvPr id="9" name="Content Placeholder 5">
            <a:extLst>
              <a:ext uri="{FF2B5EF4-FFF2-40B4-BE49-F238E27FC236}">
                <a16:creationId xmlns:a16="http://schemas.microsoft.com/office/drawing/2014/main" id="{416C8556-0C66-498B-85F7-322A92B0335F}"/>
              </a:ext>
            </a:extLst>
          </p:cNvPr>
          <p:cNvSpPr txBox="1">
            <a:spLocks/>
          </p:cNvSpPr>
          <p:nvPr/>
        </p:nvSpPr>
        <p:spPr>
          <a:xfrm>
            <a:off x="8634653" y="1577246"/>
            <a:ext cx="3398168"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0" indent="0">
              <a:buNone/>
            </a:pPr>
            <a:r>
              <a:rPr lang="en-US" b="1" dirty="0"/>
              <a:t>Weaknesses</a:t>
            </a:r>
          </a:p>
          <a:p>
            <a:r>
              <a:rPr lang="en-US" sz="2000" dirty="0"/>
              <a:t>They are missing the boat here.</a:t>
            </a:r>
          </a:p>
          <a:p>
            <a:r>
              <a:rPr lang="en-US" sz="2000" dirty="0"/>
              <a:t>Another weakness where we can do better</a:t>
            </a:r>
          </a:p>
        </p:txBody>
      </p:sp>
      <p:pic>
        <p:nvPicPr>
          <p:cNvPr id="12290" name="Picture 2" descr="Building Your First Website: Why You Should Hire a Developer ...">
            <a:extLst>
              <a:ext uri="{FF2B5EF4-FFF2-40B4-BE49-F238E27FC236}">
                <a16:creationId xmlns:a16="http://schemas.microsoft.com/office/drawing/2014/main" id="{E2E7E262-4359-4F3F-9A5B-39F769DD75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51784" y="764704"/>
            <a:ext cx="3624064" cy="3624064"/>
          </a:xfrm>
          <a:prstGeom prst="rect">
            <a:avLst/>
          </a:prstGeom>
          <a:noFill/>
          <a:extLst>
            <a:ext uri="{909E8E84-426E-40DD-AFC4-6F175D3DCCD1}">
              <a14:hiddenFill xmlns:a14="http://schemas.microsoft.com/office/drawing/2010/main">
                <a:solidFill>
                  <a:srgbClr val="FFFFFF"/>
                </a:solidFill>
              </a14:hiddenFill>
            </a:ext>
          </a:extLst>
        </p:spPr>
      </p:pic>
      <p:sp>
        <p:nvSpPr>
          <p:cNvPr id="2" name="Date Placeholder 1">
            <a:extLst>
              <a:ext uri="{FF2B5EF4-FFF2-40B4-BE49-F238E27FC236}">
                <a16:creationId xmlns:a16="http://schemas.microsoft.com/office/drawing/2014/main" id="{471A4BBE-1099-4DA8-99E6-FA5B5C59D9E3}"/>
              </a:ext>
            </a:extLst>
          </p:cNvPr>
          <p:cNvSpPr>
            <a:spLocks noGrp="1"/>
          </p:cNvSpPr>
          <p:nvPr>
            <p:ph type="dt" sz="half" idx="10"/>
          </p:nvPr>
        </p:nvSpPr>
        <p:spPr/>
        <p:txBody>
          <a:bodyPr/>
          <a:lstStyle/>
          <a:p>
            <a:fld id="{A1936E6E-B6EB-4755-AA4B-5FE4F3A51065}" type="datetime1">
              <a:rPr lang="en-US" smtClean="0"/>
              <a:t>5/9/2026</a:t>
            </a:fld>
            <a:endParaRPr lang="en-US"/>
          </a:p>
        </p:txBody>
      </p:sp>
      <p:sp>
        <p:nvSpPr>
          <p:cNvPr id="3" name="Footer Placeholder 2">
            <a:extLst>
              <a:ext uri="{FF2B5EF4-FFF2-40B4-BE49-F238E27FC236}">
                <a16:creationId xmlns:a16="http://schemas.microsoft.com/office/drawing/2014/main" id="{EEA1219C-41F4-4E0D-A968-943B194A8F8F}"/>
              </a:ext>
            </a:extLst>
          </p:cNvPr>
          <p:cNvSpPr>
            <a:spLocks noGrp="1"/>
          </p:cNvSpPr>
          <p:nvPr>
            <p:ph type="ftr" sz="quarter" idx="11"/>
          </p:nvPr>
        </p:nvSpPr>
        <p:spPr/>
        <p:txBody>
          <a:bodyPr/>
          <a:lstStyle/>
          <a:p>
            <a:r>
              <a:rPr lang="en-US"/>
              <a:t>Brand Story Workshop</a:t>
            </a:r>
          </a:p>
        </p:txBody>
      </p:sp>
      <p:pic>
        <p:nvPicPr>
          <p:cNvPr id="7" name="Picture 6">
            <a:extLst>
              <a:ext uri="{FF2B5EF4-FFF2-40B4-BE49-F238E27FC236}">
                <a16:creationId xmlns:a16="http://schemas.microsoft.com/office/drawing/2014/main" id="{62F06122-0531-A29C-33E3-B8A6AA90BAB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76520" y="6118387"/>
            <a:ext cx="1151728" cy="626087"/>
          </a:xfrm>
          <a:prstGeom prst="rect">
            <a:avLst/>
          </a:prstGeom>
        </p:spPr>
      </p:pic>
    </p:spTree>
    <p:extLst>
      <p:ext uri="{BB962C8B-B14F-4D97-AF65-F5344CB8AC3E}">
        <p14:creationId xmlns:p14="http://schemas.microsoft.com/office/powerpoint/2010/main" val="2088271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traffic light with a building in the background&#10;&#10;Description automatically generated">
            <a:extLst>
              <a:ext uri="{FF2B5EF4-FFF2-40B4-BE49-F238E27FC236}">
                <a16:creationId xmlns:a16="http://schemas.microsoft.com/office/drawing/2014/main" id="{A2D4B4F5-0FFF-46A4-BE58-3561F74123C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879" y="1233358"/>
            <a:ext cx="12192000" cy="5624642"/>
          </a:xfrm>
          <a:prstGeom prst="rect">
            <a:avLst/>
          </a:prstGeom>
        </p:spPr>
      </p:pic>
      <p:sp>
        <p:nvSpPr>
          <p:cNvPr id="7" name="Title 6">
            <a:extLst>
              <a:ext uri="{FF2B5EF4-FFF2-40B4-BE49-F238E27FC236}">
                <a16:creationId xmlns:a16="http://schemas.microsoft.com/office/drawing/2014/main" id="{9D59F1F7-AE59-438A-84DB-9CB8CF533906}"/>
              </a:ext>
            </a:extLst>
          </p:cNvPr>
          <p:cNvSpPr>
            <a:spLocks noGrp="1"/>
          </p:cNvSpPr>
          <p:nvPr>
            <p:ph type="title"/>
          </p:nvPr>
        </p:nvSpPr>
        <p:spPr/>
        <p:txBody>
          <a:bodyPr/>
          <a:lstStyle/>
          <a:p>
            <a:r>
              <a:rPr lang="en-US" dirty="0">
                <a:solidFill>
                  <a:srgbClr val="F5C24C"/>
                </a:solidFill>
                <a:latin typeface="Calibri" pitchFamily="34" charset="0"/>
                <a:ea typeface="Franchise" pitchFamily="49" charset="0"/>
              </a:rPr>
              <a:t>* </a:t>
            </a:r>
            <a:r>
              <a:rPr lang="en-US" dirty="0"/>
              <a:t>Introduction</a:t>
            </a:r>
          </a:p>
        </p:txBody>
      </p:sp>
      <p:sp>
        <p:nvSpPr>
          <p:cNvPr id="8" name="Content Placeholder 7">
            <a:extLst>
              <a:ext uri="{FF2B5EF4-FFF2-40B4-BE49-F238E27FC236}">
                <a16:creationId xmlns:a16="http://schemas.microsoft.com/office/drawing/2014/main" id="{3FDF7A70-E522-428F-83B5-370B199ABADF}"/>
              </a:ext>
            </a:extLst>
          </p:cNvPr>
          <p:cNvSpPr>
            <a:spLocks noGrp="1"/>
          </p:cNvSpPr>
          <p:nvPr>
            <p:ph sz="half" idx="1"/>
          </p:nvPr>
        </p:nvSpPr>
        <p:spPr>
          <a:xfrm>
            <a:off x="3791744" y="1471431"/>
            <a:ext cx="6350496" cy="4525963"/>
          </a:xfrm>
        </p:spPr>
        <p:txBody>
          <a:bodyPr/>
          <a:lstStyle/>
          <a:p>
            <a:r>
              <a:rPr lang="en-US" dirty="0">
                <a:solidFill>
                  <a:schemeClr val="bg1"/>
                </a:solidFill>
              </a:rPr>
              <a:t>How Brands Work</a:t>
            </a:r>
          </a:p>
          <a:p>
            <a:r>
              <a:rPr lang="en-US" dirty="0">
                <a:solidFill>
                  <a:schemeClr val="bg1"/>
                </a:solidFill>
              </a:rPr>
              <a:t>History of Brands</a:t>
            </a:r>
          </a:p>
          <a:p>
            <a:r>
              <a:rPr lang="en-US" dirty="0">
                <a:solidFill>
                  <a:schemeClr val="bg1"/>
                </a:solidFill>
              </a:rPr>
              <a:t>Introduce Brand Positioning</a:t>
            </a:r>
          </a:p>
          <a:p>
            <a:r>
              <a:rPr lang="en-US" dirty="0">
                <a:solidFill>
                  <a:schemeClr val="bg1"/>
                </a:solidFill>
              </a:rPr>
              <a:t>Identify your Target Customer</a:t>
            </a:r>
          </a:p>
          <a:p>
            <a:r>
              <a:rPr lang="en-US" dirty="0">
                <a:solidFill>
                  <a:schemeClr val="bg1"/>
                </a:solidFill>
              </a:rPr>
              <a:t>Define your Strength or Secret Sauce</a:t>
            </a:r>
          </a:p>
          <a:p>
            <a:r>
              <a:rPr lang="en-US" dirty="0">
                <a:solidFill>
                  <a:schemeClr val="bg1"/>
                </a:solidFill>
              </a:rPr>
              <a:t>Establish your Brand Position</a:t>
            </a:r>
          </a:p>
          <a:p>
            <a:r>
              <a:rPr lang="en-US" dirty="0">
                <a:solidFill>
                  <a:schemeClr val="bg1"/>
                </a:solidFill>
              </a:rPr>
              <a:t>Introduce the Brand Platform</a:t>
            </a:r>
          </a:p>
          <a:p>
            <a:pPr lvl="1"/>
            <a:endParaRPr lang="en-US" dirty="0"/>
          </a:p>
        </p:txBody>
      </p:sp>
      <p:sp>
        <p:nvSpPr>
          <p:cNvPr id="4" name="Date Placeholder 3">
            <a:extLst>
              <a:ext uri="{FF2B5EF4-FFF2-40B4-BE49-F238E27FC236}">
                <a16:creationId xmlns:a16="http://schemas.microsoft.com/office/drawing/2014/main" id="{9A2B2135-2BB1-4259-8E20-CF9ECA7038A9}"/>
              </a:ext>
            </a:extLst>
          </p:cNvPr>
          <p:cNvSpPr>
            <a:spLocks noGrp="1"/>
          </p:cNvSpPr>
          <p:nvPr>
            <p:ph type="dt" sz="half" idx="10"/>
          </p:nvPr>
        </p:nvSpPr>
        <p:spPr/>
        <p:txBody>
          <a:bodyPr/>
          <a:lstStyle/>
          <a:p>
            <a:fld id="{97349F20-13AB-4119-8529-941DC5B0BEB1}" type="datetime1">
              <a:rPr lang="en-US" smtClean="0"/>
              <a:t>5/9/2026</a:t>
            </a:fld>
            <a:endParaRPr lang="en-US"/>
          </a:p>
        </p:txBody>
      </p:sp>
      <p:sp>
        <p:nvSpPr>
          <p:cNvPr id="5" name="Footer Placeholder 4">
            <a:extLst>
              <a:ext uri="{FF2B5EF4-FFF2-40B4-BE49-F238E27FC236}">
                <a16:creationId xmlns:a16="http://schemas.microsoft.com/office/drawing/2014/main" id="{AC891A69-4700-4C8C-97DA-0772F1B867B0}"/>
              </a:ext>
            </a:extLst>
          </p:cNvPr>
          <p:cNvSpPr>
            <a:spLocks noGrp="1"/>
          </p:cNvSpPr>
          <p:nvPr>
            <p:ph type="ftr" sz="quarter" idx="11"/>
          </p:nvPr>
        </p:nvSpPr>
        <p:spPr/>
        <p:txBody>
          <a:bodyPr/>
          <a:lstStyle/>
          <a:p>
            <a:r>
              <a:rPr lang="en-US"/>
              <a:t>Brand Story Workshop</a:t>
            </a:r>
            <a:endParaRPr lang="en-US" dirty="0"/>
          </a:p>
        </p:txBody>
      </p:sp>
      <p:sp>
        <p:nvSpPr>
          <p:cNvPr id="6" name="Slide Number Placeholder 5">
            <a:extLst>
              <a:ext uri="{FF2B5EF4-FFF2-40B4-BE49-F238E27FC236}">
                <a16:creationId xmlns:a16="http://schemas.microsoft.com/office/drawing/2014/main" id="{683F0720-709E-4DF1-9920-E2227A65AD03}"/>
              </a:ext>
            </a:extLst>
          </p:cNvPr>
          <p:cNvSpPr>
            <a:spLocks noGrp="1"/>
          </p:cNvSpPr>
          <p:nvPr>
            <p:ph type="sldNum" sz="quarter" idx="12"/>
          </p:nvPr>
        </p:nvSpPr>
        <p:spPr>
          <a:xfrm>
            <a:off x="11293663" y="188640"/>
            <a:ext cx="370491" cy="350689"/>
          </a:xfrm>
        </p:spPr>
        <p:txBody>
          <a:bodyPr/>
          <a:lstStyle/>
          <a:p>
            <a:pPr algn="ctr"/>
            <a:fld id="{601EE9E8-4134-49B0-9AA7-3089E6521627}" type="slidenum">
              <a:rPr lang="en-US" smtClean="0"/>
              <a:pPr algn="ctr"/>
              <a:t>4</a:t>
            </a:fld>
            <a:endParaRPr lang="en-US" dirty="0"/>
          </a:p>
        </p:txBody>
      </p:sp>
      <p:pic>
        <p:nvPicPr>
          <p:cNvPr id="11" name="Picture 10" descr="A close up of a sign&#10;&#10;Description automatically generated">
            <a:extLst>
              <a:ext uri="{FF2B5EF4-FFF2-40B4-BE49-F238E27FC236}">
                <a16:creationId xmlns:a16="http://schemas.microsoft.com/office/drawing/2014/main" id="{DBC5A1EC-DECD-4068-BDCB-4701D234AB7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4090" y="1453281"/>
            <a:ext cx="2660310" cy="4344950"/>
          </a:xfrm>
          <a:prstGeom prst="rect">
            <a:avLst/>
          </a:prstGeom>
          <a:effectLst>
            <a:outerShdw blurRad="228600" dist="101600" dir="2700000" algn="tl" rotWithShape="0">
              <a:prstClr val="black">
                <a:alpha val="40000"/>
              </a:prstClr>
            </a:outerShdw>
          </a:effectLst>
        </p:spPr>
      </p:pic>
      <p:pic>
        <p:nvPicPr>
          <p:cNvPr id="2" name="04 music">
            <a:hlinkClick r:id="" action="ppaction://media"/>
            <a:extLst>
              <a:ext uri="{FF2B5EF4-FFF2-40B4-BE49-F238E27FC236}">
                <a16:creationId xmlns:a16="http://schemas.microsoft.com/office/drawing/2014/main" id="{98669E6B-985C-4EF4-5F6B-B8260314856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366474" y="5015042"/>
            <a:ext cx="609600" cy="609600"/>
          </a:xfrm>
          <a:prstGeom prst="rect">
            <a:avLst/>
          </a:prstGeom>
        </p:spPr>
      </p:pic>
      <p:pic>
        <p:nvPicPr>
          <p:cNvPr id="3" name="Picture 2">
            <a:extLst>
              <a:ext uri="{FF2B5EF4-FFF2-40B4-BE49-F238E27FC236}">
                <a16:creationId xmlns:a16="http://schemas.microsoft.com/office/drawing/2014/main" id="{6874E85F-8EDD-4DE7-5A6C-804395CD656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235068" y="5980252"/>
            <a:ext cx="1407060" cy="717179"/>
          </a:xfrm>
          <a:prstGeom prst="rect">
            <a:avLst/>
          </a:prstGeom>
        </p:spPr>
      </p:pic>
    </p:spTree>
    <p:extLst>
      <p:ext uri="{BB962C8B-B14F-4D97-AF65-F5344CB8AC3E}">
        <p14:creationId xmlns:p14="http://schemas.microsoft.com/office/powerpoint/2010/main" val="3623207056"/>
      </p:ext>
    </p:extLst>
  </p:cSld>
  <p:clrMapOvr>
    <a:masterClrMapping/>
  </p:clrMapOvr>
  <mc:AlternateContent xmlns:mc="http://schemas.openxmlformats.org/markup-compatibility/2006">
    <mc:Choice xmlns:p14="http://schemas.microsoft.com/office/powerpoint/2010/main" Requires="p14">
      <p:transition spd="med" p14:dur="700" advTm="21000">
        <p:fade/>
      </p:transition>
    </mc:Choice>
    <mc:Fallback>
      <p:transition spd="med" advTm="2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636" fill="hold"/>
                                        <p:tgtEl>
                                          <p:spTgt spid="2"/>
                                        </p:tgtEl>
                                      </p:cBhvr>
                                    </p:cmd>
                                  </p:childTnLst>
                                </p:cTn>
                              </p:par>
                              <p:par>
                                <p:cTn id="7" presetID="1" presetClass="entr" presetSubtype="0" fill="hold" nodeType="withEffect">
                                  <p:stCondLst>
                                    <p:cond delay="1000"/>
                                  </p:stCondLst>
                                  <p:childTnLst>
                                    <p:set>
                                      <p:cBhvr>
                                        <p:cTn id="8" dur="1" fill="hold">
                                          <p:stCondLst>
                                            <p:cond delay="0"/>
                                          </p:stCondLst>
                                        </p:cTn>
                                        <p:tgtEl>
                                          <p:spTgt spid="8">
                                            <p:txEl>
                                              <p:pRg st="0" end="0"/>
                                            </p:txEl>
                                          </p:spTgt>
                                        </p:tgtEl>
                                        <p:attrNameLst>
                                          <p:attrName>style.visibility</p:attrName>
                                        </p:attrNameLst>
                                      </p:cBhvr>
                                      <p:to>
                                        <p:strVal val="visible"/>
                                      </p:to>
                                    </p:set>
                                  </p:childTnLst>
                                </p:cTn>
                              </p:par>
                              <p:par>
                                <p:cTn id="9" presetID="1" presetClass="entr" presetSubtype="0" fill="hold" nodeType="withEffect">
                                  <p:stCondLst>
                                    <p:cond delay="200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par>
                                <p:cTn id="11" presetID="1" presetClass="entr" presetSubtype="0" fill="hold" nodeType="withEffect">
                                  <p:stCondLst>
                                    <p:cond delay="5000"/>
                                  </p:stCondLst>
                                  <p:childTnLst>
                                    <p:set>
                                      <p:cBhvr>
                                        <p:cTn id="12" dur="1" fill="hold">
                                          <p:stCondLst>
                                            <p:cond delay="0"/>
                                          </p:stCondLst>
                                        </p:cTn>
                                        <p:tgtEl>
                                          <p:spTgt spid="8">
                                            <p:txEl>
                                              <p:pRg st="2" end="2"/>
                                            </p:txEl>
                                          </p:spTgt>
                                        </p:tgtEl>
                                        <p:attrNameLst>
                                          <p:attrName>style.visibility</p:attrName>
                                        </p:attrNameLst>
                                      </p:cBhvr>
                                      <p:to>
                                        <p:strVal val="visible"/>
                                      </p:to>
                                    </p:set>
                                  </p:childTnLst>
                                </p:cTn>
                              </p:par>
                              <p:par>
                                <p:cTn id="13" presetID="1" presetClass="entr" presetSubtype="0" fill="hold" nodeType="withEffect">
                                  <p:stCondLst>
                                    <p:cond delay="9000"/>
                                  </p:stCondLst>
                                  <p:childTnLst>
                                    <p:set>
                                      <p:cBhvr>
                                        <p:cTn id="14" dur="1" fill="hold">
                                          <p:stCondLst>
                                            <p:cond delay="0"/>
                                          </p:stCondLst>
                                        </p:cTn>
                                        <p:tgtEl>
                                          <p:spTgt spid="8">
                                            <p:txEl>
                                              <p:pRg st="3" end="3"/>
                                            </p:txEl>
                                          </p:spTgt>
                                        </p:tgtEl>
                                        <p:attrNameLst>
                                          <p:attrName>style.visibility</p:attrName>
                                        </p:attrNameLst>
                                      </p:cBhvr>
                                      <p:to>
                                        <p:strVal val="visible"/>
                                      </p:to>
                                    </p:set>
                                  </p:childTnLst>
                                </p:cTn>
                              </p:par>
                              <p:par>
                                <p:cTn id="15" presetID="1" presetClass="entr" presetSubtype="0" fill="hold" nodeType="withEffect">
                                  <p:stCondLst>
                                    <p:cond delay="11000"/>
                                  </p:stCondLst>
                                  <p:childTnLst>
                                    <p:set>
                                      <p:cBhvr>
                                        <p:cTn id="16" dur="1" fill="hold">
                                          <p:stCondLst>
                                            <p:cond delay="0"/>
                                          </p:stCondLst>
                                        </p:cTn>
                                        <p:tgtEl>
                                          <p:spTgt spid="8">
                                            <p:txEl>
                                              <p:pRg st="4" end="4"/>
                                            </p:txEl>
                                          </p:spTgt>
                                        </p:tgtEl>
                                        <p:attrNameLst>
                                          <p:attrName>style.visibility</p:attrName>
                                        </p:attrNameLst>
                                      </p:cBhvr>
                                      <p:to>
                                        <p:strVal val="visible"/>
                                      </p:to>
                                    </p:set>
                                  </p:childTnLst>
                                </p:cTn>
                              </p:par>
                              <p:par>
                                <p:cTn id="17" presetID="1" presetClass="entr" presetSubtype="0" fill="hold" nodeType="withEffect">
                                  <p:stCondLst>
                                    <p:cond delay="14000"/>
                                  </p:stCondLst>
                                  <p:childTnLst>
                                    <p:set>
                                      <p:cBhvr>
                                        <p:cTn id="18" dur="1" fill="hold">
                                          <p:stCondLst>
                                            <p:cond delay="0"/>
                                          </p:stCondLst>
                                        </p:cTn>
                                        <p:tgtEl>
                                          <p:spTgt spid="8">
                                            <p:txEl>
                                              <p:pRg st="5" end="5"/>
                                            </p:txEl>
                                          </p:spTgt>
                                        </p:tgtEl>
                                        <p:attrNameLst>
                                          <p:attrName>style.visibility</p:attrName>
                                        </p:attrNameLst>
                                      </p:cBhvr>
                                      <p:to>
                                        <p:strVal val="visible"/>
                                      </p:to>
                                    </p:set>
                                  </p:childTnLst>
                                </p:cTn>
                              </p:par>
                              <p:par>
                                <p:cTn id="19" presetID="1" presetClass="entr" presetSubtype="0" fill="hold" nodeType="withEffect">
                                  <p:stCondLst>
                                    <p:cond delay="16000"/>
                                  </p:stCondLst>
                                  <p:childTnLst>
                                    <p:set>
                                      <p:cBhvr>
                                        <p:cTn id="20"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1" fill="hold" display="0">
                  <p:stCondLst>
                    <p:cond delay="indefinite"/>
                  </p:stCondLst>
                  <p:endCondLst>
                    <p:cond evt="onStopAudio" delay="0">
                      <p:tgtEl>
                        <p:sldTgt/>
                      </p:tgtEl>
                    </p:cond>
                  </p:endCondLst>
                </p:cTn>
                <p:tgtEl>
                  <p:spTgt spid="2"/>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Tesla Model S 100D variant announced, longest range yet ...">
            <a:extLst>
              <a:ext uri="{FF2B5EF4-FFF2-40B4-BE49-F238E27FC236}">
                <a16:creationId xmlns:a16="http://schemas.microsoft.com/office/drawing/2014/main" id="{975F3F14-137D-4B06-9022-87CB4D345623}"/>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158499" y="1476713"/>
            <a:ext cx="8164986" cy="5523982"/>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a:extLst>
              <a:ext uri="{FF2B5EF4-FFF2-40B4-BE49-F238E27FC236}">
                <a16:creationId xmlns:a16="http://schemas.microsoft.com/office/drawing/2014/main" id="{924732FF-8A20-4567-9ACD-DD1CBCBB08A9}"/>
              </a:ext>
            </a:extLst>
          </p:cNvPr>
          <p:cNvSpPr>
            <a:spLocks noGrp="1"/>
          </p:cNvSpPr>
          <p:nvPr>
            <p:ph type="title"/>
          </p:nvPr>
        </p:nvSpPr>
        <p:spPr/>
        <p:txBody>
          <a:bodyPr/>
          <a:lstStyle/>
          <a:p>
            <a:r>
              <a:rPr lang="en-US" dirty="0"/>
              <a:t>Solving Needs: Define Your Strengths</a:t>
            </a:r>
          </a:p>
        </p:txBody>
      </p:sp>
      <p:pic>
        <p:nvPicPr>
          <p:cNvPr id="8" name="Content Placeholder 7" descr="A picture containing table&#10;&#10;Description automatically generated">
            <a:extLst>
              <a:ext uri="{FF2B5EF4-FFF2-40B4-BE49-F238E27FC236}">
                <a16:creationId xmlns:a16="http://schemas.microsoft.com/office/drawing/2014/main" id="{D14EA4B8-2733-498A-9E55-A8985D069409}"/>
              </a:ext>
            </a:extLst>
          </p:cNvPr>
          <p:cNvPicPr>
            <a:picLocks noGrp="1" noChangeAspect="1"/>
          </p:cNvPicPr>
          <p:nvPr>
            <p:ph sz="half" idx="1"/>
          </p:nvPr>
        </p:nvPicPr>
        <p:blipFill>
          <a:blip r:embed="rId6">
            <a:extLst>
              <a:ext uri="{28A0092B-C50C-407E-A947-70E740481C1C}">
                <a14:useLocalDpi xmlns:a14="http://schemas.microsoft.com/office/drawing/2010/main" val="0"/>
              </a:ext>
            </a:extLst>
          </a:blip>
          <a:stretch>
            <a:fillRect/>
          </a:stretch>
        </p:blipFill>
        <p:spPr>
          <a:xfrm rot="1444763">
            <a:off x="7487844" y="833190"/>
            <a:ext cx="3750785" cy="5459329"/>
          </a:xfrm>
        </p:spPr>
      </p:pic>
      <p:sp>
        <p:nvSpPr>
          <p:cNvPr id="4" name="Slide Number Placeholder 3">
            <a:extLst>
              <a:ext uri="{FF2B5EF4-FFF2-40B4-BE49-F238E27FC236}">
                <a16:creationId xmlns:a16="http://schemas.microsoft.com/office/drawing/2014/main" id="{AADE064E-2F89-4688-8E7F-F6923AE87BED}"/>
              </a:ext>
            </a:extLst>
          </p:cNvPr>
          <p:cNvSpPr>
            <a:spLocks noGrp="1"/>
          </p:cNvSpPr>
          <p:nvPr>
            <p:ph type="sldNum" sz="quarter" idx="12"/>
          </p:nvPr>
        </p:nvSpPr>
        <p:spPr/>
        <p:txBody>
          <a:bodyPr/>
          <a:lstStyle/>
          <a:p>
            <a:fld id="{601EE9E8-4134-49B0-9AA7-3089E6521627}" type="slidenum">
              <a:rPr lang="en-US" smtClean="0">
                <a:solidFill>
                  <a:schemeClr val="tx1"/>
                </a:solidFill>
              </a:rPr>
              <a:pPr/>
              <a:t>40</a:t>
            </a:fld>
            <a:endParaRPr lang="en-US" dirty="0">
              <a:solidFill>
                <a:schemeClr val="tx1"/>
              </a:solidFill>
            </a:endParaRPr>
          </a:p>
        </p:txBody>
      </p:sp>
      <p:sp>
        <p:nvSpPr>
          <p:cNvPr id="14" name="Oval 13">
            <a:extLst>
              <a:ext uri="{FF2B5EF4-FFF2-40B4-BE49-F238E27FC236}">
                <a16:creationId xmlns:a16="http://schemas.microsoft.com/office/drawing/2014/main" id="{6DDCC490-1F74-43A4-9B02-9551B1576391}"/>
              </a:ext>
            </a:extLst>
          </p:cNvPr>
          <p:cNvSpPr/>
          <p:nvPr/>
        </p:nvSpPr>
        <p:spPr>
          <a:xfrm rot="1403930">
            <a:off x="7421566" y="2861744"/>
            <a:ext cx="3109524" cy="792088"/>
          </a:xfrm>
          <a:prstGeom prst="ellipse">
            <a:avLst/>
          </a:prstGeom>
          <a:noFill/>
          <a:ln w="28575">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7E9B055A-6868-4D49-BDEA-B1F9A6ED7216}"/>
              </a:ext>
            </a:extLst>
          </p:cNvPr>
          <p:cNvSpPr/>
          <p:nvPr/>
        </p:nvSpPr>
        <p:spPr>
          <a:xfrm rot="1403930">
            <a:off x="6917509" y="4535761"/>
            <a:ext cx="3109524" cy="792088"/>
          </a:xfrm>
          <a:prstGeom prst="ellipse">
            <a:avLst/>
          </a:prstGeom>
          <a:noFill/>
          <a:ln w="28575">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B7D2C8C1-7DB9-4E48-A101-9FBD6163B1E2}"/>
              </a:ext>
            </a:extLst>
          </p:cNvPr>
          <p:cNvSpPr txBox="1"/>
          <p:nvPr/>
        </p:nvSpPr>
        <p:spPr>
          <a:xfrm>
            <a:off x="312515" y="6060489"/>
            <a:ext cx="1957653" cy="646331"/>
          </a:xfrm>
          <a:prstGeom prst="rect">
            <a:avLst/>
          </a:prstGeom>
          <a:solidFill>
            <a:schemeClr val="accent1"/>
          </a:solidFill>
          <a:ln>
            <a:solidFill>
              <a:srgbClr val="FFFF00"/>
            </a:solidFill>
          </a:ln>
        </p:spPr>
        <p:txBody>
          <a:bodyPr wrap="square" rtlCol="0">
            <a:spAutoFit/>
          </a:bodyPr>
          <a:lstStyle/>
          <a:p>
            <a:pPr algn="ctr"/>
            <a:r>
              <a:rPr lang="en-US" dirty="0">
                <a:solidFill>
                  <a:schemeClr val="bg1"/>
                </a:solidFill>
              </a:rPr>
              <a:t>Restart Slide Show from Current Slide</a:t>
            </a:r>
          </a:p>
        </p:txBody>
      </p:sp>
      <p:sp>
        <p:nvSpPr>
          <p:cNvPr id="2" name="Date Placeholder 1">
            <a:extLst>
              <a:ext uri="{FF2B5EF4-FFF2-40B4-BE49-F238E27FC236}">
                <a16:creationId xmlns:a16="http://schemas.microsoft.com/office/drawing/2014/main" id="{D5320BA5-8708-4927-B989-D43E7A154DB4}"/>
              </a:ext>
            </a:extLst>
          </p:cNvPr>
          <p:cNvSpPr>
            <a:spLocks noGrp="1"/>
          </p:cNvSpPr>
          <p:nvPr>
            <p:ph type="dt" sz="half" idx="10"/>
          </p:nvPr>
        </p:nvSpPr>
        <p:spPr/>
        <p:txBody>
          <a:bodyPr/>
          <a:lstStyle/>
          <a:p>
            <a:fld id="{791F4A6F-1B06-4508-A5F3-45B03B6AC268}" type="datetime1">
              <a:rPr lang="en-US" smtClean="0"/>
              <a:t>5/9/2026</a:t>
            </a:fld>
            <a:endParaRPr lang="en-US"/>
          </a:p>
        </p:txBody>
      </p:sp>
      <p:sp>
        <p:nvSpPr>
          <p:cNvPr id="3" name="Footer Placeholder 2">
            <a:extLst>
              <a:ext uri="{FF2B5EF4-FFF2-40B4-BE49-F238E27FC236}">
                <a16:creationId xmlns:a16="http://schemas.microsoft.com/office/drawing/2014/main" id="{DBB9DAC2-76CB-4D92-8F6E-240FAE1361D7}"/>
              </a:ext>
            </a:extLst>
          </p:cNvPr>
          <p:cNvSpPr>
            <a:spLocks noGrp="1"/>
          </p:cNvSpPr>
          <p:nvPr>
            <p:ph type="ftr" sz="quarter" idx="11"/>
          </p:nvPr>
        </p:nvSpPr>
        <p:spPr/>
        <p:txBody>
          <a:bodyPr/>
          <a:lstStyle/>
          <a:p>
            <a:r>
              <a:rPr lang="en-US"/>
              <a:t>Brand Story Workshop</a:t>
            </a:r>
          </a:p>
        </p:txBody>
      </p:sp>
      <p:pic>
        <p:nvPicPr>
          <p:cNvPr id="2050" name="Picture 2" descr="2026 Kia EV3 vs. Top Competitors: A Comprehensive Comparison of Range,  Tech, and Value - Orléans Kia | Kia Ottawa">
            <a:extLst>
              <a:ext uri="{FF2B5EF4-FFF2-40B4-BE49-F238E27FC236}">
                <a16:creationId xmlns:a16="http://schemas.microsoft.com/office/drawing/2014/main" id="{154521DA-19C0-6A73-61B3-5E66C0C7B48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86287" y="2154216"/>
            <a:ext cx="8093022" cy="379360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6" name="40">
            <a:hlinkClick r:id="" action="ppaction://media"/>
            <a:extLst>
              <a:ext uri="{FF2B5EF4-FFF2-40B4-BE49-F238E27FC236}">
                <a16:creationId xmlns:a16="http://schemas.microsoft.com/office/drawing/2014/main" id="{C82C1D68-ED53-327E-B22C-524AF8B8482F}"/>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791200" y="3124200"/>
            <a:ext cx="609600" cy="609600"/>
          </a:xfrm>
          <a:prstGeom prst="rect">
            <a:avLst/>
          </a:prstGeom>
        </p:spPr>
      </p:pic>
      <p:pic>
        <p:nvPicPr>
          <p:cNvPr id="7" name="Picture 6">
            <a:extLst>
              <a:ext uri="{FF2B5EF4-FFF2-40B4-BE49-F238E27FC236}">
                <a16:creationId xmlns:a16="http://schemas.microsoft.com/office/drawing/2014/main" id="{E3EA08B4-420D-1AF0-C0B4-DE11CD6D8CC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76520" y="6118387"/>
            <a:ext cx="1151728" cy="626087"/>
          </a:xfrm>
          <a:prstGeom prst="rect">
            <a:avLst/>
          </a:prstGeom>
        </p:spPr>
      </p:pic>
    </p:spTree>
    <p:extLst>
      <p:ext uri="{BB962C8B-B14F-4D97-AF65-F5344CB8AC3E}">
        <p14:creationId xmlns:p14="http://schemas.microsoft.com/office/powerpoint/2010/main" val="442510156"/>
      </p:ext>
    </p:extLst>
  </p:cSld>
  <p:clrMapOvr>
    <a:masterClrMapping/>
  </p:clrMapOvr>
  <mc:AlternateContent xmlns:mc="http://schemas.openxmlformats.org/markup-compatibility/2006">
    <mc:Choice xmlns:p14="http://schemas.microsoft.com/office/powerpoint/2010/main" Requires="p14">
      <p:transition spd="med" p14:dur="700" advTm="43000">
        <p:fade/>
      </p:transition>
    </mc:Choice>
    <mc:Fallback>
      <p:transition spd="med" advTm="4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3404" fill="hold"/>
                                        <p:tgtEl>
                                          <p:spTgt spid="6"/>
                                        </p:tgtEl>
                                      </p:cBhvr>
                                    </p:cmd>
                                  </p:childTnLst>
                                </p:cTn>
                              </p:par>
                              <p:par>
                                <p:cTn id="7" presetID="42" presetClass="entr" presetSubtype="0" fill="hold" nodeType="withEffect">
                                  <p:stCondLst>
                                    <p:cond delay="0"/>
                                  </p:stCondLst>
                                  <p:childTnLst>
                                    <p:set>
                                      <p:cBhvr>
                                        <p:cTn id="8" dur="1" fill="hold">
                                          <p:stCondLst>
                                            <p:cond delay="0"/>
                                          </p:stCondLst>
                                        </p:cTn>
                                        <p:tgtEl>
                                          <p:spTgt spid="5122"/>
                                        </p:tgtEl>
                                        <p:attrNameLst>
                                          <p:attrName>style.visibility</p:attrName>
                                        </p:attrNameLst>
                                      </p:cBhvr>
                                      <p:to>
                                        <p:strVal val="visible"/>
                                      </p:to>
                                    </p:set>
                                    <p:animEffect transition="in" filter="fade">
                                      <p:cBhvr>
                                        <p:cTn id="9" dur="1000"/>
                                        <p:tgtEl>
                                          <p:spTgt spid="5122"/>
                                        </p:tgtEl>
                                      </p:cBhvr>
                                    </p:animEffect>
                                    <p:anim calcmode="lin" valueType="num">
                                      <p:cBhvr>
                                        <p:cTn id="10" dur="1000" fill="hold"/>
                                        <p:tgtEl>
                                          <p:spTgt spid="5122"/>
                                        </p:tgtEl>
                                        <p:attrNameLst>
                                          <p:attrName>ppt_x</p:attrName>
                                        </p:attrNameLst>
                                      </p:cBhvr>
                                      <p:tavLst>
                                        <p:tav tm="0">
                                          <p:val>
                                            <p:strVal val="#ppt_x"/>
                                          </p:val>
                                        </p:tav>
                                        <p:tav tm="100000">
                                          <p:val>
                                            <p:strVal val="#ppt_x"/>
                                          </p:val>
                                        </p:tav>
                                      </p:tavLst>
                                    </p:anim>
                                    <p:anim calcmode="lin" valueType="num">
                                      <p:cBhvr>
                                        <p:cTn id="11" dur="1000" fill="hold"/>
                                        <p:tgtEl>
                                          <p:spTgt spid="5122"/>
                                        </p:tgtEl>
                                        <p:attrNameLst>
                                          <p:attrName>ppt_y</p:attrName>
                                        </p:attrNameLst>
                                      </p:cBhvr>
                                      <p:tavLst>
                                        <p:tav tm="0">
                                          <p:val>
                                            <p:strVal val="#ppt_y+.1"/>
                                          </p:val>
                                        </p:tav>
                                        <p:tav tm="100000">
                                          <p:val>
                                            <p:strVal val="#ppt_y"/>
                                          </p:val>
                                        </p:tav>
                                      </p:tavLst>
                                    </p:anim>
                                  </p:childTnLst>
                                </p:cTn>
                              </p:par>
                              <p:par>
                                <p:cTn id="12" presetID="1" presetClass="entr" presetSubtype="0" fill="hold" grpId="0" nodeType="withEffect">
                                  <p:stCondLst>
                                    <p:cond delay="17000"/>
                                  </p:stCondLst>
                                  <p:childTnLst>
                                    <p:set>
                                      <p:cBhvr>
                                        <p:cTn id="13" dur="1" fill="hold">
                                          <p:stCondLst>
                                            <p:cond delay="0"/>
                                          </p:stCondLst>
                                        </p:cTn>
                                        <p:tgtEl>
                                          <p:spTgt spid="14"/>
                                        </p:tgtEl>
                                        <p:attrNameLst>
                                          <p:attrName>style.visibility</p:attrName>
                                        </p:attrNameLst>
                                      </p:cBhvr>
                                      <p:to>
                                        <p:strVal val="visible"/>
                                      </p:to>
                                    </p:set>
                                  </p:childTnLst>
                                </p:cTn>
                              </p:par>
                              <p:par>
                                <p:cTn id="14" presetID="1" presetClass="entr" presetSubtype="0" fill="hold" grpId="0" nodeType="withEffect">
                                  <p:stCondLst>
                                    <p:cond delay="22000"/>
                                  </p:stCondLst>
                                  <p:childTnLst>
                                    <p:set>
                                      <p:cBhvr>
                                        <p:cTn id="15" dur="1" fill="hold">
                                          <p:stCondLst>
                                            <p:cond delay="0"/>
                                          </p:stCondLst>
                                        </p:cTn>
                                        <p:tgtEl>
                                          <p:spTgt spid="18"/>
                                        </p:tgtEl>
                                        <p:attrNameLst>
                                          <p:attrName>style.visibility</p:attrName>
                                        </p:attrNameLst>
                                      </p:cBhvr>
                                      <p:to>
                                        <p:strVal val="visible"/>
                                      </p:to>
                                    </p:set>
                                  </p:childTnLst>
                                </p:cTn>
                              </p:par>
                              <p:par>
                                <p:cTn id="16" presetID="42" presetClass="entr" presetSubtype="0" fill="hold" nodeType="withEffect">
                                  <p:stCondLst>
                                    <p:cond delay="30000"/>
                                  </p:stCondLst>
                                  <p:childTnLst>
                                    <p:set>
                                      <p:cBhvr>
                                        <p:cTn id="17" dur="1" fill="hold">
                                          <p:stCondLst>
                                            <p:cond delay="0"/>
                                          </p:stCondLst>
                                        </p:cTn>
                                        <p:tgtEl>
                                          <p:spTgt spid="2050"/>
                                        </p:tgtEl>
                                        <p:attrNameLst>
                                          <p:attrName>style.visibility</p:attrName>
                                        </p:attrNameLst>
                                      </p:cBhvr>
                                      <p:to>
                                        <p:strVal val="visible"/>
                                      </p:to>
                                    </p:set>
                                    <p:animEffect transition="in" filter="fade">
                                      <p:cBhvr>
                                        <p:cTn id="18" dur="1000"/>
                                        <p:tgtEl>
                                          <p:spTgt spid="2050"/>
                                        </p:tgtEl>
                                      </p:cBhvr>
                                    </p:animEffect>
                                    <p:anim calcmode="lin" valueType="num">
                                      <p:cBhvr>
                                        <p:cTn id="19" dur="1000" fill="hold"/>
                                        <p:tgtEl>
                                          <p:spTgt spid="2050"/>
                                        </p:tgtEl>
                                        <p:attrNameLst>
                                          <p:attrName>ppt_x</p:attrName>
                                        </p:attrNameLst>
                                      </p:cBhvr>
                                      <p:tavLst>
                                        <p:tav tm="0">
                                          <p:val>
                                            <p:strVal val="#ppt_x"/>
                                          </p:val>
                                        </p:tav>
                                        <p:tav tm="100000">
                                          <p:val>
                                            <p:strVal val="#ppt_x"/>
                                          </p:val>
                                        </p:tav>
                                      </p:tavLst>
                                    </p:anim>
                                    <p:anim calcmode="lin" valueType="num">
                                      <p:cBhvr>
                                        <p:cTn id="20"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1" fill="hold" display="0">
                  <p:stCondLst>
                    <p:cond delay="indefinite"/>
                  </p:stCondLst>
                  <p:endCondLst>
                    <p:cond evt="onStopAudio" delay="0">
                      <p:tgtEl>
                        <p:sldTgt/>
                      </p:tgtEl>
                    </p:cond>
                  </p:endCondLst>
                </p:cTn>
                <p:tgtEl>
                  <p:spTgt spid="6"/>
                </p:tgtEl>
              </p:cMediaNode>
            </p:audio>
          </p:childTnLst>
        </p:cTn>
      </p:par>
    </p:tnLst>
    <p:bldLst>
      <p:bldP spid="14" grpId="0" animBg="1"/>
      <p:bldP spid="18"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24732FF-8A20-4567-9ACD-DD1CBCBB08A9}"/>
              </a:ext>
            </a:extLst>
          </p:cNvPr>
          <p:cNvSpPr>
            <a:spLocks noGrp="1"/>
          </p:cNvSpPr>
          <p:nvPr>
            <p:ph type="title"/>
          </p:nvPr>
        </p:nvSpPr>
        <p:spPr/>
        <p:txBody>
          <a:bodyPr/>
          <a:lstStyle/>
          <a:p>
            <a:r>
              <a:rPr lang="en-US" dirty="0"/>
              <a:t>Solving Needs: Define Your Strengths</a:t>
            </a:r>
          </a:p>
        </p:txBody>
      </p:sp>
      <p:pic>
        <p:nvPicPr>
          <p:cNvPr id="8" name="Content Placeholder 7" descr="A picture containing table&#10;&#10;Description automatically generated">
            <a:extLst>
              <a:ext uri="{FF2B5EF4-FFF2-40B4-BE49-F238E27FC236}">
                <a16:creationId xmlns:a16="http://schemas.microsoft.com/office/drawing/2014/main" id="{D14EA4B8-2733-498A-9E55-A8985D069409}"/>
              </a:ext>
            </a:extLst>
          </p:cNvPr>
          <p:cNvPicPr>
            <a:picLocks noGrp="1" noChangeAspect="1"/>
          </p:cNvPicPr>
          <p:nvPr>
            <p:ph sz="half" idx="1"/>
          </p:nvPr>
        </p:nvPicPr>
        <p:blipFill>
          <a:blip r:embed="rId5" cstate="print">
            <a:extLst>
              <a:ext uri="{28A0092B-C50C-407E-A947-70E740481C1C}">
                <a14:useLocalDpi xmlns:a14="http://schemas.microsoft.com/office/drawing/2010/main" val="0"/>
              </a:ext>
            </a:extLst>
          </a:blip>
          <a:stretch>
            <a:fillRect/>
          </a:stretch>
        </p:blipFill>
        <p:spPr>
          <a:xfrm rot="1444763">
            <a:off x="9809648" y="367787"/>
            <a:ext cx="2151769" cy="3131935"/>
          </a:xfrm>
        </p:spPr>
      </p:pic>
      <p:sp>
        <p:nvSpPr>
          <p:cNvPr id="4" name="Slide Number Placeholder 3">
            <a:extLst>
              <a:ext uri="{FF2B5EF4-FFF2-40B4-BE49-F238E27FC236}">
                <a16:creationId xmlns:a16="http://schemas.microsoft.com/office/drawing/2014/main" id="{AADE064E-2F89-4688-8E7F-F6923AE87BED}"/>
              </a:ext>
            </a:extLst>
          </p:cNvPr>
          <p:cNvSpPr>
            <a:spLocks noGrp="1"/>
          </p:cNvSpPr>
          <p:nvPr>
            <p:ph type="sldNum" sz="quarter" idx="12"/>
          </p:nvPr>
        </p:nvSpPr>
        <p:spPr/>
        <p:txBody>
          <a:bodyPr/>
          <a:lstStyle/>
          <a:p>
            <a:fld id="{601EE9E8-4134-49B0-9AA7-3089E6521627}" type="slidenum">
              <a:rPr lang="en-US" smtClean="0">
                <a:solidFill>
                  <a:schemeClr val="tx1"/>
                </a:solidFill>
              </a:rPr>
              <a:pPr/>
              <a:t>41</a:t>
            </a:fld>
            <a:endParaRPr lang="en-US" dirty="0">
              <a:solidFill>
                <a:schemeClr val="tx1"/>
              </a:solidFill>
            </a:endParaRPr>
          </a:p>
        </p:txBody>
      </p:sp>
      <p:graphicFrame>
        <p:nvGraphicFramePr>
          <p:cNvPr id="2" name="Table 2">
            <a:extLst>
              <a:ext uri="{FF2B5EF4-FFF2-40B4-BE49-F238E27FC236}">
                <a16:creationId xmlns:a16="http://schemas.microsoft.com/office/drawing/2014/main" id="{1F0E8B41-5974-4072-AD07-2CEB53CCBBAB}"/>
              </a:ext>
            </a:extLst>
          </p:cNvPr>
          <p:cNvGraphicFramePr>
            <a:graphicFrameLocks noGrp="1"/>
          </p:cNvGraphicFramePr>
          <p:nvPr>
            <p:extLst>
              <p:ext uri="{D42A27DB-BD31-4B8C-83A1-F6EECF244321}">
                <p14:modId xmlns:p14="http://schemas.microsoft.com/office/powerpoint/2010/main" val="2541635349"/>
              </p:ext>
            </p:extLst>
          </p:nvPr>
        </p:nvGraphicFramePr>
        <p:xfrm>
          <a:off x="902441" y="1961039"/>
          <a:ext cx="8128000" cy="3774440"/>
        </p:xfrm>
        <a:graphic>
          <a:graphicData uri="http://schemas.openxmlformats.org/drawingml/2006/table">
            <a:tbl>
              <a:tblPr firstRow="1" bandRow="1">
                <a:tableStyleId>{5C22544A-7EE6-4342-B048-85BDC9FD1C3A}</a:tableStyleId>
              </a:tblPr>
              <a:tblGrid>
                <a:gridCol w="2241231">
                  <a:extLst>
                    <a:ext uri="{9D8B030D-6E8A-4147-A177-3AD203B41FA5}">
                      <a16:colId xmlns:a16="http://schemas.microsoft.com/office/drawing/2014/main" val="255134836"/>
                    </a:ext>
                  </a:extLst>
                </a:gridCol>
                <a:gridCol w="5886769">
                  <a:extLst>
                    <a:ext uri="{9D8B030D-6E8A-4147-A177-3AD203B41FA5}">
                      <a16:colId xmlns:a16="http://schemas.microsoft.com/office/drawing/2014/main" val="2015992891"/>
                    </a:ext>
                  </a:extLst>
                </a:gridCol>
              </a:tblGrid>
              <a:tr h="370840">
                <a:tc>
                  <a:txBody>
                    <a:bodyPr/>
                    <a:lstStyle/>
                    <a:p>
                      <a:r>
                        <a:rPr lang="en-US" dirty="0"/>
                        <a:t>STRENGTH</a:t>
                      </a:r>
                    </a:p>
                  </a:txBody>
                  <a:tcPr/>
                </a:tc>
                <a:tc>
                  <a:txBody>
                    <a:bodyPr/>
                    <a:lstStyle/>
                    <a:p>
                      <a:endParaRPr lang="en-US"/>
                    </a:p>
                  </a:txBody>
                  <a:tcPr/>
                </a:tc>
                <a:extLst>
                  <a:ext uri="{0D108BD9-81ED-4DB2-BD59-A6C34878D82A}">
                    <a16:rowId xmlns:a16="http://schemas.microsoft.com/office/drawing/2014/main" val="2619313929"/>
                  </a:ext>
                </a:extLst>
              </a:tr>
              <a:tr h="370840">
                <a:tc>
                  <a:txBody>
                    <a:bodyPr/>
                    <a:lstStyle/>
                    <a:p>
                      <a:pPr marL="342900" indent="-342900">
                        <a:buFont typeface="+mj-lt"/>
                        <a:buAutoNum type="arabicPeriod"/>
                      </a:pPr>
                      <a:r>
                        <a:rPr lang="en-US" dirty="0"/>
                        <a:t>Better Price</a:t>
                      </a:r>
                    </a:p>
                  </a:txBody>
                  <a:tcPr/>
                </a:tc>
                <a:tc>
                  <a:txBody>
                    <a:bodyPr/>
                    <a:lstStyle/>
                    <a:p>
                      <a:endParaRPr lang="en-US"/>
                    </a:p>
                  </a:txBody>
                  <a:tcPr/>
                </a:tc>
                <a:extLst>
                  <a:ext uri="{0D108BD9-81ED-4DB2-BD59-A6C34878D82A}">
                    <a16:rowId xmlns:a16="http://schemas.microsoft.com/office/drawing/2014/main" val="1902345757"/>
                  </a:ext>
                </a:extLst>
              </a:tr>
              <a:tr h="370840">
                <a:tc>
                  <a:txBody>
                    <a:bodyPr/>
                    <a:lstStyle/>
                    <a:p>
                      <a:pPr marL="342900" indent="-342900">
                        <a:buFont typeface="+mj-lt"/>
                        <a:buAutoNum type="arabicPeriod" startAt="2"/>
                      </a:pPr>
                      <a:r>
                        <a:rPr lang="en-US" dirty="0"/>
                        <a:t>Greater Convenience</a:t>
                      </a:r>
                    </a:p>
                  </a:txBody>
                  <a:tcPr/>
                </a:tc>
                <a:tc>
                  <a:txBody>
                    <a:bodyPr/>
                    <a:lstStyle/>
                    <a:p>
                      <a:endParaRPr lang="en-US"/>
                    </a:p>
                  </a:txBody>
                  <a:tcPr/>
                </a:tc>
                <a:extLst>
                  <a:ext uri="{0D108BD9-81ED-4DB2-BD59-A6C34878D82A}">
                    <a16:rowId xmlns:a16="http://schemas.microsoft.com/office/drawing/2014/main" val="425921928"/>
                  </a:ext>
                </a:extLst>
              </a:tr>
              <a:tr h="370840">
                <a:tc>
                  <a:txBody>
                    <a:bodyPr/>
                    <a:lstStyle/>
                    <a:p>
                      <a:pPr marL="342900" indent="-342900">
                        <a:buFont typeface="+mj-lt"/>
                        <a:buAutoNum type="arabicPeriod" startAt="3"/>
                      </a:pPr>
                      <a:r>
                        <a:rPr lang="en-US" dirty="0"/>
                        <a:t>Enhanced Functionality</a:t>
                      </a:r>
                    </a:p>
                  </a:txBody>
                  <a:tcPr/>
                </a:tc>
                <a:tc>
                  <a:txBody>
                    <a:bodyPr/>
                    <a:lstStyle/>
                    <a:p>
                      <a:endParaRPr lang="en-US" dirty="0"/>
                    </a:p>
                  </a:txBody>
                  <a:tcPr/>
                </a:tc>
                <a:extLst>
                  <a:ext uri="{0D108BD9-81ED-4DB2-BD59-A6C34878D82A}">
                    <a16:rowId xmlns:a16="http://schemas.microsoft.com/office/drawing/2014/main" val="388920255"/>
                  </a:ext>
                </a:extLst>
              </a:tr>
              <a:tr h="370840">
                <a:tc>
                  <a:txBody>
                    <a:bodyPr/>
                    <a:lstStyle/>
                    <a:p>
                      <a:pPr marL="342900" indent="-342900">
                        <a:buFont typeface="+mj-lt"/>
                        <a:buAutoNum type="arabicPeriod" startAt="4"/>
                      </a:pPr>
                      <a:r>
                        <a:rPr lang="en-US" dirty="0"/>
                        <a:t>User Experience </a:t>
                      </a:r>
                    </a:p>
                  </a:txBody>
                  <a:tcPr/>
                </a:tc>
                <a:tc>
                  <a:txBody>
                    <a:bodyPr/>
                    <a:lstStyle/>
                    <a:p>
                      <a:endParaRPr lang="en-US" dirty="0"/>
                    </a:p>
                  </a:txBody>
                  <a:tcPr/>
                </a:tc>
                <a:extLst>
                  <a:ext uri="{0D108BD9-81ED-4DB2-BD59-A6C34878D82A}">
                    <a16:rowId xmlns:a16="http://schemas.microsoft.com/office/drawing/2014/main" val="2053890370"/>
                  </a:ext>
                </a:extLst>
              </a:tr>
              <a:tr h="370840">
                <a:tc>
                  <a:txBody>
                    <a:bodyPr/>
                    <a:lstStyle/>
                    <a:p>
                      <a:pPr marL="342900" indent="-342900">
                        <a:buFont typeface="+mj-lt"/>
                        <a:buAutoNum type="arabicPeriod" startAt="5"/>
                      </a:pPr>
                      <a:r>
                        <a:rPr lang="en-US" dirty="0"/>
                        <a:t>Company Expertise</a:t>
                      </a:r>
                    </a:p>
                  </a:txBody>
                  <a:tcPr/>
                </a:tc>
                <a:tc>
                  <a:txBody>
                    <a:bodyPr/>
                    <a:lstStyle/>
                    <a:p>
                      <a:endParaRPr lang="en-US"/>
                    </a:p>
                  </a:txBody>
                  <a:tcPr/>
                </a:tc>
                <a:extLst>
                  <a:ext uri="{0D108BD9-81ED-4DB2-BD59-A6C34878D82A}">
                    <a16:rowId xmlns:a16="http://schemas.microsoft.com/office/drawing/2014/main" val="2423155471"/>
                  </a:ext>
                </a:extLst>
              </a:tr>
              <a:tr h="370840">
                <a:tc>
                  <a:txBody>
                    <a:bodyPr/>
                    <a:lstStyle/>
                    <a:p>
                      <a:pPr marL="342900" indent="-342900">
                        <a:buFont typeface="+mj-lt"/>
                        <a:buAutoNum type="arabicPeriod" startAt="6"/>
                      </a:pPr>
                      <a:r>
                        <a:rPr lang="en-US" dirty="0"/>
                        <a:t>Conveys Status</a:t>
                      </a:r>
                    </a:p>
                  </a:txBody>
                  <a:tcPr/>
                </a:tc>
                <a:tc>
                  <a:txBody>
                    <a:bodyPr/>
                    <a:lstStyle/>
                    <a:p>
                      <a:endParaRPr lang="en-US" dirty="0"/>
                    </a:p>
                  </a:txBody>
                  <a:tcPr/>
                </a:tc>
                <a:extLst>
                  <a:ext uri="{0D108BD9-81ED-4DB2-BD59-A6C34878D82A}">
                    <a16:rowId xmlns:a16="http://schemas.microsoft.com/office/drawing/2014/main" val="1796248767"/>
                  </a:ext>
                </a:extLst>
              </a:tr>
              <a:tr h="370840">
                <a:tc>
                  <a:txBody>
                    <a:bodyPr/>
                    <a:lstStyle/>
                    <a:p>
                      <a:pPr marL="342900" indent="-342900">
                        <a:buFont typeface="+mj-lt"/>
                        <a:buAutoNum type="arabicPeriod" startAt="7"/>
                      </a:pPr>
                      <a:r>
                        <a:rPr lang="en-US" dirty="0"/>
                        <a:t>Other</a:t>
                      </a:r>
                    </a:p>
                  </a:txBody>
                  <a:tcPr/>
                </a:tc>
                <a:tc>
                  <a:txBody>
                    <a:bodyPr/>
                    <a:lstStyle/>
                    <a:p>
                      <a:endParaRPr lang="en-US" dirty="0"/>
                    </a:p>
                  </a:txBody>
                  <a:tcPr/>
                </a:tc>
                <a:extLst>
                  <a:ext uri="{0D108BD9-81ED-4DB2-BD59-A6C34878D82A}">
                    <a16:rowId xmlns:a16="http://schemas.microsoft.com/office/drawing/2014/main" val="1080103982"/>
                  </a:ext>
                </a:extLst>
              </a:tr>
            </a:tbl>
          </a:graphicData>
        </a:graphic>
      </p:graphicFrame>
      <p:sp>
        <p:nvSpPr>
          <p:cNvPr id="16" name="TextBox 15">
            <a:extLst>
              <a:ext uri="{FF2B5EF4-FFF2-40B4-BE49-F238E27FC236}">
                <a16:creationId xmlns:a16="http://schemas.microsoft.com/office/drawing/2014/main" id="{540529DE-812E-472E-893A-63DD65F02AE8}"/>
              </a:ext>
            </a:extLst>
          </p:cNvPr>
          <p:cNvSpPr txBox="1"/>
          <p:nvPr/>
        </p:nvSpPr>
        <p:spPr>
          <a:xfrm>
            <a:off x="9218243" y="3925965"/>
            <a:ext cx="1757831" cy="790216"/>
          </a:xfrm>
          <a:prstGeom prst="rect">
            <a:avLst/>
          </a:prstGeom>
          <a:noFill/>
        </p:spPr>
        <p:txBody>
          <a:bodyPr wrap="square" rtlCol="0">
            <a:spAutoFit/>
          </a:bodyPr>
          <a:lstStyle/>
          <a:p>
            <a:pPr algn="ctr">
              <a:lnSpc>
                <a:spcPct val="80000"/>
              </a:lnSpc>
            </a:pPr>
            <a:r>
              <a:rPr lang="en-US" sz="2800" dirty="0">
                <a:solidFill>
                  <a:schemeClr val="accent2">
                    <a:lumMod val="60000"/>
                    <a:lumOff val="40000"/>
                  </a:schemeClr>
                </a:solidFill>
                <a:latin typeface="Arial Black" panose="020B0A04020102020204" pitchFamily="34" charset="0"/>
              </a:rPr>
              <a:t>My New</a:t>
            </a:r>
            <a:br>
              <a:rPr lang="en-US" sz="2800" dirty="0">
                <a:solidFill>
                  <a:schemeClr val="accent2">
                    <a:lumMod val="60000"/>
                    <a:lumOff val="40000"/>
                  </a:schemeClr>
                </a:solidFill>
                <a:latin typeface="Arial Black" panose="020B0A04020102020204" pitchFamily="34" charset="0"/>
              </a:rPr>
            </a:br>
            <a:r>
              <a:rPr lang="en-US" sz="2800" dirty="0">
                <a:solidFill>
                  <a:schemeClr val="accent2">
                    <a:lumMod val="60000"/>
                    <a:lumOff val="40000"/>
                  </a:schemeClr>
                </a:solidFill>
                <a:latin typeface="Arial Black" panose="020B0A04020102020204" pitchFamily="34" charset="0"/>
              </a:rPr>
              <a:t>Brand</a:t>
            </a:r>
            <a:endParaRPr lang="en-US" sz="1600" dirty="0">
              <a:latin typeface="Arial Black" panose="020B0A04020102020204" pitchFamily="34" charset="0"/>
            </a:endParaRPr>
          </a:p>
        </p:txBody>
      </p:sp>
      <p:sp>
        <p:nvSpPr>
          <p:cNvPr id="7" name="TextBox 6">
            <a:extLst>
              <a:ext uri="{FF2B5EF4-FFF2-40B4-BE49-F238E27FC236}">
                <a16:creationId xmlns:a16="http://schemas.microsoft.com/office/drawing/2014/main" id="{45FEF1D1-6206-484E-86A3-13E76DC840B1}"/>
              </a:ext>
            </a:extLst>
          </p:cNvPr>
          <p:cNvSpPr txBox="1"/>
          <p:nvPr/>
        </p:nvSpPr>
        <p:spPr>
          <a:xfrm>
            <a:off x="8657089" y="2725527"/>
            <a:ext cx="2880137" cy="738664"/>
          </a:xfrm>
          <a:prstGeom prst="rect">
            <a:avLst/>
          </a:prstGeom>
          <a:gradFill>
            <a:gsLst>
              <a:gs pos="0">
                <a:schemeClr val="accent6">
                  <a:lumMod val="20000"/>
                  <a:lumOff val="80000"/>
                </a:schemeClr>
              </a:gs>
              <a:gs pos="97000">
                <a:schemeClr val="accent6">
                  <a:lumMod val="40000"/>
                  <a:lumOff val="60000"/>
                </a:schemeClr>
              </a:gs>
            </a:gsLst>
            <a:lin ang="5400000" scaled="1"/>
          </a:gradFill>
          <a:ln w="19050">
            <a:solidFill>
              <a:schemeClr val="accent2">
                <a:lumMod val="60000"/>
                <a:lumOff val="40000"/>
              </a:schemeClr>
            </a:solidFill>
          </a:ln>
          <a:scene3d>
            <a:camera prst="orthographicFront"/>
            <a:lightRig rig="threePt" dir="t"/>
          </a:scene3d>
          <a:sp3d prstMaterial="matte">
            <a:bevelT/>
          </a:sp3d>
        </p:spPr>
        <p:txBody>
          <a:bodyPr wrap="square" rtlCol="0">
            <a:spAutoFit/>
          </a:bodyPr>
          <a:lstStyle/>
          <a:p>
            <a:pPr algn="ctr"/>
            <a:r>
              <a:rPr lang="en-US" sz="1400" b="1" dirty="0"/>
              <a:t>SLIDE SET-UP</a:t>
            </a:r>
          </a:p>
          <a:p>
            <a:pPr marL="342900" indent="-342900">
              <a:spcAft>
                <a:spcPts val="1200"/>
              </a:spcAft>
              <a:buFont typeface="+mj-lt"/>
              <a:buAutoNum type="arabicPeriod"/>
            </a:pPr>
            <a:r>
              <a:rPr lang="en-US" sz="1400" b="1" dirty="0"/>
              <a:t>From your chosen strength(s) enter into the form</a:t>
            </a:r>
          </a:p>
        </p:txBody>
      </p:sp>
      <p:sp>
        <p:nvSpPr>
          <p:cNvPr id="3" name="Date Placeholder 2">
            <a:extLst>
              <a:ext uri="{FF2B5EF4-FFF2-40B4-BE49-F238E27FC236}">
                <a16:creationId xmlns:a16="http://schemas.microsoft.com/office/drawing/2014/main" id="{08686751-5CC6-4B2C-8BAE-A4CC69CF5F15}"/>
              </a:ext>
            </a:extLst>
          </p:cNvPr>
          <p:cNvSpPr>
            <a:spLocks noGrp="1"/>
          </p:cNvSpPr>
          <p:nvPr>
            <p:ph type="dt" sz="half" idx="10"/>
          </p:nvPr>
        </p:nvSpPr>
        <p:spPr/>
        <p:txBody>
          <a:bodyPr/>
          <a:lstStyle/>
          <a:p>
            <a:fld id="{D65F37DE-C090-47E8-B270-810DF24ECA1F}" type="datetime1">
              <a:rPr lang="en-US" smtClean="0"/>
              <a:t>5/9/2026</a:t>
            </a:fld>
            <a:endParaRPr lang="en-US"/>
          </a:p>
        </p:txBody>
      </p:sp>
      <p:sp>
        <p:nvSpPr>
          <p:cNvPr id="6" name="Footer Placeholder 5">
            <a:extLst>
              <a:ext uri="{FF2B5EF4-FFF2-40B4-BE49-F238E27FC236}">
                <a16:creationId xmlns:a16="http://schemas.microsoft.com/office/drawing/2014/main" id="{2B1D2EC6-80AE-4266-8A38-5F68CC9530E1}"/>
              </a:ext>
            </a:extLst>
          </p:cNvPr>
          <p:cNvSpPr>
            <a:spLocks noGrp="1"/>
          </p:cNvSpPr>
          <p:nvPr>
            <p:ph type="ftr" sz="quarter" idx="11"/>
          </p:nvPr>
        </p:nvSpPr>
        <p:spPr/>
        <p:txBody>
          <a:bodyPr/>
          <a:lstStyle/>
          <a:p>
            <a:r>
              <a:rPr lang="en-US"/>
              <a:t>Brand Story Workshop</a:t>
            </a:r>
          </a:p>
        </p:txBody>
      </p:sp>
      <p:pic>
        <p:nvPicPr>
          <p:cNvPr id="9" name="41">
            <a:hlinkClick r:id="" action="ppaction://media"/>
            <a:extLst>
              <a:ext uri="{FF2B5EF4-FFF2-40B4-BE49-F238E27FC236}">
                <a16:creationId xmlns:a16="http://schemas.microsoft.com/office/drawing/2014/main" id="{38FBF38A-E552-E7DC-D5FB-60DF9447CEA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pic>
        <p:nvPicPr>
          <p:cNvPr id="10" name="Picture 9">
            <a:extLst>
              <a:ext uri="{FF2B5EF4-FFF2-40B4-BE49-F238E27FC236}">
                <a16:creationId xmlns:a16="http://schemas.microsoft.com/office/drawing/2014/main" id="{95EDFF81-8A99-83F4-451C-99D4B0454E5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76520" y="6118387"/>
            <a:ext cx="1151728" cy="626087"/>
          </a:xfrm>
          <a:prstGeom prst="rect">
            <a:avLst/>
          </a:prstGeom>
        </p:spPr>
      </p:pic>
    </p:spTree>
    <p:extLst>
      <p:ext uri="{BB962C8B-B14F-4D97-AF65-F5344CB8AC3E}">
        <p14:creationId xmlns:p14="http://schemas.microsoft.com/office/powerpoint/2010/main" val="1823411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2028"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A3928B3-3A4A-4FFA-9166-BEBCA44C2D8D}"/>
              </a:ext>
            </a:extLst>
          </p:cNvPr>
          <p:cNvSpPr>
            <a:spLocks noGrp="1"/>
          </p:cNvSpPr>
          <p:nvPr>
            <p:ph type="title"/>
          </p:nvPr>
        </p:nvSpPr>
        <p:spPr/>
        <p:txBody>
          <a:bodyPr/>
          <a:lstStyle/>
          <a:p>
            <a:r>
              <a:rPr lang="en-US" dirty="0"/>
              <a:t>brand position</a:t>
            </a:r>
          </a:p>
        </p:txBody>
      </p:sp>
      <p:sp>
        <p:nvSpPr>
          <p:cNvPr id="8" name="Text Placeholder 7">
            <a:extLst>
              <a:ext uri="{FF2B5EF4-FFF2-40B4-BE49-F238E27FC236}">
                <a16:creationId xmlns:a16="http://schemas.microsoft.com/office/drawing/2014/main" id="{C24EEECA-0CAC-4D9D-90A1-1FA3DFF2A446}"/>
              </a:ext>
            </a:extLst>
          </p:cNvPr>
          <p:cNvSpPr>
            <a:spLocks noGrp="1"/>
          </p:cNvSpPr>
          <p:nvPr>
            <p:ph type="body" idx="1"/>
          </p:nvPr>
        </p:nvSpPr>
        <p:spPr/>
        <p:txBody>
          <a:bodyPr/>
          <a:lstStyle/>
          <a:p>
            <a:r>
              <a:rPr lang="en-US" dirty="0"/>
              <a:t>Aligning the brand to customer needs</a:t>
            </a:r>
          </a:p>
        </p:txBody>
      </p:sp>
      <p:sp>
        <p:nvSpPr>
          <p:cNvPr id="4" name="Date Placeholder 3">
            <a:extLst>
              <a:ext uri="{FF2B5EF4-FFF2-40B4-BE49-F238E27FC236}">
                <a16:creationId xmlns:a16="http://schemas.microsoft.com/office/drawing/2014/main" id="{CD52D7DF-1F40-4FCB-A1CA-F645FBB1F271}"/>
              </a:ext>
            </a:extLst>
          </p:cNvPr>
          <p:cNvSpPr>
            <a:spLocks noGrp="1"/>
          </p:cNvSpPr>
          <p:nvPr>
            <p:ph type="dt" sz="half" idx="4294967295"/>
          </p:nvPr>
        </p:nvSpPr>
        <p:spPr>
          <a:xfrm>
            <a:off x="0" y="6356350"/>
            <a:ext cx="2844800" cy="365125"/>
          </a:xfrm>
        </p:spPr>
        <p:txBody>
          <a:bodyPr/>
          <a:lstStyle/>
          <a:p>
            <a:fld id="{EFF21E00-AA99-45A8-BE7A-98C69FC86B12}" type="datetime1">
              <a:rPr lang="en-US" smtClean="0"/>
              <a:t>5/9/2026</a:t>
            </a:fld>
            <a:endParaRPr lang="en-US"/>
          </a:p>
        </p:txBody>
      </p:sp>
      <p:sp>
        <p:nvSpPr>
          <p:cNvPr id="5" name="Footer Placeholder 4">
            <a:extLst>
              <a:ext uri="{FF2B5EF4-FFF2-40B4-BE49-F238E27FC236}">
                <a16:creationId xmlns:a16="http://schemas.microsoft.com/office/drawing/2014/main" id="{7B7D25C4-880B-4CB5-A962-E8F258223E56}"/>
              </a:ext>
            </a:extLst>
          </p:cNvPr>
          <p:cNvSpPr>
            <a:spLocks noGrp="1"/>
          </p:cNvSpPr>
          <p:nvPr>
            <p:ph type="ftr" sz="quarter" idx="4294967295"/>
          </p:nvPr>
        </p:nvSpPr>
        <p:spPr>
          <a:xfrm>
            <a:off x="0" y="6356350"/>
            <a:ext cx="3860800" cy="365125"/>
          </a:xfrm>
        </p:spPr>
        <p:txBody>
          <a:bodyPr/>
          <a:lstStyle/>
          <a:p>
            <a:r>
              <a:rPr lang="en-US"/>
              <a:t>Brand Story Workshop</a:t>
            </a:r>
            <a:endParaRPr lang="en-US" dirty="0"/>
          </a:p>
        </p:txBody>
      </p:sp>
      <p:sp>
        <p:nvSpPr>
          <p:cNvPr id="12" name="Flowchart: Off-page Connector 11">
            <a:extLst>
              <a:ext uri="{FF2B5EF4-FFF2-40B4-BE49-F238E27FC236}">
                <a16:creationId xmlns:a16="http://schemas.microsoft.com/office/drawing/2014/main" id="{5DAD7D75-0452-4D0A-97B9-AC3EA384DECC}"/>
              </a:ext>
            </a:extLst>
          </p:cNvPr>
          <p:cNvSpPr/>
          <p:nvPr/>
        </p:nvSpPr>
        <p:spPr>
          <a:xfrm>
            <a:off x="11303612" y="220936"/>
            <a:ext cx="477184" cy="350689"/>
          </a:xfrm>
          <a:prstGeom prst="flowChartOffpageConnector">
            <a:avLst/>
          </a:prstGeom>
          <a:solidFill>
            <a:srgbClr val="F5C24C"/>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dirty="0"/>
          </a:p>
        </p:txBody>
      </p:sp>
      <p:sp>
        <p:nvSpPr>
          <p:cNvPr id="6" name="Slide Number Placeholder 5">
            <a:extLst>
              <a:ext uri="{FF2B5EF4-FFF2-40B4-BE49-F238E27FC236}">
                <a16:creationId xmlns:a16="http://schemas.microsoft.com/office/drawing/2014/main" id="{ABF0349A-83AA-4606-8470-F7F4640866E7}"/>
              </a:ext>
            </a:extLst>
          </p:cNvPr>
          <p:cNvSpPr>
            <a:spLocks noGrp="1"/>
          </p:cNvSpPr>
          <p:nvPr>
            <p:ph type="sldNum" sz="quarter" idx="12"/>
          </p:nvPr>
        </p:nvSpPr>
        <p:spPr/>
        <p:txBody>
          <a:bodyPr/>
          <a:lstStyle/>
          <a:p>
            <a:fld id="{601EE9E8-4134-49B0-9AA7-3089E6521627}" type="slidenum">
              <a:rPr lang="en-US" smtClean="0">
                <a:solidFill>
                  <a:schemeClr val="tx1"/>
                </a:solidFill>
              </a:rPr>
              <a:pPr/>
              <a:t>42</a:t>
            </a:fld>
            <a:endParaRPr lang="en-US" dirty="0">
              <a:solidFill>
                <a:schemeClr val="tx1"/>
              </a:solidFill>
            </a:endParaRPr>
          </a:p>
        </p:txBody>
      </p:sp>
      <p:sp>
        <p:nvSpPr>
          <p:cNvPr id="13" name="TextBox 12">
            <a:extLst>
              <a:ext uri="{FF2B5EF4-FFF2-40B4-BE49-F238E27FC236}">
                <a16:creationId xmlns:a16="http://schemas.microsoft.com/office/drawing/2014/main" id="{83769BBB-2152-4BDF-94B6-2B5AF7D64888}"/>
              </a:ext>
            </a:extLst>
          </p:cNvPr>
          <p:cNvSpPr txBox="1"/>
          <p:nvPr/>
        </p:nvSpPr>
        <p:spPr>
          <a:xfrm>
            <a:off x="351031" y="5802999"/>
            <a:ext cx="1957653" cy="646331"/>
          </a:xfrm>
          <a:prstGeom prst="rect">
            <a:avLst/>
          </a:prstGeom>
          <a:solidFill>
            <a:schemeClr val="accent1"/>
          </a:solidFill>
        </p:spPr>
        <p:txBody>
          <a:bodyPr wrap="square" rtlCol="0">
            <a:spAutoFit/>
          </a:bodyPr>
          <a:lstStyle/>
          <a:p>
            <a:pPr algn="ctr"/>
            <a:r>
              <a:rPr lang="en-US" dirty="0">
                <a:solidFill>
                  <a:schemeClr val="bg1"/>
                </a:solidFill>
              </a:rPr>
              <a:t>Restart Slide Show from Current Slide</a:t>
            </a:r>
          </a:p>
        </p:txBody>
      </p:sp>
      <p:pic>
        <p:nvPicPr>
          <p:cNvPr id="2" name="42">
            <a:hlinkClick r:id="" action="ppaction://media"/>
            <a:extLst>
              <a:ext uri="{FF2B5EF4-FFF2-40B4-BE49-F238E27FC236}">
                <a16:creationId xmlns:a16="http://schemas.microsoft.com/office/drawing/2014/main" id="{479E2537-45FF-175F-B822-F5FBC7B2DBC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pic>
        <p:nvPicPr>
          <p:cNvPr id="3" name="Picture 2">
            <a:extLst>
              <a:ext uri="{FF2B5EF4-FFF2-40B4-BE49-F238E27FC236}">
                <a16:creationId xmlns:a16="http://schemas.microsoft.com/office/drawing/2014/main" id="{05230A57-954B-08F4-B1EE-D8346CD98BE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76520" y="6118387"/>
            <a:ext cx="1151728" cy="626087"/>
          </a:xfrm>
          <a:prstGeom prst="rect">
            <a:avLst/>
          </a:prstGeom>
        </p:spPr>
      </p:pic>
    </p:spTree>
    <p:extLst>
      <p:ext uri="{BB962C8B-B14F-4D97-AF65-F5344CB8AC3E}">
        <p14:creationId xmlns:p14="http://schemas.microsoft.com/office/powerpoint/2010/main" val="670745566"/>
      </p:ext>
    </p:extLst>
  </p:cSld>
  <p:clrMapOvr>
    <a:masterClrMapping/>
  </p:clrMapOvr>
  <mc:AlternateContent xmlns:mc="http://schemas.openxmlformats.org/markup-compatibility/2006">
    <mc:Choice xmlns:p14="http://schemas.microsoft.com/office/powerpoint/2010/main" Requires="p14">
      <p:transition spd="med" p14:dur="700" advTm="11000">
        <p:fade/>
      </p:transition>
    </mc:Choice>
    <mc:Fallback>
      <p:transition spd="med" advTm="1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67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A3928B3-3A4A-4FFA-9166-BEBCA44C2D8D}"/>
              </a:ext>
            </a:extLst>
          </p:cNvPr>
          <p:cNvSpPr>
            <a:spLocks noGrp="1"/>
          </p:cNvSpPr>
          <p:nvPr>
            <p:ph type="title"/>
          </p:nvPr>
        </p:nvSpPr>
        <p:spPr>
          <a:xfrm>
            <a:off x="4109569" y="4406902"/>
            <a:ext cx="7675063" cy="1454884"/>
          </a:xfrm>
        </p:spPr>
        <p:txBody>
          <a:bodyPr/>
          <a:lstStyle/>
          <a:p>
            <a:r>
              <a:rPr lang="en-US" dirty="0"/>
              <a:t>brand position</a:t>
            </a:r>
          </a:p>
        </p:txBody>
      </p:sp>
      <p:sp>
        <p:nvSpPr>
          <p:cNvPr id="8" name="Text Placeholder 7">
            <a:extLst>
              <a:ext uri="{FF2B5EF4-FFF2-40B4-BE49-F238E27FC236}">
                <a16:creationId xmlns:a16="http://schemas.microsoft.com/office/drawing/2014/main" id="{C24EEECA-0CAC-4D9D-90A1-1FA3DFF2A446}"/>
              </a:ext>
            </a:extLst>
          </p:cNvPr>
          <p:cNvSpPr>
            <a:spLocks noGrp="1"/>
          </p:cNvSpPr>
          <p:nvPr>
            <p:ph type="body" idx="1"/>
          </p:nvPr>
        </p:nvSpPr>
        <p:spPr>
          <a:xfrm>
            <a:off x="4121046" y="2627796"/>
            <a:ext cx="3854570" cy="1602407"/>
          </a:xfrm>
        </p:spPr>
        <p:txBody>
          <a:bodyPr/>
          <a:lstStyle/>
          <a:p>
            <a:r>
              <a:rPr lang="en-US" dirty="0"/>
              <a:t>Aligning the brand </a:t>
            </a:r>
            <a:br>
              <a:rPr lang="en-US" dirty="0"/>
            </a:br>
            <a:r>
              <a:rPr lang="en-US" dirty="0"/>
              <a:t>to the customer</a:t>
            </a:r>
          </a:p>
        </p:txBody>
      </p:sp>
      <p:sp>
        <p:nvSpPr>
          <p:cNvPr id="4" name="Date Placeholder 3">
            <a:extLst>
              <a:ext uri="{FF2B5EF4-FFF2-40B4-BE49-F238E27FC236}">
                <a16:creationId xmlns:a16="http://schemas.microsoft.com/office/drawing/2014/main" id="{CD52D7DF-1F40-4FCB-A1CA-F645FBB1F271}"/>
              </a:ext>
            </a:extLst>
          </p:cNvPr>
          <p:cNvSpPr>
            <a:spLocks noGrp="1"/>
          </p:cNvSpPr>
          <p:nvPr>
            <p:ph type="dt" sz="half" idx="4294967295"/>
          </p:nvPr>
        </p:nvSpPr>
        <p:spPr>
          <a:xfrm>
            <a:off x="0" y="6356350"/>
            <a:ext cx="2844800" cy="365125"/>
          </a:xfrm>
        </p:spPr>
        <p:txBody>
          <a:bodyPr/>
          <a:lstStyle/>
          <a:p>
            <a:fld id="{63814688-6722-48FE-9364-9B3FF4E0E302}" type="datetime1">
              <a:rPr lang="en-US" smtClean="0"/>
              <a:t>5/9/2026</a:t>
            </a:fld>
            <a:endParaRPr lang="en-US"/>
          </a:p>
        </p:txBody>
      </p:sp>
      <p:sp>
        <p:nvSpPr>
          <p:cNvPr id="5" name="Footer Placeholder 4">
            <a:extLst>
              <a:ext uri="{FF2B5EF4-FFF2-40B4-BE49-F238E27FC236}">
                <a16:creationId xmlns:a16="http://schemas.microsoft.com/office/drawing/2014/main" id="{7B7D25C4-880B-4CB5-A962-E8F258223E56}"/>
              </a:ext>
            </a:extLst>
          </p:cNvPr>
          <p:cNvSpPr>
            <a:spLocks noGrp="1"/>
          </p:cNvSpPr>
          <p:nvPr>
            <p:ph type="ftr" sz="quarter" idx="4294967295"/>
          </p:nvPr>
        </p:nvSpPr>
        <p:spPr>
          <a:xfrm>
            <a:off x="0" y="6356350"/>
            <a:ext cx="3860800" cy="365125"/>
          </a:xfrm>
        </p:spPr>
        <p:txBody>
          <a:bodyPr/>
          <a:lstStyle/>
          <a:p>
            <a:r>
              <a:rPr lang="en-US"/>
              <a:t>Brand Story Workshop</a:t>
            </a:r>
            <a:endParaRPr lang="en-US" dirty="0"/>
          </a:p>
        </p:txBody>
      </p:sp>
      <p:sp>
        <p:nvSpPr>
          <p:cNvPr id="12" name="Flowchart: Off-page Connector 11">
            <a:extLst>
              <a:ext uri="{FF2B5EF4-FFF2-40B4-BE49-F238E27FC236}">
                <a16:creationId xmlns:a16="http://schemas.microsoft.com/office/drawing/2014/main" id="{5DAD7D75-0452-4D0A-97B9-AC3EA384DECC}"/>
              </a:ext>
            </a:extLst>
          </p:cNvPr>
          <p:cNvSpPr/>
          <p:nvPr/>
        </p:nvSpPr>
        <p:spPr>
          <a:xfrm>
            <a:off x="11303612" y="220936"/>
            <a:ext cx="477184" cy="350689"/>
          </a:xfrm>
          <a:prstGeom prst="flowChartOffpageConnector">
            <a:avLst/>
          </a:prstGeom>
          <a:solidFill>
            <a:srgbClr val="F5C24C"/>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dirty="0"/>
          </a:p>
        </p:txBody>
      </p:sp>
      <p:sp>
        <p:nvSpPr>
          <p:cNvPr id="6" name="Slide Number Placeholder 5">
            <a:extLst>
              <a:ext uri="{FF2B5EF4-FFF2-40B4-BE49-F238E27FC236}">
                <a16:creationId xmlns:a16="http://schemas.microsoft.com/office/drawing/2014/main" id="{ABF0349A-83AA-4606-8470-F7F4640866E7}"/>
              </a:ext>
            </a:extLst>
          </p:cNvPr>
          <p:cNvSpPr>
            <a:spLocks noGrp="1"/>
          </p:cNvSpPr>
          <p:nvPr>
            <p:ph type="sldNum" sz="quarter" idx="12"/>
          </p:nvPr>
        </p:nvSpPr>
        <p:spPr/>
        <p:txBody>
          <a:bodyPr/>
          <a:lstStyle/>
          <a:p>
            <a:fld id="{601EE9E8-4134-49B0-9AA7-3089E6521627}" type="slidenum">
              <a:rPr lang="en-US" smtClean="0">
                <a:solidFill>
                  <a:schemeClr val="tx1"/>
                </a:solidFill>
              </a:rPr>
              <a:pPr/>
              <a:t>43</a:t>
            </a:fld>
            <a:endParaRPr lang="en-US" dirty="0">
              <a:solidFill>
                <a:schemeClr val="tx1"/>
              </a:solidFill>
            </a:endParaRPr>
          </a:p>
        </p:txBody>
      </p:sp>
      <p:pic>
        <p:nvPicPr>
          <p:cNvPr id="7172" name="Picture 4" descr="Sandani Fernando️ 'Vespa Ad girl' more photos | Bike photoshoot ...">
            <a:extLst>
              <a:ext uri="{FF2B5EF4-FFF2-40B4-BE49-F238E27FC236}">
                <a16:creationId xmlns:a16="http://schemas.microsoft.com/office/drawing/2014/main" id="{EA1B18C0-50D6-478F-B56A-4002CC391B3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4234" y="1124744"/>
            <a:ext cx="2981114" cy="4471671"/>
          </a:xfrm>
          <a:prstGeom prst="rect">
            <a:avLst/>
          </a:prstGeom>
          <a:noFill/>
          <a:ln w="76200">
            <a:solidFill>
              <a:srgbClr val="F5C94F"/>
            </a:solidFill>
          </a:ln>
          <a:extLst>
            <a:ext uri="{909E8E84-426E-40DD-AFC4-6F175D3DCCD1}">
              <a14:hiddenFill xmlns:a14="http://schemas.microsoft.com/office/drawing/2010/main">
                <a:solidFill>
                  <a:srgbClr val="FFFFFF"/>
                </a:solidFill>
              </a14:hiddenFill>
            </a:ext>
          </a:extLst>
        </p:spPr>
      </p:pic>
      <p:pic>
        <p:nvPicPr>
          <p:cNvPr id="7174" name="Picture 6" descr="Why Are Some Brands Better At Marketing To Millennials? We Analyze ...">
            <a:extLst>
              <a:ext uri="{FF2B5EF4-FFF2-40B4-BE49-F238E27FC236}">
                <a16:creationId xmlns:a16="http://schemas.microsoft.com/office/drawing/2014/main" id="{D68479EA-45F9-42E4-9917-56B583DD8BE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282541" y="1076732"/>
            <a:ext cx="3195165" cy="4519683"/>
          </a:xfrm>
          <a:prstGeom prst="rect">
            <a:avLst/>
          </a:prstGeom>
          <a:noFill/>
          <a:ln w="57150">
            <a:solidFill>
              <a:srgbClr val="0B0802"/>
            </a:solidFill>
          </a:ln>
          <a:extLst>
            <a:ext uri="{909E8E84-426E-40DD-AFC4-6F175D3DCCD1}">
              <a14:hiddenFill xmlns:a14="http://schemas.microsoft.com/office/drawing/2010/main">
                <a:solidFill>
                  <a:srgbClr val="FFFFFF"/>
                </a:solidFill>
              </a14:hiddenFill>
            </a:ext>
          </a:extLst>
        </p:spPr>
      </p:pic>
      <p:pic>
        <p:nvPicPr>
          <p:cNvPr id="2" name="43">
            <a:hlinkClick r:id="" action="ppaction://media"/>
            <a:extLst>
              <a:ext uri="{FF2B5EF4-FFF2-40B4-BE49-F238E27FC236}">
                <a16:creationId xmlns:a16="http://schemas.microsoft.com/office/drawing/2014/main" id="{4B314E7A-DE40-2677-E49F-2F6A132F3D6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791200" y="3124200"/>
            <a:ext cx="609600" cy="609600"/>
          </a:xfrm>
          <a:prstGeom prst="rect">
            <a:avLst/>
          </a:prstGeom>
        </p:spPr>
      </p:pic>
      <p:pic>
        <p:nvPicPr>
          <p:cNvPr id="3" name="Picture 2">
            <a:extLst>
              <a:ext uri="{FF2B5EF4-FFF2-40B4-BE49-F238E27FC236}">
                <a16:creationId xmlns:a16="http://schemas.microsoft.com/office/drawing/2014/main" id="{E5736CF6-F097-CCFC-1760-ED993BD481A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76520" y="6118387"/>
            <a:ext cx="1151728" cy="626087"/>
          </a:xfrm>
          <a:prstGeom prst="rect">
            <a:avLst/>
          </a:prstGeom>
        </p:spPr>
      </p:pic>
    </p:spTree>
    <p:extLst>
      <p:ext uri="{BB962C8B-B14F-4D97-AF65-F5344CB8AC3E}">
        <p14:creationId xmlns:p14="http://schemas.microsoft.com/office/powerpoint/2010/main" val="4107962037"/>
      </p:ext>
    </p:extLst>
  </p:cSld>
  <p:clrMapOvr>
    <a:masterClrMapping/>
  </p:clrMapOvr>
  <mc:AlternateContent xmlns:mc="http://schemas.openxmlformats.org/markup-compatibility/2006">
    <mc:Choice xmlns:p14="http://schemas.microsoft.com/office/powerpoint/2010/main" Requires="p14">
      <p:transition spd="med" p14:dur="700" advTm="26000">
        <p:fade/>
      </p:transition>
    </mc:Choice>
    <mc:Fallback>
      <p:transition spd="med" advTm="26000">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5604" fill="hold"/>
                                            <p:tgtEl>
                                              <p:spTgt spid="2"/>
                                            </p:tgtEl>
                                          </p:cBhvr>
                                        </p:cmd>
                                      </p:childTnLst>
                                    </p:cTn>
                                  </p:par>
                                  <p:par>
                                    <p:cTn id="7" presetID="2" presetClass="entr" presetSubtype="8" fill="hold" nodeType="withEffect" p14:presetBounceEnd="28000">
                                      <p:stCondLst>
                                        <p:cond delay="6000"/>
                                      </p:stCondLst>
                                      <p:childTnLst>
                                        <p:set>
                                          <p:cBhvr>
                                            <p:cTn id="8" dur="1" fill="hold">
                                              <p:stCondLst>
                                                <p:cond delay="0"/>
                                              </p:stCondLst>
                                            </p:cTn>
                                            <p:tgtEl>
                                              <p:spTgt spid="7172"/>
                                            </p:tgtEl>
                                            <p:attrNameLst>
                                              <p:attrName>style.visibility</p:attrName>
                                            </p:attrNameLst>
                                          </p:cBhvr>
                                          <p:to>
                                            <p:strVal val="visible"/>
                                          </p:to>
                                        </p:set>
                                        <p:anim calcmode="lin" valueType="num" p14:bounceEnd="28000">
                                          <p:cBhvr additive="base">
                                            <p:cTn id="9" dur="1000" fill="hold"/>
                                            <p:tgtEl>
                                              <p:spTgt spid="7172"/>
                                            </p:tgtEl>
                                            <p:attrNameLst>
                                              <p:attrName>ppt_x</p:attrName>
                                            </p:attrNameLst>
                                          </p:cBhvr>
                                          <p:tavLst>
                                            <p:tav tm="0">
                                              <p:val>
                                                <p:strVal val="0-#ppt_w/2"/>
                                              </p:val>
                                            </p:tav>
                                            <p:tav tm="100000">
                                              <p:val>
                                                <p:strVal val="#ppt_x"/>
                                              </p:val>
                                            </p:tav>
                                          </p:tavLst>
                                        </p:anim>
                                        <p:anim calcmode="lin" valueType="num" p14:bounceEnd="28000">
                                          <p:cBhvr additive="base">
                                            <p:cTn id="10" dur="1000" fill="hold"/>
                                            <p:tgtEl>
                                              <p:spTgt spid="7172"/>
                                            </p:tgtEl>
                                            <p:attrNameLst>
                                              <p:attrName>ppt_y</p:attrName>
                                            </p:attrNameLst>
                                          </p:cBhvr>
                                          <p:tavLst>
                                            <p:tav tm="0">
                                              <p:val>
                                                <p:strVal val="#ppt_y"/>
                                              </p:val>
                                            </p:tav>
                                            <p:tav tm="100000">
                                              <p:val>
                                                <p:strVal val="#ppt_y"/>
                                              </p:val>
                                            </p:tav>
                                          </p:tavLst>
                                        </p:anim>
                                      </p:childTnLst>
                                    </p:cTn>
                                  </p:par>
                                  <p:par>
                                    <p:cTn id="11" presetID="2" presetClass="entr" presetSubtype="2" fill="hold" nodeType="withEffect" p14:presetBounceEnd="28000">
                                      <p:stCondLst>
                                        <p:cond delay="6000"/>
                                      </p:stCondLst>
                                      <p:childTnLst>
                                        <p:set>
                                          <p:cBhvr>
                                            <p:cTn id="12" dur="1" fill="hold">
                                              <p:stCondLst>
                                                <p:cond delay="0"/>
                                              </p:stCondLst>
                                            </p:cTn>
                                            <p:tgtEl>
                                              <p:spTgt spid="7174"/>
                                            </p:tgtEl>
                                            <p:attrNameLst>
                                              <p:attrName>style.visibility</p:attrName>
                                            </p:attrNameLst>
                                          </p:cBhvr>
                                          <p:to>
                                            <p:strVal val="visible"/>
                                          </p:to>
                                        </p:set>
                                        <p:anim calcmode="lin" valueType="num" p14:bounceEnd="28000">
                                          <p:cBhvr additive="base">
                                            <p:cTn id="13" dur="1000" fill="hold"/>
                                            <p:tgtEl>
                                              <p:spTgt spid="7174"/>
                                            </p:tgtEl>
                                            <p:attrNameLst>
                                              <p:attrName>ppt_x</p:attrName>
                                            </p:attrNameLst>
                                          </p:cBhvr>
                                          <p:tavLst>
                                            <p:tav tm="0">
                                              <p:val>
                                                <p:strVal val="1+#ppt_w/2"/>
                                              </p:val>
                                            </p:tav>
                                            <p:tav tm="100000">
                                              <p:val>
                                                <p:strVal val="#ppt_x"/>
                                              </p:val>
                                            </p:tav>
                                          </p:tavLst>
                                        </p:anim>
                                        <p:anim calcmode="lin" valueType="num" p14:bounceEnd="28000">
                                          <p:cBhvr additive="base">
                                            <p:cTn id="14" dur="1000" fill="hold"/>
                                            <p:tgtEl>
                                              <p:spTgt spid="717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5" fill="hold" display="0">
                      <p:stCondLst>
                        <p:cond delay="indefinite"/>
                      </p:stCondLst>
                      <p:endCondLst>
                        <p:cond evt="onStopAudio" delay="0">
                          <p:tgtEl>
                            <p:sldTgt/>
                          </p:tgtEl>
                        </p:cond>
                      </p:endCondLst>
                    </p:cTn>
                    <p:tgtEl>
                      <p:spTgt spid="2"/>
                    </p:tgtEl>
                  </p:cMediaNode>
                </p:audio>
              </p:childTnLst>
            </p:cTn>
          </p:par>
        </p:tn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5604" fill="hold"/>
                                            <p:tgtEl>
                                              <p:spTgt spid="2"/>
                                            </p:tgtEl>
                                          </p:cBhvr>
                                        </p:cmd>
                                      </p:childTnLst>
                                    </p:cTn>
                                  </p:par>
                                  <p:par>
                                    <p:cTn id="7" presetID="2" presetClass="entr" presetSubtype="8" fill="hold" nodeType="withEffect">
                                      <p:stCondLst>
                                        <p:cond delay="6000"/>
                                      </p:stCondLst>
                                      <p:childTnLst>
                                        <p:set>
                                          <p:cBhvr>
                                            <p:cTn id="8" dur="1" fill="hold">
                                              <p:stCondLst>
                                                <p:cond delay="0"/>
                                              </p:stCondLst>
                                            </p:cTn>
                                            <p:tgtEl>
                                              <p:spTgt spid="7172"/>
                                            </p:tgtEl>
                                            <p:attrNameLst>
                                              <p:attrName>style.visibility</p:attrName>
                                            </p:attrNameLst>
                                          </p:cBhvr>
                                          <p:to>
                                            <p:strVal val="visible"/>
                                          </p:to>
                                        </p:set>
                                        <p:anim calcmode="lin" valueType="num">
                                          <p:cBhvr additive="base">
                                            <p:cTn id="9" dur="1000" fill="hold"/>
                                            <p:tgtEl>
                                              <p:spTgt spid="7172"/>
                                            </p:tgtEl>
                                            <p:attrNameLst>
                                              <p:attrName>ppt_x</p:attrName>
                                            </p:attrNameLst>
                                          </p:cBhvr>
                                          <p:tavLst>
                                            <p:tav tm="0">
                                              <p:val>
                                                <p:strVal val="0-#ppt_w/2"/>
                                              </p:val>
                                            </p:tav>
                                            <p:tav tm="100000">
                                              <p:val>
                                                <p:strVal val="#ppt_x"/>
                                              </p:val>
                                            </p:tav>
                                          </p:tavLst>
                                        </p:anim>
                                        <p:anim calcmode="lin" valueType="num">
                                          <p:cBhvr additive="base">
                                            <p:cTn id="10" dur="1000" fill="hold"/>
                                            <p:tgtEl>
                                              <p:spTgt spid="7172"/>
                                            </p:tgtEl>
                                            <p:attrNameLst>
                                              <p:attrName>ppt_y</p:attrName>
                                            </p:attrNameLst>
                                          </p:cBhvr>
                                          <p:tavLst>
                                            <p:tav tm="0">
                                              <p:val>
                                                <p:strVal val="#ppt_y"/>
                                              </p:val>
                                            </p:tav>
                                            <p:tav tm="100000">
                                              <p:val>
                                                <p:strVal val="#ppt_y"/>
                                              </p:val>
                                            </p:tav>
                                          </p:tavLst>
                                        </p:anim>
                                      </p:childTnLst>
                                    </p:cTn>
                                  </p:par>
                                  <p:par>
                                    <p:cTn id="11" presetID="2" presetClass="entr" presetSubtype="2" fill="hold" nodeType="withEffect">
                                      <p:stCondLst>
                                        <p:cond delay="6000"/>
                                      </p:stCondLst>
                                      <p:childTnLst>
                                        <p:set>
                                          <p:cBhvr>
                                            <p:cTn id="12" dur="1" fill="hold">
                                              <p:stCondLst>
                                                <p:cond delay="0"/>
                                              </p:stCondLst>
                                            </p:cTn>
                                            <p:tgtEl>
                                              <p:spTgt spid="7174"/>
                                            </p:tgtEl>
                                            <p:attrNameLst>
                                              <p:attrName>style.visibility</p:attrName>
                                            </p:attrNameLst>
                                          </p:cBhvr>
                                          <p:to>
                                            <p:strVal val="visible"/>
                                          </p:to>
                                        </p:set>
                                        <p:anim calcmode="lin" valueType="num">
                                          <p:cBhvr additive="base">
                                            <p:cTn id="13" dur="1000" fill="hold"/>
                                            <p:tgtEl>
                                              <p:spTgt spid="7174"/>
                                            </p:tgtEl>
                                            <p:attrNameLst>
                                              <p:attrName>ppt_x</p:attrName>
                                            </p:attrNameLst>
                                          </p:cBhvr>
                                          <p:tavLst>
                                            <p:tav tm="0">
                                              <p:val>
                                                <p:strVal val="1+#ppt_w/2"/>
                                              </p:val>
                                            </p:tav>
                                            <p:tav tm="100000">
                                              <p:val>
                                                <p:strVal val="#ppt_x"/>
                                              </p:val>
                                            </p:tav>
                                          </p:tavLst>
                                        </p:anim>
                                        <p:anim calcmode="lin" valueType="num">
                                          <p:cBhvr additive="base">
                                            <p:cTn id="14" dur="1000" fill="hold"/>
                                            <p:tgtEl>
                                              <p:spTgt spid="717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5" fill="hold" display="0">
                      <p:stCondLst>
                        <p:cond delay="indefinite"/>
                      </p:stCondLst>
                      <p:endCondLst>
                        <p:cond evt="onStopAudio" delay="0">
                          <p:tgtEl>
                            <p:sldTgt/>
                          </p:tgtEl>
                        </p:cond>
                      </p:endCondLst>
                    </p:cTn>
                    <p:tgtEl>
                      <p:spTgt spid="2"/>
                    </p:tgtEl>
                  </p:cMediaNode>
                </p:audio>
              </p:childTnLst>
            </p:cTn>
          </p:par>
        </p:tnLst>
      </p:timing>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34257F83-65B3-412D-8F2F-A37DBDCF79C9}"/>
              </a:ext>
            </a:extLst>
          </p:cNvPr>
          <p:cNvSpPr/>
          <p:nvPr/>
        </p:nvSpPr>
        <p:spPr>
          <a:xfrm>
            <a:off x="0" y="0"/>
            <a:ext cx="12192000" cy="135446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lowchart: Off-page Connector 17">
            <a:extLst>
              <a:ext uri="{FF2B5EF4-FFF2-40B4-BE49-F238E27FC236}">
                <a16:creationId xmlns:a16="http://schemas.microsoft.com/office/drawing/2014/main" id="{322B8C74-EB7F-4013-953E-91163D540901}"/>
              </a:ext>
            </a:extLst>
          </p:cNvPr>
          <p:cNvSpPr/>
          <p:nvPr/>
        </p:nvSpPr>
        <p:spPr>
          <a:xfrm>
            <a:off x="11492255" y="164087"/>
            <a:ext cx="477184" cy="324066"/>
          </a:xfrm>
          <a:prstGeom prst="flowChartOffpageConnector">
            <a:avLst/>
          </a:prstGeom>
          <a:solidFill>
            <a:srgbClr val="F5C24C"/>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dirty="0"/>
          </a:p>
        </p:txBody>
      </p:sp>
      <p:sp>
        <p:nvSpPr>
          <p:cNvPr id="29" name="Slide Number Placeholder 28"/>
          <p:cNvSpPr>
            <a:spLocks noGrp="1"/>
          </p:cNvSpPr>
          <p:nvPr>
            <p:ph type="sldNum" sz="quarter" idx="12"/>
          </p:nvPr>
        </p:nvSpPr>
        <p:spPr/>
        <p:txBody>
          <a:bodyPr/>
          <a:lstStyle/>
          <a:p>
            <a:fld id="{601EE9E8-4134-49B0-9AA7-3089E6521627}" type="slidenum">
              <a:rPr lang="en-US" smtClean="0">
                <a:solidFill>
                  <a:schemeClr val="tx1"/>
                </a:solidFill>
              </a:rPr>
              <a:pPr/>
              <a:t>44</a:t>
            </a:fld>
            <a:endParaRPr lang="en-US" dirty="0">
              <a:solidFill>
                <a:schemeClr val="tx1"/>
              </a:solidFill>
            </a:endParaRPr>
          </a:p>
        </p:txBody>
      </p:sp>
      <p:sp>
        <p:nvSpPr>
          <p:cNvPr id="2" name="Date Placeholder 1"/>
          <p:cNvSpPr>
            <a:spLocks noGrp="1"/>
          </p:cNvSpPr>
          <p:nvPr>
            <p:ph type="dt" sz="half" idx="10"/>
          </p:nvPr>
        </p:nvSpPr>
        <p:spPr>
          <a:xfrm>
            <a:off x="869712" y="6226000"/>
            <a:ext cx="2844800" cy="365125"/>
          </a:xfrm>
        </p:spPr>
        <p:txBody>
          <a:bodyPr/>
          <a:lstStyle/>
          <a:p>
            <a:fld id="{1C6AF53C-99FB-49A2-97CA-87457D9DD2A0}" type="datetime1">
              <a:rPr lang="en-US" smtClean="0"/>
              <a:t>5/9/2026</a:t>
            </a:fld>
            <a:endParaRPr lang="en-US" dirty="0"/>
          </a:p>
        </p:txBody>
      </p:sp>
      <p:sp>
        <p:nvSpPr>
          <p:cNvPr id="3" name="Footer Placeholder 2"/>
          <p:cNvSpPr>
            <a:spLocks noGrp="1"/>
          </p:cNvSpPr>
          <p:nvPr>
            <p:ph type="ftr" sz="quarter" idx="11"/>
          </p:nvPr>
        </p:nvSpPr>
        <p:spPr>
          <a:xfrm>
            <a:off x="4228910" y="6239862"/>
            <a:ext cx="3860800" cy="365125"/>
          </a:xfrm>
        </p:spPr>
        <p:txBody>
          <a:bodyPr/>
          <a:lstStyle/>
          <a:p>
            <a:r>
              <a:rPr lang="en-US"/>
              <a:t>Brand Story Workshop</a:t>
            </a:r>
            <a:endParaRPr lang="en-US" dirty="0"/>
          </a:p>
        </p:txBody>
      </p:sp>
      <p:grpSp>
        <p:nvGrpSpPr>
          <p:cNvPr id="6" name="Group 5">
            <a:extLst>
              <a:ext uri="{FF2B5EF4-FFF2-40B4-BE49-F238E27FC236}">
                <a16:creationId xmlns:a16="http://schemas.microsoft.com/office/drawing/2014/main" id="{8E346333-CCF8-419E-911D-4D409D692C20}"/>
              </a:ext>
            </a:extLst>
          </p:cNvPr>
          <p:cNvGrpSpPr/>
          <p:nvPr/>
        </p:nvGrpSpPr>
        <p:grpSpPr>
          <a:xfrm>
            <a:off x="869712" y="1672692"/>
            <a:ext cx="4680520" cy="4293096"/>
            <a:chOff x="869712" y="1672692"/>
            <a:chExt cx="4680520" cy="4293096"/>
          </a:xfrm>
        </p:grpSpPr>
        <p:sp>
          <p:nvSpPr>
            <p:cNvPr id="27" name="Rectangle 26"/>
            <p:cNvSpPr/>
            <p:nvPr/>
          </p:nvSpPr>
          <p:spPr>
            <a:xfrm>
              <a:off x="869712" y="1672692"/>
              <a:ext cx="4680520" cy="4293096"/>
            </a:xfrm>
            <a:prstGeom prst="rect">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041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80638" y="3785070"/>
              <a:ext cx="2448272" cy="11822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74977" y="1797139"/>
              <a:ext cx="4268518" cy="1447670"/>
            </a:xfrm>
            <a:prstGeom prst="rect">
              <a:avLst/>
            </a:prstGeom>
            <a:solidFill>
              <a:schemeClr val="tx1">
                <a:lumMod val="50000"/>
                <a:lumOff val="50000"/>
              </a:schemeClr>
            </a:solidFill>
            <a:ln>
              <a:solidFill>
                <a:schemeClr val="accent1"/>
              </a:solidFill>
            </a:ln>
          </p:spPr>
        </p:pic>
        <p:pic>
          <p:nvPicPr>
            <p:cNvPr id="60418" name="Picture 2" descr="http://www.detempus.com/nm/albuquerque/images/Jimmy_Johns_Albuquerque_Menu_02.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647728" y="3408170"/>
              <a:ext cx="1695767" cy="243766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Group 6">
            <a:extLst>
              <a:ext uri="{FF2B5EF4-FFF2-40B4-BE49-F238E27FC236}">
                <a16:creationId xmlns:a16="http://schemas.microsoft.com/office/drawing/2014/main" id="{22E7A276-DE05-4FD2-84D4-F9E64A4EDBB6}"/>
              </a:ext>
            </a:extLst>
          </p:cNvPr>
          <p:cNvGrpSpPr/>
          <p:nvPr/>
        </p:nvGrpSpPr>
        <p:grpSpPr>
          <a:xfrm>
            <a:off x="6384032" y="1672692"/>
            <a:ext cx="4752527" cy="4293096"/>
            <a:chOff x="6384032" y="1672692"/>
            <a:chExt cx="4752527" cy="4293096"/>
          </a:xfrm>
        </p:grpSpPr>
        <p:sp>
          <p:nvSpPr>
            <p:cNvPr id="13" name="Rectangle 12"/>
            <p:cNvSpPr/>
            <p:nvPr/>
          </p:nvSpPr>
          <p:spPr>
            <a:xfrm>
              <a:off x="6384032" y="1672692"/>
              <a:ext cx="4752527" cy="4293096"/>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569760" y="1827671"/>
              <a:ext cx="4278768" cy="2142748"/>
            </a:xfrm>
            <a:prstGeom prst="rect">
              <a:avLst/>
            </a:prstGeom>
          </p:spPr>
        </p:pic>
        <p:pic>
          <p:nvPicPr>
            <p:cNvPr id="5" name="Picture 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590447" y="4427056"/>
              <a:ext cx="4123677" cy="1324666"/>
            </a:xfrm>
            <a:prstGeom prst="rect">
              <a:avLst/>
            </a:prstGeom>
          </p:spPr>
        </p:pic>
      </p:grpSp>
      <p:sp>
        <p:nvSpPr>
          <p:cNvPr id="19" name="Subtitle 2">
            <a:extLst>
              <a:ext uri="{FF2B5EF4-FFF2-40B4-BE49-F238E27FC236}">
                <a16:creationId xmlns:a16="http://schemas.microsoft.com/office/drawing/2014/main" id="{4B3FDF18-8F83-429D-A6FF-B707848CA804}"/>
              </a:ext>
            </a:extLst>
          </p:cNvPr>
          <p:cNvSpPr txBox="1">
            <a:spLocks/>
          </p:cNvSpPr>
          <p:nvPr/>
        </p:nvSpPr>
        <p:spPr>
          <a:xfrm>
            <a:off x="308439" y="326120"/>
            <a:ext cx="8760050" cy="60344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b="1" spc="-150" dirty="0">
                <a:solidFill>
                  <a:srgbClr val="F5C24C"/>
                </a:solidFill>
                <a:latin typeface="Calibri" pitchFamily="34" charset="0"/>
                <a:ea typeface="Franchise" pitchFamily="49" charset="0"/>
              </a:rPr>
              <a:t>*</a:t>
            </a:r>
            <a:r>
              <a:rPr lang="en-US" b="1" spc="-150" dirty="0">
                <a:solidFill>
                  <a:schemeClr val="tx1">
                    <a:lumMod val="65000"/>
                    <a:lumOff val="35000"/>
                  </a:schemeClr>
                </a:solidFill>
                <a:latin typeface="Calibri" pitchFamily="34" charset="0"/>
                <a:ea typeface="Franchise" pitchFamily="49" charset="0"/>
              </a:rPr>
              <a:t> </a:t>
            </a:r>
            <a:r>
              <a:rPr lang="en-US" b="1" spc="-150" dirty="0">
                <a:solidFill>
                  <a:schemeClr val="bg1"/>
                </a:solidFill>
                <a:latin typeface="Calibri" pitchFamily="34" charset="0"/>
                <a:ea typeface="Franchise" pitchFamily="49" charset="0"/>
              </a:rPr>
              <a:t>The Brand Position Must Be Clear</a:t>
            </a:r>
            <a:endParaRPr lang="en-US" spc="-150" dirty="0">
              <a:solidFill>
                <a:srgbClr val="FFC000"/>
              </a:solidFill>
              <a:latin typeface="Calibri" pitchFamily="34" charset="0"/>
              <a:ea typeface="Franchise" pitchFamily="49" charset="0"/>
            </a:endParaRPr>
          </a:p>
        </p:txBody>
      </p:sp>
      <p:pic>
        <p:nvPicPr>
          <p:cNvPr id="8" name="44">
            <a:hlinkClick r:id="" action="ppaction://media"/>
            <a:extLst>
              <a:ext uri="{FF2B5EF4-FFF2-40B4-BE49-F238E27FC236}">
                <a16:creationId xmlns:a16="http://schemas.microsoft.com/office/drawing/2014/main" id="{4EBD516C-652B-E822-7211-AD257F667DE5}"/>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791200" y="3124200"/>
            <a:ext cx="609600" cy="609600"/>
          </a:xfrm>
          <a:prstGeom prst="rect">
            <a:avLst/>
          </a:prstGeom>
        </p:spPr>
      </p:pic>
      <p:pic>
        <p:nvPicPr>
          <p:cNvPr id="9" name="Picture 8">
            <a:extLst>
              <a:ext uri="{FF2B5EF4-FFF2-40B4-BE49-F238E27FC236}">
                <a16:creationId xmlns:a16="http://schemas.microsoft.com/office/drawing/2014/main" id="{1AED1D12-1B6F-1725-232C-F7009DF8FEB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776520" y="6118387"/>
            <a:ext cx="1151728" cy="626087"/>
          </a:xfrm>
          <a:prstGeom prst="rect">
            <a:avLst/>
          </a:prstGeom>
        </p:spPr>
      </p:pic>
    </p:spTree>
    <p:extLst>
      <p:ext uri="{BB962C8B-B14F-4D97-AF65-F5344CB8AC3E}">
        <p14:creationId xmlns:p14="http://schemas.microsoft.com/office/powerpoint/2010/main" val="1680537103"/>
      </p:ext>
    </p:extLst>
  </p:cSld>
  <p:clrMapOvr>
    <a:masterClrMapping/>
  </p:clrMapOvr>
  <mc:AlternateContent xmlns:mc="http://schemas.openxmlformats.org/markup-compatibility/2006">
    <mc:Choice xmlns:p14="http://schemas.microsoft.com/office/powerpoint/2010/main" Requires="p14">
      <p:transition spd="med" p14:dur="700" advTm="17000">
        <p:fade/>
      </p:transition>
    </mc:Choice>
    <mc:Fallback>
      <p:transition spd="med" advTm="17000">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312" fill="hold"/>
                                            <p:tgtEl>
                                              <p:spTgt spid="8"/>
                                            </p:tgtEl>
                                          </p:cBhvr>
                                        </p:cmd>
                                      </p:childTnLst>
                                    </p:cTn>
                                  </p:par>
                                  <p:par>
                                    <p:cTn id="7" presetID="2" presetClass="entr" presetSubtype="2" fill="hold" nodeType="withEffect" p14:presetBounceEnd="58000">
                                      <p:stCondLst>
                                        <p:cond delay="0"/>
                                      </p:stCondLst>
                                      <p:childTnLst>
                                        <p:set>
                                          <p:cBhvr>
                                            <p:cTn id="8" dur="1" fill="hold">
                                              <p:stCondLst>
                                                <p:cond delay="0"/>
                                              </p:stCondLst>
                                            </p:cTn>
                                            <p:tgtEl>
                                              <p:spTgt spid="7"/>
                                            </p:tgtEl>
                                            <p:attrNameLst>
                                              <p:attrName>style.visibility</p:attrName>
                                            </p:attrNameLst>
                                          </p:cBhvr>
                                          <p:to>
                                            <p:strVal val="visible"/>
                                          </p:to>
                                        </p:set>
                                        <p:anim calcmode="lin" valueType="num" p14:bounceEnd="58000">
                                          <p:cBhvr additive="base">
                                            <p:cTn id="9" dur="1000" fill="hold"/>
                                            <p:tgtEl>
                                              <p:spTgt spid="7"/>
                                            </p:tgtEl>
                                            <p:attrNameLst>
                                              <p:attrName>ppt_x</p:attrName>
                                            </p:attrNameLst>
                                          </p:cBhvr>
                                          <p:tavLst>
                                            <p:tav tm="0">
                                              <p:val>
                                                <p:strVal val="1+#ppt_w/2"/>
                                              </p:val>
                                            </p:tav>
                                            <p:tav tm="100000">
                                              <p:val>
                                                <p:strVal val="#ppt_x"/>
                                              </p:val>
                                            </p:tav>
                                          </p:tavLst>
                                        </p:anim>
                                        <p:anim calcmode="lin" valueType="num" p14:bounceEnd="58000">
                                          <p:cBhvr additive="base">
                                            <p:cTn id="10" dur="1000" fill="hold"/>
                                            <p:tgtEl>
                                              <p:spTgt spid="7"/>
                                            </p:tgtEl>
                                            <p:attrNameLst>
                                              <p:attrName>ppt_y</p:attrName>
                                            </p:attrNameLst>
                                          </p:cBhvr>
                                          <p:tavLst>
                                            <p:tav tm="0">
                                              <p:val>
                                                <p:strVal val="#ppt_y"/>
                                              </p:val>
                                            </p:tav>
                                            <p:tav tm="100000">
                                              <p:val>
                                                <p:strVal val="#ppt_y"/>
                                              </p:val>
                                            </p:tav>
                                          </p:tavLst>
                                        </p:anim>
                                      </p:childTnLst>
                                    </p:cTn>
                                  </p:par>
                                  <p:par>
                                    <p:cTn id="11" presetID="2" presetClass="entr" presetSubtype="8" fill="hold" nodeType="withEffect" p14:presetBounceEnd="52000">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14:bounceEnd="52000">
                                          <p:cBhvr additive="base">
                                            <p:cTn id="13" dur="1000" fill="hold"/>
                                            <p:tgtEl>
                                              <p:spTgt spid="6"/>
                                            </p:tgtEl>
                                            <p:attrNameLst>
                                              <p:attrName>ppt_x</p:attrName>
                                            </p:attrNameLst>
                                          </p:cBhvr>
                                          <p:tavLst>
                                            <p:tav tm="0">
                                              <p:val>
                                                <p:strVal val="0-#ppt_w/2"/>
                                              </p:val>
                                            </p:tav>
                                            <p:tav tm="100000">
                                              <p:val>
                                                <p:strVal val="#ppt_x"/>
                                              </p:val>
                                            </p:tav>
                                          </p:tavLst>
                                        </p:anim>
                                        <p:anim calcmode="lin" valueType="num" p14:bounceEnd="52000">
                                          <p:cBhvr additive="base">
                                            <p:cTn id="14" dur="10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5" fill="hold" display="0">
                      <p:stCondLst>
                        <p:cond delay="indefinite"/>
                      </p:stCondLst>
                      <p:endCondLst>
                        <p:cond evt="onStopAudio" delay="0">
                          <p:tgtEl>
                            <p:sldTgt/>
                          </p:tgtEl>
                        </p:cond>
                      </p:endCondLst>
                    </p:cTn>
                    <p:tgtEl>
                      <p:spTgt spid="8"/>
                    </p:tgtEl>
                  </p:cMediaNode>
                </p:audio>
              </p:childTnLst>
            </p:cTn>
          </p:par>
        </p:tn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312" fill="hold"/>
                                            <p:tgtEl>
                                              <p:spTgt spid="8"/>
                                            </p:tgtEl>
                                          </p:cBhvr>
                                        </p:cmd>
                                      </p:childTnLst>
                                    </p:cTn>
                                  </p:par>
                                  <p:par>
                                    <p:cTn id="7" presetID="2" presetClass="entr" presetSubtype="2" fill="hold" nodeType="withEffect">
                                      <p:stCondLst>
                                        <p:cond delay="0"/>
                                      </p:stCondLst>
                                      <p:childTnLst>
                                        <p:set>
                                          <p:cBhvr>
                                            <p:cTn id="8" dur="1" fill="hold">
                                              <p:stCondLst>
                                                <p:cond delay="0"/>
                                              </p:stCondLst>
                                            </p:cTn>
                                            <p:tgtEl>
                                              <p:spTgt spid="7"/>
                                            </p:tgtEl>
                                            <p:attrNameLst>
                                              <p:attrName>style.visibility</p:attrName>
                                            </p:attrNameLst>
                                          </p:cBhvr>
                                          <p:to>
                                            <p:strVal val="visible"/>
                                          </p:to>
                                        </p:set>
                                        <p:anim calcmode="lin" valueType="num">
                                          <p:cBhvr additive="base">
                                            <p:cTn id="9" dur="1000" fill="hold"/>
                                            <p:tgtEl>
                                              <p:spTgt spid="7"/>
                                            </p:tgtEl>
                                            <p:attrNameLst>
                                              <p:attrName>ppt_x</p:attrName>
                                            </p:attrNameLst>
                                          </p:cBhvr>
                                          <p:tavLst>
                                            <p:tav tm="0">
                                              <p:val>
                                                <p:strVal val="1+#ppt_w/2"/>
                                              </p:val>
                                            </p:tav>
                                            <p:tav tm="100000">
                                              <p:val>
                                                <p:strVal val="#ppt_x"/>
                                              </p:val>
                                            </p:tav>
                                          </p:tavLst>
                                        </p:anim>
                                        <p:anim calcmode="lin" valueType="num">
                                          <p:cBhvr additive="base">
                                            <p:cTn id="10" dur="1000" fill="hold"/>
                                            <p:tgtEl>
                                              <p:spTgt spid="7"/>
                                            </p:tgtEl>
                                            <p:attrNameLst>
                                              <p:attrName>ppt_y</p:attrName>
                                            </p:attrNameLst>
                                          </p:cBhvr>
                                          <p:tavLst>
                                            <p:tav tm="0">
                                              <p:val>
                                                <p:strVal val="#ppt_y"/>
                                              </p:val>
                                            </p:tav>
                                            <p:tav tm="100000">
                                              <p:val>
                                                <p:strVal val="#ppt_y"/>
                                              </p:val>
                                            </p:tav>
                                          </p:tavLst>
                                        </p:anim>
                                      </p:childTnLst>
                                    </p:cTn>
                                  </p:par>
                                  <p:par>
                                    <p:cTn id="11" presetID="2" presetClass="entr" presetSubtype="8"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1000" fill="hold"/>
                                            <p:tgtEl>
                                              <p:spTgt spid="6"/>
                                            </p:tgtEl>
                                            <p:attrNameLst>
                                              <p:attrName>ppt_x</p:attrName>
                                            </p:attrNameLst>
                                          </p:cBhvr>
                                          <p:tavLst>
                                            <p:tav tm="0">
                                              <p:val>
                                                <p:strVal val="0-#ppt_w/2"/>
                                              </p:val>
                                            </p:tav>
                                            <p:tav tm="100000">
                                              <p:val>
                                                <p:strVal val="#ppt_x"/>
                                              </p:val>
                                            </p:tav>
                                          </p:tavLst>
                                        </p:anim>
                                        <p:anim calcmode="lin" valueType="num">
                                          <p:cBhvr additive="base">
                                            <p:cTn id="14" dur="10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5" fill="hold" display="0">
                      <p:stCondLst>
                        <p:cond delay="indefinite"/>
                      </p:stCondLst>
                      <p:endCondLst>
                        <p:cond evt="onStopAudio" delay="0">
                          <p:tgtEl>
                            <p:sldTgt/>
                          </p:tgtEl>
                        </p:cond>
                      </p:endCondLst>
                    </p:cTn>
                    <p:tgtEl>
                      <p:spTgt spid="8"/>
                    </p:tgtEl>
                  </p:cMediaNode>
                </p:audio>
              </p:childTnLst>
            </p:cTn>
          </p:par>
        </p:tnLst>
      </p:timing>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5231904" y="0"/>
            <a:ext cx="6960096" cy="68515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a:spcAft>
                <a:spcPts val="600"/>
              </a:spcAft>
            </a:pPr>
            <a:endParaRPr lang="en-US" altLang="en-US" dirty="0">
              <a:solidFill>
                <a:schemeClr val="bg1"/>
              </a:solidFill>
            </a:endParaRPr>
          </a:p>
        </p:txBody>
      </p:sp>
      <p:sp>
        <p:nvSpPr>
          <p:cNvPr id="4" name="Title 3"/>
          <p:cNvSpPr>
            <a:spLocks noGrp="1"/>
          </p:cNvSpPr>
          <p:nvPr>
            <p:ph type="title"/>
          </p:nvPr>
        </p:nvSpPr>
        <p:spPr>
          <a:xfrm>
            <a:off x="310343" y="149632"/>
            <a:ext cx="7657866" cy="1551176"/>
          </a:xfrm>
        </p:spPr>
        <p:txBody>
          <a:bodyPr>
            <a:normAutofit/>
          </a:bodyPr>
          <a:lstStyle/>
          <a:p>
            <a:r>
              <a:rPr lang="en-US" sz="4000" b="1" spc="-150" dirty="0">
                <a:solidFill>
                  <a:srgbClr val="F5C24C"/>
                </a:solidFill>
                <a:latin typeface="Calibri" pitchFamily="34" charset="0"/>
                <a:ea typeface="Franchise" pitchFamily="49" charset="0"/>
              </a:rPr>
              <a:t>*</a:t>
            </a:r>
            <a:r>
              <a:rPr lang="en-US" sz="4000" b="1" spc="-150" dirty="0">
                <a:solidFill>
                  <a:schemeClr val="tx1">
                    <a:lumMod val="65000"/>
                    <a:lumOff val="35000"/>
                  </a:schemeClr>
                </a:solidFill>
                <a:latin typeface="Calibri" pitchFamily="34" charset="0"/>
                <a:ea typeface="Franchise" pitchFamily="49" charset="0"/>
              </a:rPr>
              <a:t> </a:t>
            </a:r>
            <a:r>
              <a:rPr lang="en-US" sz="4000" b="1" dirty="0">
                <a:solidFill>
                  <a:schemeClr val="tx2"/>
                </a:solidFill>
              </a:rPr>
              <a:t>A Brand Positioning </a:t>
            </a:r>
            <a:br>
              <a:rPr lang="en-US" sz="4000" b="1" dirty="0">
                <a:solidFill>
                  <a:schemeClr val="tx2"/>
                </a:solidFill>
              </a:rPr>
            </a:br>
            <a:r>
              <a:rPr lang="en-US" sz="4000" b="1" dirty="0">
                <a:solidFill>
                  <a:schemeClr val="tx2"/>
                </a:solidFill>
              </a:rPr>
              <a:t>Statement</a:t>
            </a:r>
          </a:p>
        </p:txBody>
      </p:sp>
      <p:pic>
        <p:nvPicPr>
          <p:cNvPr id="13"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704781" y="1862974"/>
            <a:ext cx="3746501" cy="906087"/>
          </a:xfrm>
          <a:prstGeom prst="rect">
            <a:avLst/>
          </a:prstGeom>
          <a:solidFill>
            <a:schemeClr val="tx1">
              <a:lumMod val="50000"/>
              <a:lumOff val="50000"/>
            </a:schemeClr>
          </a:solidFill>
          <a:ln>
            <a:solidFill>
              <a:schemeClr val="accent1"/>
            </a:solidFill>
          </a:ln>
        </p:spPr>
      </p:pic>
      <p:sp>
        <p:nvSpPr>
          <p:cNvPr id="24" name="Rectangle 3"/>
          <p:cNvSpPr txBox="1">
            <a:spLocks noChangeArrowheads="1"/>
          </p:cNvSpPr>
          <p:nvPr/>
        </p:nvSpPr>
        <p:spPr bwMode="auto">
          <a:xfrm>
            <a:off x="623392" y="3067693"/>
            <a:ext cx="3746500" cy="3711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Char char="•"/>
              <a:defRPr sz="3200">
                <a:solidFill>
                  <a:srgbClr val="4F2E25"/>
                </a:solidFill>
                <a:latin typeface="Calibri" pitchFamily="34" charset="0"/>
                <a:ea typeface="+mn-ea"/>
                <a:cs typeface="+mn-cs"/>
              </a:defRPr>
            </a:lvl1pPr>
            <a:lvl2pPr marL="742950" indent="-285750" algn="l" rtl="0" eaLnBrk="0" fontAlgn="base" hangingPunct="0">
              <a:spcBef>
                <a:spcPct val="20000"/>
              </a:spcBef>
              <a:spcAft>
                <a:spcPct val="0"/>
              </a:spcAft>
              <a:buChar char="–"/>
              <a:defRPr sz="2800">
                <a:solidFill>
                  <a:srgbClr val="4D4D4D"/>
                </a:solidFill>
                <a:latin typeface="Calibri" pitchFamily="34" charset="0"/>
              </a:defRPr>
            </a:lvl2pPr>
            <a:lvl3pPr marL="1143000" indent="-228600" algn="l" rtl="0" eaLnBrk="0" fontAlgn="base" hangingPunct="0">
              <a:spcBef>
                <a:spcPct val="20000"/>
              </a:spcBef>
              <a:spcAft>
                <a:spcPct val="0"/>
              </a:spcAft>
              <a:buChar char="•"/>
              <a:defRPr sz="2400">
                <a:solidFill>
                  <a:srgbClr val="4D4D4D"/>
                </a:solidFill>
                <a:latin typeface="Calibri" pitchFamily="34" charset="0"/>
              </a:defRPr>
            </a:lvl3pPr>
            <a:lvl4pPr marL="1600200" indent="-228600" algn="l" rtl="0" eaLnBrk="0" fontAlgn="base" hangingPunct="0">
              <a:spcBef>
                <a:spcPct val="20000"/>
              </a:spcBef>
              <a:spcAft>
                <a:spcPct val="0"/>
              </a:spcAft>
              <a:buChar char="–"/>
              <a:defRPr sz="2000">
                <a:solidFill>
                  <a:srgbClr val="4D4D4D"/>
                </a:solidFill>
                <a:latin typeface="Calibri" pitchFamily="34" charset="0"/>
              </a:defRPr>
            </a:lvl4pPr>
            <a:lvl5pPr marL="2057400" indent="-228600" algn="l" rtl="0" eaLnBrk="0" fontAlgn="base" hangingPunct="0">
              <a:spcBef>
                <a:spcPct val="20000"/>
              </a:spcBef>
              <a:spcAft>
                <a:spcPct val="0"/>
              </a:spcAft>
              <a:buChar char="»"/>
              <a:defRPr sz="2000">
                <a:solidFill>
                  <a:srgbClr val="4D4D4D"/>
                </a:solidFill>
                <a:latin typeface="Calibri" pitchFamily="34" charset="0"/>
              </a:defRPr>
            </a:lvl5pPr>
            <a:lvl6pPr marL="2514600" indent="-228600" algn="l" rtl="0" fontAlgn="base">
              <a:spcBef>
                <a:spcPct val="20000"/>
              </a:spcBef>
              <a:spcAft>
                <a:spcPct val="0"/>
              </a:spcAft>
              <a:buChar char="»"/>
              <a:defRPr sz="2000">
                <a:solidFill>
                  <a:srgbClr val="40251E"/>
                </a:solidFill>
                <a:latin typeface="+mn-lt"/>
              </a:defRPr>
            </a:lvl6pPr>
            <a:lvl7pPr marL="2971800" indent="-228600" algn="l" rtl="0" fontAlgn="base">
              <a:spcBef>
                <a:spcPct val="20000"/>
              </a:spcBef>
              <a:spcAft>
                <a:spcPct val="0"/>
              </a:spcAft>
              <a:buChar char="»"/>
              <a:defRPr sz="2000">
                <a:solidFill>
                  <a:srgbClr val="40251E"/>
                </a:solidFill>
                <a:latin typeface="+mn-lt"/>
              </a:defRPr>
            </a:lvl7pPr>
            <a:lvl8pPr marL="3429000" indent="-228600" algn="l" rtl="0" fontAlgn="base">
              <a:spcBef>
                <a:spcPct val="20000"/>
              </a:spcBef>
              <a:spcAft>
                <a:spcPct val="0"/>
              </a:spcAft>
              <a:buChar char="»"/>
              <a:defRPr sz="2000">
                <a:solidFill>
                  <a:srgbClr val="40251E"/>
                </a:solidFill>
                <a:latin typeface="+mn-lt"/>
              </a:defRPr>
            </a:lvl8pPr>
            <a:lvl9pPr marL="3886200" indent="-228600" algn="l" rtl="0" fontAlgn="base">
              <a:spcBef>
                <a:spcPct val="20000"/>
              </a:spcBef>
              <a:spcAft>
                <a:spcPct val="0"/>
              </a:spcAft>
              <a:buChar char="»"/>
              <a:defRPr sz="2000">
                <a:solidFill>
                  <a:srgbClr val="40251E"/>
                </a:solidFill>
                <a:latin typeface="+mn-lt"/>
              </a:defRPr>
            </a:lvl9pPr>
          </a:lstStyle>
          <a:p>
            <a:pPr marL="914400" lvl="1" indent="-457200" eaLnBrk="1" hangingPunct="1">
              <a:spcAft>
                <a:spcPts val="600"/>
              </a:spcAft>
              <a:buFont typeface="+mj-lt"/>
              <a:buAutoNum type="arabicPeriod"/>
              <a:defRPr/>
            </a:pPr>
            <a:r>
              <a:rPr lang="en-US" sz="2000" b="1" dirty="0">
                <a:solidFill>
                  <a:schemeClr val="tx2"/>
                </a:solidFill>
                <a:cs typeface="Calibri" pitchFamily="34" charset="0"/>
              </a:rPr>
              <a:t>Who is our Target Customer?</a:t>
            </a:r>
            <a:br>
              <a:rPr lang="en-US" sz="2000" b="1" dirty="0">
                <a:solidFill>
                  <a:schemeClr val="tx2"/>
                </a:solidFill>
                <a:cs typeface="Calibri" pitchFamily="34" charset="0"/>
              </a:rPr>
            </a:br>
            <a:r>
              <a:rPr lang="en-US" sz="1800" dirty="0">
                <a:solidFill>
                  <a:schemeClr val="tx2"/>
                </a:solidFill>
                <a:cs typeface="Calibri" pitchFamily="34" charset="0"/>
              </a:rPr>
              <a:t>Middle of the bell curve</a:t>
            </a:r>
          </a:p>
          <a:p>
            <a:pPr marL="914400" lvl="1" indent="-457200" eaLnBrk="1" hangingPunct="1">
              <a:spcAft>
                <a:spcPts val="600"/>
              </a:spcAft>
              <a:buFont typeface="+mj-lt"/>
              <a:buAutoNum type="arabicPeriod"/>
              <a:defRPr/>
            </a:pPr>
            <a:r>
              <a:rPr lang="en-US" sz="2000" b="1" dirty="0">
                <a:solidFill>
                  <a:schemeClr val="tx2"/>
                </a:solidFill>
                <a:cs typeface="Calibri" pitchFamily="34" charset="0"/>
              </a:rPr>
              <a:t>What are their needs?</a:t>
            </a:r>
            <a:br>
              <a:rPr lang="en-US" sz="2000" b="1" dirty="0">
                <a:solidFill>
                  <a:schemeClr val="tx2"/>
                </a:solidFill>
                <a:cs typeface="Calibri" pitchFamily="34" charset="0"/>
              </a:rPr>
            </a:br>
            <a:r>
              <a:rPr lang="en-US" sz="1800" dirty="0">
                <a:solidFill>
                  <a:schemeClr val="tx2"/>
                </a:solidFill>
                <a:cs typeface="Calibri" pitchFamily="34" charset="0"/>
              </a:rPr>
              <a:t>Problem they seek to solve</a:t>
            </a:r>
            <a:endParaRPr lang="en-US" sz="2000" b="1" dirty="0">
              <a:solidFill>
                <a:schemeClr val="tx2"/>
              </a:solidFill>
              <a:cs typeface="Calibri" pitchFamily="34" charset="0"/>
            </a:endParaRPr>
          </a:p>
          <a:p>
            <a:pPr marL="914400" lvl="1" indent="-457200" eaLnBrk="1" hangingPunct="1">
              <a:spcAft>
                <a:spcPts val="600"/>
              </a:spcAft>
              <a:buFont typeface="+mj-lt"/>
              <a:buAutoNum type="arabicPeriod"/>
              <a:defRPr/>
            </a:pPr>
            <a:endParaRPr lang="en-US" sz="400" b="1" dirty="0">
              <a:solidFill>
                <a:schemeClr val="tx2"/>
              </a:solidFill>
              <a:cs typeface="Calibri" pitchFamily="34" charset="0"/>
            </a:endParaRPr>
          </a:p>
          <a:p>
            <a:pPr marL="914400" lvl="1" indent="-457200" eaLnBrk="1" hangingPunct="1">
              <a:spcAft>
                <a:spcPts val="600"/>
              </a:spcAft>
              <a:buFont typeface="+mj-lt"/>
              <a:buAutoNum type="arabicPeriod"/>
              <a:defRPr/>
            </a:pPr>
            <a:r>
              <a:rPr lang="en-US" sz="2000" b="1" dirty="0">
                <a:solidFill>
                  <a:schemeClr val="tx2"/>
                </a:solidFill>
                <a:cs typeface="Calibri" pitchFamily="34" charset="0"/>
              </a:rPr>
              <a:t>Secret Sauce: </a:t>
            </a:r>
            <a:br>
              <a:rPr lang="en-US" sz="2000" b="1" dirty="0">
                <a:solidFill>
                  <a:schemeClr val="tx2"/>
                </a:solidFill>
                <a:cs typeface="Calibri" pitchFamily="34" charset="0"/>
              </a:rPr>
            </a:br>
            <a:r>
              <a:rPr lang="en-US" sz="1800" dirty="0">
                <a:solidFill>
                  <a:schemeClr val="tx2"/>
                </a:solidFill>
                <a:cs typeface="Calibri" pitchFamily="34" charset="0"/>
              </a:rPr>
              <a:t>How does our product uniquely solve their needs?</a:t>
            </a:r>
            <a:endParaRPr lang="en-US" sz="2000" dirty="0">
              <a:solidFill>
                <a:schemeClr val="tx2"/>
              </a:solidFill>
              <a:cs typeface="Calibri" pitchFamily="34" charset="0"/>
            </a:endParaRPr>
          </a:p>
          <a:p>
            <a:pPr marL="914400" lvl="1" indent="-457200" eaLnBrk="1" hangingPunct="1">
              <a:spcAft>
                <a:spcPts val="600"/>
              </a:spcAft>
              <a:buFont typeface="+mj-lt"/>
              <a:buAutoNum type="arabicPeriod"/>
              <a:defRPr/>
            </a:pPr>
            <a:endParaRPr lang="en-US" sz="100" b="1" dirty="0">
              <a:solidFill>
                <a:schemeClr val="tx2"/>
              </a:solidFill>
              <a:cs typeface="Calibri" pitchFamily="34" charset="0"/>
            </a:endParaRPr>
          </a:p>
          <a:p>
            <a:pPr marL="914400" lvl="1" indent="-457200" eaLnBrk="1" hangingPunct="1">
              <a:spcAft>
                <a:spcPts val="600"/>
              </a:spcAft>
              <a:buFont typeface="+mj-lt"/>
              <a:buAutoNum type="arabicPeriod"/>
              <a:defRPr/>
            </a:pPr>
            <a:r>
              <a:rPr lang="en-US" sz="2000" b="1" dirty="0">
                <a:solidFill>
                  <a:schemeClr val="tx2"/>
                </a:solidFill>
                <a:cs typeface="Calibri" pitchFamily="34" charset="0"/>
              </a:rPr>
              <a:t>Proof: </a:t>
            </a:r>
            <a:r>
              <a:rPr lang="en-US" sz="1800" dirty="0">
                <a:solidFill>
                  <a:schemeClr val="tx2"/>
                </a:solidFill>
                <a:cs typeface="Calibri" pitchFamily="34" charset="0"/>
              </a:rPr>
              <a:t>Give your customers a reason to believe!</a:t>
            </a:r>
            <a:endParaRPr lang="en-US" sz="2000" dirty="0">
              <a:solidFill>
                <a:schemeClr val="tx2"/>
              </a:solidFill>
              <a:cs typeface="Calibri" pitchFamily="34" charset="0"/>
            </a:endParaRPr>
          </a:p>
        </p:txBody>
      </p:sp>
      <p:pic>
        <p:nvPicPr>
          <p:cNvPr id="32" name="Picture 2" descr="http://www.detempus.com/nm/albuquerque/images/Jimmy_Johns_Albuquerque_Menu_02.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243736">
            <a:off x="6504256" y="425345"/>
            <a:ext cx="1530542" cy="220015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3"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576349">
            <a:off x="8465102" y="261936"/>
            <a:ext cx="2387883" cy="235425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5" name="Rectangle 3"/>
          <p:cNvSpPr txBox="1">
            <a:spLocks noChangeArrowheads="1"/>
          </p:cNvSpPr>
          <p:nvPr/>
        </p:nvSpPr>
        <p:spPr bwMode="auto">
          <a:xfrm>
            <a:off x="5231904" y="2769061"/>
            <a:ext cx="6531502" cy="4010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Char char="•"/>
              <a:defRPr sz="3200">
                <a:solidFill>
                  <a:srgbClr val="4F2E25"/>
                </a:solidFill>
                <a:latin typeface="Calibri" pitchFamily="34" charset="0"/>
                <a:ea typeface="+mn-ea"/>
                <a:cs typeface="+mn-cs"/>
              </a:defRPr>
            </a:lvl1pPr>
            <a:lvl2pPr marL="742950" indent="-285750" algn="l" rtl="0" eaLnBrk="0" fontAlgn="base" hangingPunct="0">
              <a:spcBef>
                <a:spcPct val="20000"/>
              </a:spcBef>
              <a:spcAft>
                <a:spcPct val="0"/>
              </a:spcAft>
              <a:buChar char="–"/>
              <a:defRPr sz="2800">
                <a:solidFill>
                  <a:srgbClr val="4D4D4D"/>
                </a:solidFill>
                <a:latin typeface="Calibri" pitchFamily="34" charset="0"/>
              </a:defRPr>
            </a:lvl2pPr>
            <a:lvl3pPr marL="1143000" indent="-228600" algn="l" rtl="0" eaLnBrk="0" fontAlgn="base" hangingPunct="0">
              <a:spcBef>
                <a:spcPct val="20000"/>
              </a:spcBef>
              <a:spcAft>
                <a:spcPct val="0"/>
              </a:spcAft>
              <a:buChar char="•"/>
              <a:defRPr sz="2400">
                <a:solidFill>
                  <a:srgbClr val="4D4D4D"/>
                </a:solidFill>
                <a:latin typeface="Calibri" pitchFamily="34" charset="0"/>
              </a:defRPr>
            </a:lvl3pPr>
            <a:lvl4pPr marL="1600200" indent="-228600" algn="l" rtl="0" eaLnBrk="0" fontAlgn="base" hangingPunct="0">
              <a:spcBef>
                <a:spcPct val="20000"/>
              </a:spcBef>
              <a:spcAft>
                <a:spcPct val="0"/>
              </a:spcAft>
              <a:buChar char="–"/>
              <a:defRPr sz="2000">
                <a:solidFill>
                  <a:srgbClr val="4D4D4D"/>
                </a:solidFill>
                <a:latin typeface="Calibri" pitchFamily="34" charset="0"/>
              </a:defRPr>
            </a:lvl4pPr>
            <a:lvl5pPr marL="2057400" indent="-228600" algn="l" rtl="0" eaLnBrk="0" fontAlgn="base" hangingPunct="0">
              <a:spcBef>
                <a:spcPct val="20000"/>
              </a:spcBef>
              <a:spcAft>
                <a:spcPct val="0"/>
              </a:spcAft>
              <a:buChar char="»"/>
              <a:defRPr sz="2000">
                <a:solidFill>
                  <a:srgbClr val="4D4D4D"/>
                </a:solidFill>
                <a:latin typeface="Calibri" pitchFamily="34" charset="0"/>
              </a:defRPr>
            </a:lvl5pPr>
            <a:lvl6pPr marL="2514600" indent="-228600" algn="l" rtl="0" fontAlgn="base">
              <a:spcBef>
                <a:spcPct val="20000"/>
              </a:spcBef>
              <a:spcAft>
                <a:spcPct val="0"/>
              </a:spcAft>
              <a:buChar char="»"/>
              <a:defRPr sz="2000">
                <a:solidFill>
                  <a:srgbClr val="40251E"/>
                </a:solidFill>
                <a:latin typeface="+mn-lt"/>
              </a:defRPr>
            </a:lvl6pPr>
            <a:lvl7pPr marL="2971800" indent="-228600" algn="l" rtl="0" fontAlgn="base">
              <a:spcBef>
                <a:spcPct val="20000"/>
              </a:spcBef>
              <a:spcAft>
                <a:spcPct val="0"/>
              </a:spcAft>
              <a:buChar char="»"/>
              <a:defRPr sz="2000">
                <a:solidFill>
                  <a:srgbClr val="40251E"/>
                </a:solidFill>
                <a:latin typeface="+mn-lt"/>
              </a:defRPr>
            </a:lvl7pPr>
            <a:lvl8pPr marL="3429000" indent="-228600" algn="l" rtl="0" fontAlgn="base">
              <a:spcBef>
                <a:spcPct val="20000"/>
              </a:spcBef>
              <a:spcAft>
                <a:spcPct val="0"/>
              </a:spcAft>
              <a:buChar char="»"/>
              <a:defRPr sz="2000">
                <a:solidFill>
                  <a:srgbClr val="40251E"/>
                </a:solidFill>
                <a:latin typeface="+mn-lt"/>
              </a:defRPr>
            </a:lvl8pPr>
            <a:lvl9pPr marL="3886200" indent="-228600" algn="l" rtl="0" fontAlgn="base">
              <a:spcBef>
                <a:spcPct val="20000"/>
              </a:spcBef>
              <a:spcAft>
                <a:spcPct val="0"/>
              </a:spcAft>
              <a:buChar char="»"/>
              <a:defRPr sz="2000">
                <a:solidFill>
                  <a:srgbClr val="40251E"/>
                </a:solidFill>
                <a:latin typeface="+mn-lt"/>
              </a:defRPr>
            </a:lvl9pPr>
          </a:lstStyle>
          <a:p>
            <a:pPr marL="914400" lvl="1" indent="-457200" eaLnBrk="1" hangingPunct="1">
              <a:spcAft>
                <a:spcPts val="1200"/>
              </a:spcAft>
              <a:buFont typeface="+mj-lt"/>
              <a:buAutoNum type="arabicPeriod"/>
              <a:defRPr/>
            </a:pPr>
            <a:r>
              <a:rPr lang="en-US" sz="2000" dirty="0">
                <a:solidFill>
                  <a:schemeClr val="bg1"/>
                </a:solidFill>
                <a:cs typeface="Calibri" pitchFamily="34" charset="0"/>
              </a:rPr>
              <a:t>For twenty-something guys who live in dorms or work in cubicles…</a:t>
            </a:r>
          </a:p>
          <a:p>
            <a:pPr marL="914400" lvl="1" indent="-457200" eaLnBrk="1" hangingPunct="1">
              <a:spcAft>
                <a:spcPts val="1200"/>
              </a:spcAft>
              <a:buFont typeface="+mj-lt"/>
              <a:buAutoNum type="arabicPeriod"/>
              <a:defRPr/>
            </a:pPr>
            <a:r>
              <a:rPr lang="en-US" sz="2000" dirty="0">
                <a:solidFill>
                  <a:schemeClr val="bg1"/>
                </a:solidFill>
                <a:cs typeface="Calibri" pitchFamily="34" charset="0"/>
              </a:rPr>
              <a:t>And who need to satisfy immediate hunger when there’s little time to eat and no inclination to cook…</a:t>
            </a:r>
          </a:p>
          <a:p>
            <a:pPr marL="914400" lvl="1" indent="-457200" eaLnBrk="1" hangingPunct="1">
              <a:spcAft>
                <a:spcPts val="1200"/>
              </a:spcAft>
              <a:buFont typeface="+mj-lt"/>
              <a:buAutoNum type="arabicPeriod"/>
              <a:defRPr/>
            </a:pPr>
            <a:r>
              <a:rPr lang="en-US" sz="2000" u="sng" dirty="0">
                <a:solidFill>
                  <a:schemeClr val="bg1"/>
                </a:solidFill>
                <a:cs typeface="Calibri" pitchFamily="34" charset="0"/>
              </a:rPr>
              <a:t>Only</a:t>
            </a:r>
            <a:r>
              <a:rPr lang="en-US" sz="2000" dirty="0">
                <a:solidFill>
                  <a:schemeClr val="bg1"/>
                </a:solidFill>
                <a:cs typeface="Calibri" pitchFamily="34" charset="0"/>
              </a:rPr>
              <a:t> Jimmy John’s delivers subs so freaky fast, we start preparing your order before you’re even off the phone.</a:t>
            </a:r>
          </a:p>
          <a:p>
            <a:pPr marL="914400" lvl="1" indent="-457200" eaLnBrk="1" hangingPunct="1">
              <a:spcAft>
                <a:spcPts val="1200"/>
              </a:spcAft>
              <a:buFont typeface="+mj-lt"/>
              <a:buAutoNum type="arabicPeriod"/>
              <a:defRPr/>
            </a:pPr>
            <a:r>
              <a:rPr lang="en-US" sz="2000" dirty="0">
                <a:solidFill>
                  <a:schemeClr val="bg1"/>
                </a:solidFill>
                <a:cs typeface="Calibri" pitchFamily="34" charset="0"/>
              </a:rPr>
              <a:t>We’re so committed to speedy delivery, if we can’t get it to you in 12-15 minutes, we’ll make it up to you. </a:t>
            </a:r>
          </a:p>
        </p:txBody>
      </p:sp>
      <p:sp>
        <p:nvSpPr>
          <p:cNvPr id="10" name="Flowchart: Off-page Connector 9">
            <a:extLst>
              <a:ext uri="{FF2B5EF4-FFF2-40B4-BE49-F238E27FC236}">
                <a16:creationId xmlns:a16="http://schemas.microsoft.com/office/drawing/2014/main" id="{261EF41A-A0D8-47D6-AABB-17E320535FD6}"/>
              </a:ext>
            </a:extLst>
          </p:cNvPr>
          <p:cNvSpPr/>
          <p:nvPr/>
        </p:nvSpPr>
        <p:spPr>
          <a:xfrm>
            <a:off x="11303612" y="220936"/>
            <a:ext cx="477184" cy="350689"/>
          </a:xfrm>
          <a:prstGeom prst="flowChartOffpageConnector">
            <a:avLst/>
          </a:prstGeom>
          <a:solidFill>
            <a:srgbClr val="F5C24C"/>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dirty="0"/>
          </a:p>
        </p:txBody>
      </p:sp>
      <p:sp>
        <p:nvSpPr>
          <p:cNvPr id="26" name="Slide Number Placeholder 1"/>
          <p:cNvSpPr txBox="1">
            <a:spLocks/>
          </p:cNvSpPr>
          <p:nvPr/>
        </p:nvSpPr>
        <p:spPr>
          <a:xfrm>
            <a:off x="11285989" y="186594"/>
            <a:ext cx="477416" cy="365125"/>
          </a:xfrm>
          <a:prstGeom prst="rect">
            <a:avLst/>
          </a:prstGeom>
        </p:spPr>
        <p:txBody>
          <a:bodyPr/>
          <a:lstStyle>
            <a:defPPr>
              <a:defRPr lang="en-US"/>
            </a:defPPr>
            <a:lvl1pPr algn="l" defTabSz="457008" rtl="0" fontAlgn="base">
              <a:spcBef>
                <a:spcPct val="0"/>
              </a:spcBef>
              <a:spcAft>
                <a:spcPct val="0"/>
              </a:spcAft>
              <a:defRPr kern="1200">
                <a:solidFill>
                  <a:schemeClr val="tx1"/>
                </a:solidFill>
                <a:latin typeface="Franklin Gothic Book" pitchFamily="34" charset="0"/>
                <a:ea typeface="MS PGothic" pitchFamily="34" charset="-128"/>
                <a:cs typeface="+mn-cs"/>
              </a:defRPr>
            </a:lvl1pPr>
            <a:lvl2pPr marL="457008" algn="l" defTabSz="457008" rtl="0" fontAlgn="base">
              <a:spcBef>
                <a:spcPct val="0"/>
              </a:spcBef>
              <a:spcAft>
                <a:spcPct val="0"/>
              </a:spcAft>
              <a:defRPr kern="1200">
                <a:solidFill>
                  <a:schemeClr val="tx1"/>
                </a:solidFill>
                <a:latin typeface="Franklin Gothic Book" pitchFamily="34" charset="0"/>
                <a:ea typeface="MS PGothic" pitchFamily="34" charset="-128"/>
                <a:cs typeface="+mn-cs"/>
              </a:defRPr>
            </a:lvl2pPr>
            <a:lvl3pPr marL="914012" algn="l" defTabSz="457008" rtl="0" fontAlgn="base">
              <a:spcBef>
                <a:spcPct val="0"/>
              </a:spcBef>
              <a:spcAft>
                <a:spcPct val="0"/>
              </a:spcAft>
              <a:defRPr kern="1200">
                <a:solidFill>
                  <a:schemeClr val="tx1"/>
                </a:solidFill>
                <a:latin typeface="Franklin Gothic Book" pitchFamily="34" charset="0"/>
                <a:ea typeface="MS PGothic" pitchFamily="34" charset="-128"/>
                <a:cs typeface="+mn-cs"/>
              </a:defRPr>
            </a:lvl3pPr>
            <a:lvl4pPr marL="1371020" algn="l" defTabSz="457008" rtl="0" fontAlgn="base">
              <a:spcBef>
                <a:spcPct val="0"/>
              </a:spcBef>
              <a:spcAft>
                <a:spcPct val="0"/>
              </a:spcAft>
              <a:defRPr kern="1200">
                <a:solidFill>
                  <a:schemeClr val="tx1"/>
                </a:solidFill>
                <a:latin typeface="Franklin Gothic Book" pitchFamily="34" charset="0"/>
                <a:ea typeface="MS PGothic" pitchFamily="34" charset="-128"/>
                <a:cs typeface="+mn-cs"/>
              </a:defRPr>
            </a:lvl4pPr>
            <a:lvl5pPr marL="1828025" algn="l" defTabSz="457008" rtl="0" fontAlgn="base">
              <a:spcBef>
                <a:spcPct val="0"/>
              </a:spcBef>
              <a:spcAft>
                <a:spcPct val="0"/>
              </a:spcAft>
              <a:defRPr kern="1200">
                <a:solidFill>
                  <a:schemeClr val="tx1"/>
                </a:solidFill>
                <a:latin typeface="Franklin Gothic Book" pitchFamily="34" charset="0"/>
                <a:ea typeface="MS PGothic" pitchFamily="34" charset="-128"/>
                <a:cs typeface="+mn-cs"/>
              </a:defRPr>
            </a:lvl5pPr>
            <a:lvl6pPr marL="2285032" algn="l" defTabSz="914012" rtl="0" eaLnBrk="1" latinLnBrk="0" hangingPunct="1">
              <a:defRPr kern="1200">
                <a:solidFill>
                  <a:schemeClr val="tx1"/>
                </a:solidFill>
                <a:latin typeface="Franklin Gothic Book" pitchFamily="34" charset="0"/>
                <a:ea typeface="MS PGothic" pitchFamily="34" charset="-128"/>
                <a:cs typeface="+mn-cs"/>
              </a:defRPr>
            </a:lvl6pPr>
            <a:lvl7pPr marL="2742037" algn="l" defTabSz="914012" rtl="0" eaLnBrk="1" latinLnBrk="0" hangingPunct="1">
              <a:defRPr kern="1200">
                <a:solidFill>
                  <a:schemeClr val="tx1"/>
                </a:solidFill>
                <a:latin typeface="Franklin Gothic Book" pitchFamily="34" charset="0"/>
                <a:ea typeface="MS PGothic" pitchFamily="34" charset="-128"/>
                <a:cs typeface="+mn-cs"/>
              </a:defRPr>
            </a:lvl7pPr>
            <a:lvl8pPr marL="3199044" algn="l" defTabSz="914012" rtl="0" eaLnBrk="1" latinLnBrk="0" hangingPunct="1">
              <a:defRPr kern="1200">
                <a:solidFill>
                  <a:schemeClr val="tx1"/>
                </a:solidFill>
                <a:latin typeface="Franklin Gothic Book" pitchFamily="34" charset="0"/>
                <a:ea typeface="MS PGothic" pitchFamily="34" charset="-128"/>
                <a:cs typeface="+mn-cs"/>
              </a:defRPr>
            </a:lvl8pPr>
            <a:lvl9pPr marL="3656050" algn="l" defTabSz="914012" rtl="0" eaLnBrk="1" latinLnBrk="0" hangingPunct="1">
              <a:defRPr kern="1200">
                <a:solidFill>
                  <a:schemeClr val="tx1"/>
                </a:solidFill>
                <a:latin typeface="Franklin Gothic Book" pitchFamily="34" charset="0"/>
                <a:ea typeface="MS PGothic" pitchFamily="34" charset="-128"/>
                <a:cs typeface="+mn-cs"/>
              </a:defRPr>
            </a:lvl9pPr>
          </a:lstStyle>
          <a:p>
            <a:fld id="{601EE9E8-4134-49B0-9AA7-3089E6521627}" type="slidenum">
              <a:rPr lang="en-US" b="1">
                <a:latin typeface="+mn-lt"/>
              </a:rPr>
              <a:pPr/>
              <a:t>45</a:t>
            </a:fld>
            <a:endParaRPr lang="en-US" b="1" dirty="0">
              <a:latin typeface="+mn-lt"/>
            </a:endParaRPr>
          </a:p>
        </p:txBody>
      </p:sp>
      <p:pic>
        <p:nvPicPr>
          <p:cNvPr id="3" name="Picture 2" descr="A screenshot of a cell phone&#10;&#10;Description automatically generated">
            <a:extLst>
              <a:ext uri="{FF2B5EF4-FFF2-40B4-BE49-F238E27FC236}">
                <a16:creationId xmlns:a16="http://schemas.microsoft.com/office/drawing/2014/main" id="{6837188B-9F71-461E-A46D-528D6F1219C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002212">
            <a:off x="1720910" y="3495128"/>
            <a:ext cx="8207451" cy="1828958"/>
          </a:xfrm>
          <a:prstGeom prst="rect">
            <a:avLst/>
          </a:prstGeom>
          <a:effectLst>
            <a:outerShdw blurRad="139700" dist="152400" dir="2700000" algn="tl" rotWithShape="0">
              <a:prstClr val="black">
                <a:alpha val="40000"/>
              </a:prstClr>
            </a:outerShdw>
          </a:effectLst>
        </p:spPr>
      </p:pic>
      <p:pic>
        <p:nvPicPr>
          <p:cNvPr id="2" name="45">
            <a:hlinkClick r:id="" action="ppaction://media"/>
            <a:extLst>
              <a:ext uri="{FF2B5EF4-FFF2-40B4-BE49-F238E27FC236}">
                <a16:creationId xmlns:a16="http://schemas.microsoft.com/office/drawing/2014/main" id="{C090EAFF-9E7C-D605-4921-2EC61789DC24}"/>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508939601"/>
      </p:ext>
    </p:extLst>
  </p:cSld>
  <p:clrMapOvr>
    <a:masterClrMapping/>
  </p:clrMapOvr>
  <mc:AlternateContent xmlns:mc="http://schemas.openxmlformats.org/markup-compatibility/2006">
    <mc:Choice xmlns:p14="http://schemas.microsoft.com/office/powerpoint/2010/main" Requires="p14">
      <p:transition spd="med" p14:dur="700" advTm="108000">
        <p:fade/>
      </p:transition>
    </mc:Choice>
    <mc:Fallback>
      <p:transition spd="med" advTm="108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7766" fill="hold"/>
                                        <p:tgtEl>
                                          <p:spTgt spid="2"/>
                                        </p:tgtEl>
                                      </p:cBhvr>
                                    </p:cmd>
                                  </p:childTnLst>
                                </p:cTn>
                              </p:par>
                              <p:par>
                                <p:cTn id="7" presetID="1" presetClass="entr" presetSubtype="0" fill="hold" nodeType="withEffect">
                                  <p:stCondLst>
                                    <p:cond delay="21000"/>
                                  </p:stCondLst>
                                  <p:childTnLst>
                                    <p:set>
                                      <p:cBhvr>
                                        <p:cTn id="8" dur="1" fill="hold">
                                          <p:stCondLst>
                                            <p:cond delay="0"/>
                                          </p:stCondLst>
                                        </p:cTn>
                                        <p:tgtEl>
                                          <p:spTgt spid="35">
                                            <p:txEl>
                                              <p:pRg st="0" end="0"/>
                                            </p:txEl>
                                          </p:spTgt>
                                        </p:tgtEl>
                                        <p:attrNameLst>
                                          <p:attrName>style.visibility</p:attrName>
                                        </p:attrNameLst>
                                      </p:cBhvr>
                                      <p:to>
                                        <p:strVal val="visible"/>
                                      </p:to>
                                    </p:set>
                                  </p:childTnLst>
                                </p:cTn>
                              </p:par>
                              <p:par>
                                <p:cTn id="9" presetID="1" presetClass="entr" presetSubtype="0" fill="hold" nodeType="withEffect">
                                  <p:stCondLst>
                                    <p:cond delay="43000"/>
                                  </p:stCondLst>
                                  <p:childTnLst>
                                    <p:set>
                                      <p:cBhvr>
                                        <p:cTn id="10" dur="1" fill="hold">
                                          <p:stCondLst>
                                            <p:cond delay="0"/>
                                          </p:stCondLst>
                                        </p:cTn>
                                        <p:tgtEl>
                                          <p:spTgt spid="35">
                                            <p:txEl>
                                              <p:pRg st="1" end="1"/>
                                            </p:txEl>
                                          </p:spTgt>
                                        </p:tgtEl>
                                        <p:attrNameLst>
                                          <p:attrName>style.visibility</p:attrName>
                                        </p:attrNameLst>
                                      </p:cBhvr>
                                      <p:to>
                                        <p:strVal val="visible"/>
                                      </p:to>
                                    </p:set>
                                  </p:childTnLst>
                                </p:cTn>
                              </p:par>
                              <p:par>
                                <p:cTn id="11" presetID="1" presetClass="entr" presetSubtype="0" fill="hold" nodeType="withEffect">
                                  <p:stCondLst>
                                    <p:cond delay="71000"/>
                                  </p:stCondLst>
                                  <p:childTnLst>
                                    <p:set>
                                      <p:cBhvr>
                                        <p:cTn id="12" dur="1" fill="hold">
                                          <p:stCondLst>
                                            <p:cond delay="0"/>
                                          </p:stCondLst>
                                        </p:cTn>
                                        <p:tgtEl>
                                          <p:spTgt spid="35">
                                            <p:txEl>
                                              <p:pRg st="2" end="2"/>
                                            </p:txEl>
                                          </p:spTgt>
                                        </p:tgtEl>
                                        <p:attrNameLst>
                                          <p:attrName>style.visibility</p:attrName>
                                        </p:attrNameLst>
                                      </p:cBhvr>
                                      <p:to>
                                        <p:strVal val="visible"/>
                                      </p:to>
                                    </p:set>
                                  </p:childTnLst>
                                </p:cTn>
                              </p:par>
                              <p:par>
                                <p:cTn id="13" presetID="1" presetClass="entr" presetSubtype="0" fill="hold" nodeType="withEffect">
                                  <p:stCondLst>
                                    <p:cond delay="90000"/>
                                  </p:stCondLst>
                                  <p:childTnLst>
                                    <p:set>
                                      <p:cBhvr>
                                        <p:cTn id="14" dur="1" fill="hold">
                                          <p:stCondLst>
                                            <p:cond delay="0"/>
                                          </p:stCondLst>
                                        </p:cTn>
                                        <p:tgtEl>
                                          <p:spTgt spid="35">
                                            <p:txEl>
                                              <p:pRg st="3" end="3"/>
                                            </p:txEl>
                                          </p:spTgt>
                                        </p:tgtEl>
                                        <p:attrNameLst>
                                          <p:attrName>style.visibility</p:attrName>
                                        </p:attrNameLst>
                                      </p:cBhvr>
                                      <p:to>
                                        <p:strVal val="visible"/>
                                      </p:to>
                                    </p:set>
                                  </p:childTnLst>
                                </p:cTn>
                              </p:par>
                              <p:par>
                                <p:cTn id="15" presetID="42" presetClass="entr" presetSubtype="0" fill="hold" nodeType="withEffect">
                                  <p:stCondLst>
                                    <p:cond delay="10080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0" fill="hold" display="0">
                  <p:stCondLst>
                    <p:cond delay="indefinite"/>
                  </p:stCondLst>
                  <p:endCondLst>
                    <p:cond evt="onStopAudio" delay="0">
                      <p:tgtEl>
                        <p:sldTgt/>
                      </p:tgtEl>
                    </p:cond>
                  </p:endCondLst>
                </p:cTn>
                <p:tgtEl>
                  <p:spTgt spid="2"/>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p:cNvSpPr/>
          <p:nvPr/>
        </p:nvSpPr>
        <p:spPr>
          <a:xfrm>
            <a:off x="5807968" y="0"/>
            <a:ext cx="640871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a:spcAft>
                <a:spcPts val="600"/>
              </a:spcAft>
            </a:pPr>
            <a:endParaRPr lang="en-US" altLang="en-US" dirty="0">
              <a:solidFill>
                <a:schemeClr val="bg1"/>
              </a:solidFill>
            </a:endParaRPr>
          </a:p>
        </p:txBody>
      </p:sp>
      <p:sp>
        <p:nvSpPr>
          <p:cNvPr id="14" name="Date Placeholder 13"/>
          <p:cNvSpPr>
            <a:spLocks noGrp="1"/>
          </p:cNvSpPr>
          <p:nvPr>
            <p:ph type="dt" sz="half" idx="10"/>
          </p:nvPr>
        </p:nvSpPr>
        <p:spPr/>
        <p:txBody>
          <a:bodyPr/>
          <a:lstStyle/>
          <a:p>
            <a:fld id="{520F20D6-52FC-4506-9165-60179CBC38AE}" type="datetime1">
              <a:rPr lang="en-US" smtClean="0"/>
              <a:t>5/5/2026</a:t>
            </a:fld>
            <a:endParaRPr lang="en-US"/>
          </a:p>
        </p:txBody>
      </p:sp>
      <p:sp>
        <p:nvSpPr>
          <p:cNvPr id="18" name="Footer Placeholder 17"/>
          <p:cNvSpPr>
            <a:spLocks noGrp="1"/>
          </p:cNvSpPr>
          <p:nvPr>
            <p:ph type="ftr" sz="quarter" idx="11"/>
          </p:nvPr>
        </p:nvSpPr>
        <p:spPr>
          <a:xfrm>
            <a:off x="3832318" y="6381329"/>
            <a:ext cx="2895600" cy="365125"/>
          </a:xfrm>
        </p:spPr>
        <p:txBody>
          <a:bodyPr/>
          <a:lstStyle/>
          <a:p>
            <a:r>
              <a:rPr lang="en-US"/>
              <a:t>Brand Story Workshop</a:t>
            </a:r>
            <a:endParaRPr lang="en-US" dirty="0"/>
          </a:p>
        </p:txBody>
      </p:sp>
      <p:sp>
        <p:nvSpPr>
          <p:cNvPr id="25" name="Subtitle 2"/>
          <p:cNvSpPr txBox="1">
            <a:spLocks/>
          </p:cNvSpPr>
          <p:nvPr/>
        </p:nvSpPr>
        <p:spPr>
          <a:xfrm>
            <a:off x="191344" y="332981"/>
            <a:ext cx="6264696" cy="60344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b="1" spc="-150" dirty="0">
                <a:solidFill>
                  <a:srgbClr val="F5C24C"/>
                </a:solidFill>
                <a:latin typeface="Calibri" pitchFamily="34" charset="0"/>
                <a:ea typeface="Franchise" pitchFamily="49" charset="0"/>
              </a:rPr>
              <a:t>*</a:t>
            </a:r>
            <a:r>
              <a:rPr lang="en-US" b="1" spc="-150" dirty="0">
                <a:solidFill>
                  <a:schemeClr val="tx1">
                    <a:lumMod val="65000"/>
                    <a:lumOff val="35000"/>
                  </a:schemeClr>
                </a:solidFill>
                <a:latin typeface="Calibri" pitchFamily="34" charset="0"/>
                <a:ea typeface="Franchise" pitchFamily="49" charset="0"/>
              </a:rPr>
              <a:t> </a:t>
            </a:r>
            <a:r>
              <a:rPr lang="en-US" sz="4000" b="1" spc="-150" dirty="0">
                <a:solidFill>
                  <a:schemeClr val="tx2"/>
                </a:solidFill>
                <a:latin typeface="Calibri" pitchFamily="34" charset="0"/>
                <a:ea typeface="Franchise" pitchFamily="49" charset="0"/>
              </a:rPr>
              <a:t>Brand Positioning Exercise</a:t>
            </a:r>
            <a:endParaRPr lang="en-US" b="1" spc="-150" dirty="0">
              <a:solidFill>
                <a:schemeClr val="tx2"/>
              </a:solidFill>
              <a:latin typeface="Calibri" pitchFamily="34" charset="0"/>
              <a:ea typeface="Franchise" pitchFamily="49" charset="0"/>
            </a:endParaRPr>
          </a:p>
        </p:txBody>
      </p:sp>
      <p:sp>
        <p:nvSpPr>
          <p:cNvPr id="13" name="Rectangle 3"/>
          <p:cNvSpPr txBox="1">
            <a:spLocks noChangeArrowheads="1"/>
          </p:cNvSpPr>
          <p:nvPr/>
        </p:nvSpPr>
        <p:spPr bwMode="auto">
          <a:xfrm>
            <a:off x="695400" y="2276872"/>
            <a:ext cx="4824536" cy="39679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Char char="•"/>
              <a:defRPr sz="3200">
                <a:solidFill>
                  <a:srgbClr val="4F2E25"/>
                </a:solidFill>
                <a:latin typeface="Calibri" pitchFamily="34" charset="0"/>
                <a:ea typeface="+mn-ea"/>
                <a:cs typeface="+mn-cs"/>
              </a:defRPr>
            </a:lvl1pPr>
            <a:lvl2pPr marL="742950" indent="-285750" algn="l" rtl="0" eaLnBrk="0" fontAlgn="base" hangingPunct="0">
              <a:spcBef>
                <a:spcPct val="20000"/>
              </a:spcBef>
              <a:spcAft>
                <a:spcPct val="0"/>
              </a:spcAft>
              <a:buChar char="–"/>
              <a:defRPr sz="2800">
                <a:solidFill>
                  <a:srgbClr val="4D4D4D"/>
                </a:solidFill>
                <a:latin typeface="Calibri" pitchFamily="34" charset="0"/>
              </a:defRPr>
            </a:lvl2pPr>
            <a:lvl3pPr marL="1143000" indent="-228600" algn="l" rtl="0" eaLnBrk="0" fontAlgn="base" hangingPunct="0">
              <a:spcBef>
                <a:spcPct val="20000"/>
              </a:spcBef>
              <a:spcAft>
                <a:spcPct val="0"/>
              </a:spcAft>
              <a:buChar char="•"/>
              <a:defRPr sz="2400">
                <a:solidFill>
                  <a:srgbClr val="4D4D4D"/>
                </a:solidFill>
                <a:latin typeface="Calibri" pitchFamily="34" charset="0"/>
              </a:defRPr>
            </a:lvl3pPr>
            <a:lvl4pPr marL="1600200" indent="-228600" algn="l" rtl="0" eaLnBrk="0" fontAlgn="base" hangingPunct="0">
              <a:spcBef>
                <a:spcPct val="20000"/>
              </a:spcBef>
              <a:spcAft>
                <a:spcPct val="0"/>
              </a:spcAft>
              <a:buChar char="–"/>
              <a:defRPr sz="2000">
                <a:solidFill>
                  <a:srgbClr val="4D4D4D"/>
                </a:solidFill>
                <a:latin typeface="Calibri" pitchFamily="34" charset="0"/>
              </a:defRPr>
            </a:lvl4pPr>
            <a:lvl5pPr marL="2057400" indent="-228600" algn="l" rtl="0" eaLnBrk="0" fontAlgn="base" hangingPunct="0">
              <a:spcBef>
                <a:spcPct val="20000"/>
              </a:spcBef>
              <a:spcAft>
                <a:spcPct val="0"/>
              </a:spcAft>
              <a:buChar char="»"/>
              <a:defRPr sz="2000">
                <a:solidFill>
                  <a:srgbClr val="4D4D4D"/>
                </a:solidFill>
                <a:latin typeface="Calibri" pitchFamily="34" charset="0"/>
              </a:defRPr>
            </a:lvl5pPr>
            <a:lvl6pPr marL="2514600" indent="-228600" algn="l" rtl="0" fontAlgn="base">
              <a:spcBef>
                <a:spcPct val="20000"/>
              </a:spcBef>
              <a:spcAft>
                <a:spcPct val="0"/>
              </a:spcAft>
              <a:buChar char="»"/>
              <a:defRPr sz="2000">
                <a:solidFill>
                  <a:srgbClr val="40251E"/>
                </a:solidFill>
                <a:latin typeface="+mn-lt"/>
              </a:defRPr>
            </a:lvl6pPr>
            <a:lvl7pPr marL="2971800" indent="-228600" algn="l" rtl="0" fontAlgn="base">
              <a:spcBef>
                <a:spcPct val="20000"/>
              </a:spcBef>
              <a:spcAft>
                <a:spcPct val="0"/>
              </a:spcAft>
              <a:buChar char="»"/>
              <a:defRPr sz="2000">
                <a:solidFill>
                  <a:srgbClr val="40251E"/>
                </a:solidFill>
                <a:latin typeface="+mn-lt"/>
              </a:defRPr>
            </a:lvl7pPr>
            <a:lvl8pPr marL="3429000" indent="-228600" algn="l" rtl="0" fontAlgn="base">
              <a:spcBef>
                <a:spcPct val="20000"/>
              </a:spcBef>
              <a:spcAft>
                <a:spcPct val="0"/>
              </a:spcAft>
              <a:buChar char="»"/>
              <a:defRPr sz="2000">
                <a:solidFill>
                  <a:srgbClr val="40251E"/>
                </a:solidFill>
                <a:latin typeface="+mn-lt"/>
              </a:defRPr>
            </a:lvl8pPr>
            <a:lvl9pPr marL="3886200" indent="-228600" algn="l" rtl="0" fontAlgn="base">
              <a:spcBef>
                <a:spcPct val="20000"/>
              </a:spcBef>
              <a:spcAft>
                <a:spcPct val="0"/>
              </a:spcAft>
              <a:buChar char="»"/>
              <a:defRPr sz="2000">
                <a:solidFill>
                  <a:srgbClr val="40251E"/>
                </a:solidFill>
                <a:latin typeface="+mn-lt"/>
              </a:defRPr>
            </a:lvl9pPr>
          </a:lstStyle>
          <a:p>
            <a:pPr marL="914400" lvl="1" indent="-457200" eaLnBrk="1" hangingPunct="1">
              <a:spcAft>
                <a:spcPts val="600"/>
              </a:spcAft>
              <a:buFont typeface="+mj-lt"/>
              <a:buAutoNum type="arabicPeriod"/>
              <a:defRPr/>
            </a:pPr>
            <a:r>
              <a:rPr lang="en-US" sz="2400" b="1" dirty="0">
                <a:solidFill>
                  <a:schemeClr val="tx2"/>
                </a:solidFill>
                <a:cs typeface="Calibri" pitchFamily="34" charset="0"/>
              </a:rPr>
              <a:t>Target Customer:</a:t>
            </a:r>
            <a:br>
              <a:rPr lang="en-US" sz="2400" b="1" dirty="0">
                <a:solidFill>
                  <a:schemeClr val="tx2"/>
                </a:solidFill>
                <a:cs typeface="Calibri" pitchFamily="34" charset="0"/>
              </a:rPr>
            </a:br>
            <a:r>
              <a:rPr lang="en-US" sz="2000" dirty="0">
                <a:solidFill>
                  <a:schemeClr val="tx2"/>
                </a:solidFill>
                <a:cs typeface="Calibri" pitchFamily="34" charset="0"/>
              </a:rPr>
              <a:t>Who is our customer?</a:t>
            </a:r>
            <a:endParaRPr lang="en-US" sz="2400" dirty="0">
              <a:solidFill>
                <a:schemeClr val="tx2"/>
              </a:solidFill>
              <a:cs typeface="Calibri" pitchFamily="34" charset="0"/>
            </a:endParaRPr>
          </a:p>
          <a:p>
            <a:pPr marL="914400" lvl="1" indent="-457200" eaLnBrk="1" hangingPunct="1">
              <a:spcAft>
                <a:spcPts val="600"/>
              </a:spcAft>
              <a:buFont typeface="+mj-lt"/>
              <a:buAutoNum type="arabicPeriod"/>
              <a:defRPr/>
            </a:pPr>
            <a:r>
              <a:rPr lang="en-US" sz="2400" b="1" dirty="0">
                <a:solidFill>
                  <a:schemeClr val="tx2"/>
                </a:solidFill>
                <a:cs typeface="Calibri" pitchFamily="34" charset="0"/>
              </a:rPr>
              <a:t>What are their needs?</a:t>
            </a:r>
            <a:br>
              <a:rPr lang="en-US" sz="2400" b="1" dirty="0">
                <a:solidFill>
                  <a:schemeClr val="tx2"/>
                </a:solidFill>
                <a:cs typeface="Calibri" pitchFamily="34" charset="0"/>
              </a:rPr>
            </a:br>
            <a:r>
              <a:rPr lang="en-US" sz="2000" dirty="0">
                <a:solidFill>
                  <a:schemeClr val="tx2"/>
                </a:solidFill>
                <a:cs typeface="Calibri" pitchFamily="34" charset="0"/>
              </a:rPr>
              <a:t>Problem they seek to solve</a:t>
            </a:r>
            <a:endParaRPr lang="en-US" sz="2400" b="1" dirty="0">
              <a:solidFill>
                <a:schemeClr val="tx2"/>
              </a:solidFill>
              <a:cs typeface="Calibri" pitchFamily="34" charset="0"/>
            </a:endParaRPr>
          </a:p>
          <a:p>
            <a:pPr marL="914400" lvl="1" indent="-457200" eaLnBrk="1" hangingPunct="1">
              <a:spcAft>
                <a:spcPts val="600"/>
              </a:spcAft>
              <a:buFont typeface="+mj-lt"/>
              <a:buAutoNum type="arabicPeriod"/>
              <a:defRPr/>
            </a:pPr>
            <a:endParaRPr lang="en-US" sz="500" b="1" dirty="0">
              <a:solidFill>
                <a:schemeClr val="tx2"/>
              </a:solidFill>
              <a:cs typeface="Calibri" pitchFamily="34" charset="0"/>
            </a:endParaRPr>
          </a:p>
          <a:p>
            <a:pPr marL="914400" lvl="1" indent="-457200" eaLnBrk="1" hangingPunct="1">
              <a:spcAft>
                <a:spcPts val="600"/>
              </a:spcAft>
              <a:buFont typeface="+mj-lt"/>
              <a:buAutoNum type="arabicPeriod"/>
              <a:defRPr/>
            </a:pPr>
            <a:r>
              <a:rPr lang="en-US" sz="2400" b="1" dirty="0">
                <a:solidFill>
                  <a:schemeClr val="tx2"/>
                </a:solidFill>
                <a:cs typeface="Calibri" pitchFamily="34" charset="0"/>
              </a:rPr>
              <a:t>Secret Sauce: </a:t>
            </a:r>
            <a:br>
              <a:rPr lang="en-US" sz="2400" b="1" dirty="0">
                <a:solidFill>
                  <a:schemeClr val="tx2"/>
                </a:solidFill>
                <a:cs typeface="Calibri" pitchFamily="34" charset="0"/>
              </a:rPr>
            </a:br>
            <a:r>
              <a:rPr lang="en-US" sz="2000" dirty="0">
                <a:solidFill>
                  <a:schemeClr val="tx2"/>
                </a:solidFill>
                <a:cs typeface="Calibri" pitchFamily="34" charset="0"/>
              </a:rPr>
              <a:t>How does our product or service uniquely solve their needs?</a:t>
            </a:r>
            <a:endParaRPr lang="en-US" sz="2400" dirty="0">
              <a:solidFill>
                <a:schemeClr val="tx2"/>
              </a:solidFill>
              <a:cs typeface="Calibri" pitchFamily="34" charset="0"/>
            </a:endParaRPr>
          </a:p>
          <a:p>
            <a:pPr marL="914400" lvl="1" indent="-457200" eaLnBrk="1" hangingPunct="1">
              <a:spcAft>
                <a:spcPts val="600"/>
              </a:spcAft>
              <a:buFont typeface="+mj-lt"/>
              <a:buAutoNum type="arabicPeriod"/>
              <a:defRPr/>
            </a:pPr>
            <a:endParaRPr lang="en-US" sz="200" b="1" dirty="0">
              <a:solidFill>
                <a:schemeClr val="tx2"/>
              </a:solidFill>
              <a:cs typeface="Calibri" pitchFamily="34" charset="0"/>
            </a:endParaRPr>
          </a:p>
          <a:p>
            <a:pPr marL="914400" lvl="1" indent="-457200" eaLnBrk="1" hangingPunct="1">
              <a:spcAft>
                <a:spcPts val="600"/>
              </a:spcAft>
              <a:buFont typeface="+mj-lt"/>
              <a:buAutoNum type="arabicPeriod"/>
              <a:defRPr/>
            </a:pPr>
            <a:r>
              <a:rPr lang="en-US" sz="2400" b="1" dirty="0">
                <a:solidFill>
                  <a:schemeClr val="tx2"/>
                </a:solidFill>
                <a:cs typeface="Calibri" pitchFamily="34" charset="0"/>
              </a:rPr>
              <a:t>Proof: </a:t>
            </a:r>
            <a:r>
              <a:rPr lang="en-US" sz="2000" dirty="0">
                <a:solidFill>
                  <a:schemeClr val="tx2"/>
                </a:solidFill>
                <a:cs typeface="Calibri" pitchFamily="34" charset="0"/>
              </a:rPr>
              <a:t>Give your customers a reason to believe!</a:t>
            </a:r>
            <a:endParaRPr lang="en-US" sz="2400" dirty="0">
              <a:solidFill>
                <a:schemeClr val="tx2"/>
              </a:solidFill>
              <a:cs typeface="Calibri" pitchFamily="34" charset="0"/>
            </a:endParaRPr>
          </a:p>
        </p:txBody>
      </p:sp>
      <p:sp>
        <p:nvSpPr>
          <p:cNvPr id="17" name="Rectangle 16"/>
          <p:cNvSpPr/>
          <p:nvPr/>
        </p:nvSpPr>
        <p:spPr>
          <a:xfrm>
            <a:off x="6237575" y="308689"/>
            <a:ext cx="4924698" cy="1182913"/>
          </a:xfrm>
          <a:prstGeom prst="rect">
            <a:avLst/>
          </a:prstGeom>
          <a:noFill/>
          <a:ln w="28575">
            <a:solidFill>
              <a:schemeClr val="bg1">
                <a:lumMod val="8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lowchart: Off-page Connector 18">
            <a:extLst>
              <a:ext uri="{FF2B5EF4-FFF2-40B4-BE49-F238E27FC236}">
                <a16:creationId xmlns:a16="http://schemas.microsoft.com/office/drawing/2014/main" id="{536681D6-EAB9-4949-BDEC-F4852157D8FA}"/>
              </a:ext>
            </a:extLst>
          </p:cNvPr>
          <p:cNvSpPr/>
          <p:nvPr/>
        </p:nvSpPr>
        <p:spPr>
          <a:xfrm>
            <a:off x="11640616" y="177254"/>
            <a:ext cx="379264" cy="297731"/>
          </a:xfrm>
          <a:prstGeom prst="flowChartOffpageConnector">
            <a:avLst/>
          </a:prstGeom>
          <a:solidFill>
            <a:schemeClr val="accent6"/>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dirty="0"/>
          </a:p>
        </p:txBody>
      </p:sp>
      <p:sp>
        <p:nvSpPr>
          <p:cNvPr id="2" name="Slide Number Placeholder 1"/>
          <p:cNvSpPr>
            <a:spLocks noGrp="1"/>
          </p:cNvSpPr>
          <p:nvPr>
            <p:ph type="sldNum" sz="quarter" idx="12"/>
          </p:nvPr>
        </p:nvSpPr>
        <p:spPr>
          <a:xfrm>
            <a:off x="11523240" y="121246"/>
            <a:ext cx="477416" cy="365125"/>
          </a:xfrm>
        </p:spPr>
        <p:txBody>
          <a:bodyPr/>
          <a:lstStyle/>
          <a:p>
            <a:fld id="{601EE9E8-4134-49B0-9AA7-3089E6521627}" type="slidenum">
              <a:rPr lang="en-US" smtClean="0">
                <a:solidFill>
                  <a:schemeClr val="tx1"/>
                </a:solidFill>
              </a:rPr>
              <a:pPr/>
              <a:t>46</a:t>
            </a:fld>
            <a:endParaRPr lang="en-US" dirty="0">
              <a:solidFill>
                <a:schemeClr val="tx1"/>
              </a:solidFill>
            </a:endParaRPr>
          </a:p>
        </p:txBody>
      </p:sp>
      <p:sp>
        <p:nvSpPr>
          <p:cNvPr id="5" name="TextBox 4">
            <a:extLst>
              <a:ext uri="{FF2B5EF4-FFF2-40B4-BE49-F238E27FC236}">
                <a16:creationId xmlns:a16="http://schemas.microsoft.com/office/drawing/2014/main" id="{C0AD493C-A725-D8FF-7471-1BC16AF0163A}"/>
              </a:ext>
            </a:extLst>
          </p:cNvPr>
          <p:cNvSpPr txBox="1"/>
          <p:nvPr/>
        </p:nvSpPr>
        <p:spPr>
          <a:xfrm>
            <a:off x="6308570" y="472894"/>
            <a:ext cx="4752813" cy="369332"/>
          </a:xfrm>
          <a:prstGeom prst="rect">
            <a:avLst/>
          </a:prstGeom>
          <a:noFill/>
        </p:spPr>
        <p:txBody>
          <a:bodyPr wrap="square" rtlCol="0">
            <a:spAutoFit/>
          </a:bodyPr>
          <a:lstStyle/>
          <a:p>
            <a:r>
              <a:rPr lang="en-US" dirty="0">
                <a:solidFill>
                  <a:schemeClr val="bg1"/>
                </a:solidFill>
              </a:rPr>
              <a:t>1. Target customer:</a:t>
            </a:r>
          </a:p>
        </p:txBody>
      </p:sp>
      <p:sp>
        <p:nvSpPr>
          <p:cNvPr id="6" name="Rectangle 5">
            <a:extLst>
              <a:ext uri="{FF2B5EF4-FFF2-40B4-BE49-F238E27FC236}">
                <a16:creationId xmlns:a16="http://schemas.microsoft.com/office/drawing/2014/main" id="{D4FE1B31-15CB-E41C-A098-1A898A594B23}"/>
              </a:ext>
            </a:extLst>
          </p:cNvPr>
          <p:cNvSpPr/>
          <p:nvPr/>
        </p:nvSpPr>
        <p:spPr>
          <a:xfrm>
            <a:off x="6222628" y="1921248"/>
            <a:ext cx="4924698" cy="1154190"/>
          </a:xfrm>
          <a:prstGeom prst="rect">
            <a:avLst/>
          </a:prstGeom>
          <a:noFill/>
          <a:ln w="28575">
            <a:solidFill>
              <a:schemeClr val="bg1">
                <a:lumMod val="8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7A6C68DE-9417-21A3-E496-E14776CC2B5B}"/>
              </a:ext>
            </a:extLst>
          </p:cNvPr>
          <p:cNvSpPr/>
          <p:nvPr/>
        </p:nvSpPr>
        <p:spPr>
          <a:xfrm>
            <a:off x="6222628" y="3750190"/>
            <a:ext cx="4924698" cy="1377919"/>
          </a:xfrm>
          <a:prstGeom prst="rect">
            <a:avLst/>
          </a:prstGeom>
          <a:noFill/>
          <a:ln w="28575">
            <a:solidFill>
              <a:schemeClr val="bg1">
                <a:lumMod val="8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F5BEA36B-90F0-86BA-1F4A-10E931266290}"/>
              </a:ext>
            </a:extLst>
          </p:cNvPr>
          <p:cNvSpPr/>
          <p:nvPr/>
        </p:nvSpPr>
        <p:spPr>
          <a:xfrm>
            <a:off x="6222628" y="5343558"/>
            <a:ext cx="4924698" cy="1377919"/>
          </a:xfrm>
          <a:prstGeom prst="rect">
            <a:avLst/>
          </a:prstGeom>
          <a:noFill/>
          <a:ln w="28575">
            <a:solidFill>
              <a:schemeClr val="bg1">
                <a:lumMod val="8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2233EB84-96EF-D8FD-0F2B-E33B2F625873}"/>
              </a:ext>
            </a:extLst>
          </p:cNvPr>
          <p:cNvSpPr txBox="1"/>
          <p:nvPr/>
        </p:nvSpPr>
        <p:spPr>
          <a:xfrm>
            <a:off x="6286462" y="1974200"/>
            <a:ext cx="4752813" cy="369332"/>
          </a:xfrm>
          <a:prstGeom prst="rect">
            <a:avLst/>
          </a:prstGeom>
          <a:noFill/>
        </p:spPr>
        <p:txBody>
          <a:bodyPr wrap="square" rtlCol="0">
            <a:spAutoFit/>
          </a:bodyPr>
          <a:lstStyle/>
          <a:p>
            <a:r>
              <a:rPr lang="en-US" dirty="0">
                <a:solidFill>
                  <a:schemeClr val="bg1"/>
                </a:solidFill>
              </a:rPr>
              <a:t>2. Needs:</a:t>
            </a:r>
          </a:p>
        </p:txBody>
      </p:sp>
      <p:sp>
        <p:nvSpPr>
          <p:cNvPr id="10" name="TextBox 9">
            <a:extLst>
              <a:ext uri="{FF2B5EF4-FFF2-40B4-BE49-F238E27FC236}">
                <a16:creationId xmlns:a16="http://schemas.microsoft.com/office/drawing/2014/main" id="{4BF07A0F-1559-9134-51DF-A52BFC727CCE}"/>
              </a:ext>
            </a:extLst>
          </p:cNvPr>
          <p:cNvSpPr txBox="1"/>
          <p:nvPr/>
        </p:nvSpPr>
        <p:spPr>
          <a:xfrm>
            <a:off x="6222628" y="3778785"/>
            <a:ext cx="4752813" cy="923330"/>
          </a:xfrm>
          <a:prstGeom prst="rect">
            <a:avLst/>
          </a:prstGeom>
          <a:noFill/>
        </p:spPr>
        <p:txBody>
          <a:bodyPr wrap="square" rtlCol="0">
            <a:spAutoFit/>
          </a:bodyPr>
          <a:lstStyle/>
          <a:p>
            <a:r>
              <a:rPr lang="en-US" dirty="0">
                <a:solidFill>
                  <a:schemeClr val="bg1"/>
                </a:solidFill>
              </a:rPr>
              <a:t>3. Secret Sauce:</a:t>
            </a:r>
            <a:br>
              <a:rPr lang="en-US" dirty="0">
                <a:solidFill>
                  <a:schemeClr val="bg1"/>
                </a:solidFill>
              </a:rPr>
            </a:br>
            <a:br>
              <a:rPr lang="en-US" dirty="0">
                <a:solidFill>
                  <a:schemeClr val="bg1"/>
                </a:solidFill>
              </a:rPr>
            </a:br>
            <a:r>
              <a:rPr lang="en-US" dirty="0">
                <a:solidFill>
                  <a:schemeClr val="bg1"/>
                </a:solidFill>
              </a:rPr>
              <a:t>“ONLY…</a:t>
            </a:r>
          </a:p>
        </p:txBody>
      </p:sp>
      <p:sp>
        <p:nvSpPr>
          <p:cNvPr id="12" name="TextBox 11">
            <a:extLst>
              <a:ext uri="{FF2B5EF4-FFF2-40B4-BE49-F238E27FC236}">
                <a16:creationId xmlns:a16="http://schemas.microsoft.com/office/drawing/2014/main" id="{7E5281CA-9DBF-B7DD-2C49-F37867A7B26C}"/>
              </a:ext>
            </a:extLst>
          </p:cNvPr>
          <p:cNvSpPr txBox="1"/>
          <p:nvPr/>
        </p:nvSpPr>
        <p:spPr>
          <a:xfrm>
            <a:off x="6323517" y="5405717"/>
            <a:ext cx="4752813" cy="369332"/>
          </a:xfrm>
          <a:prstGeom prst="rect">
            <a:avLst/>
          </a:prstGeom>
          <a:noFill/>
        </p:spPr>
        <p:txBody>
          <a:bodyPr wrap="square" rtlCol="0">
            <a:spAutoFit/>
          </a:bodyPr>
          <a:lstStyle/>
          <a:p>
            <a:r>
              <a:rPr lang="en-US" dirty="0">
                <a:solidFill>
                  <a:schemeClr val="bg1"/>
                </a:solidFill>
              </a:rPr>
              <a:t>4. Proof</a:t>
            </a:r>
          </a:p>
        </p:txBody>
      </p:sp>
      <p:pic>
        <p:nvPicPr>
          <p:cNvPr id="4" name="46">
            <a:hlinkClick r:id="" action="ppaction://media"/>
            <a:extLst>
              <a:ext uri="{FF2B5EF4-FFF2-40B4-BE49-F238E27FC236}">
                <a16:creationId xmlns:a16="http://schemas.microsoft.com/office/drawing/2014/main" id="{F27C9ABE-8BA1-A386-2A0A-8F57B7A7094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885986" y="2534100"/>
            <a:ext cx="609600" cy="609600"/>
          </a:xfrm>
          <a:prstGeom prst="rect">
            <a:avLst/>
          </a:prstGeom>
        </p:spPr>
      </p:pic>
      <p:pic>
        <p:nvPicPr>
          <p:cNvPr id="15" name="Picture 14">
            <a:extLst>
              <a:ext uri="{FF2B5EF4-FFF2-40B4-BE49-F238E27FC236}">
                <a16:creationId xmlns:a16="http://schemas.microsoft.com/office/drawing/2014/main" id="{031A3F24-E49C-623B-E785-4E57D184912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802699" y="5990498"/>
            <a:ext cx="1353174" cy="689713"/>
          </a:xfrm>
          <a:prstGeom prst="rect">
            <a:avLst/>
          </a:prstGeom>
        </p:spPr>
      </p:pic>
    </p:spTree>
    <p:extLst>
      <p:ext uri="{BB962C8B-B14F-4D97-AF65-F5344CB8AC3E}">
        <p14:creationId xmlns:p14="http://schemas.microsoft.com/office/powerpoint/2010/main" val="3529170525"/>
      </p:ext>
    </p:extLst>
  </p:cSld>
  <p:clrMapOvr>
    <a:masterClrMapping/>
  </p:clrMapOvr>
  <mc:AlternateContent xmlns:mc="http://schemas.openxmlformats.org/markup-compatibility/2006">
    <mc:Choice xmlns:p14="http://schemas.microsoft.com/office/powerpoint/2010/main" Requires="p14">
      <p:transition spd="med" p14:dur="700" advTm="33000">
        <p:fade/>
      </p:transition>
    </mc:Choice>
    <mc:Fallback>
      <p:transition spd="med" advTm="3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2833" fill="hold"/>
                                        <p:tgtEl>
                                          <p:spTgt spid="4"/>
                                        </p:tgtEl>
                                      </p:cBhvr>
                                    </p:cmd>
                                  </p:childTnLst>
                                </p:cTn>
                              </p:par>
                              <p:par>
                                <p:cTn id="7" presetID="1" presetClass="entr" presetSubtype="0" fill="hold" nodeType="withEffect">
                                  <p:stCondLst>
                                    <p:cond delay="5000"/>
                                  </p:stCondLst>
                                  <p:childTnLst>
                                    <p:set>
                                      <p:cBhvr>
                                        <p:cTn id="8" dur="1" fill="hold">
                                          <p:stCondLst>
                                            <p:cond delay="0"/>
                                          </p:stCondLst>
                                        </p:cTn>
                                        <p:tgtEl>
                                          <p:spTgt spid="13">
                                            <p:txEl>
                                              <p:pRg st="0" end="0"/>
                                            </p:txEl>
                                          </p:spTgt>
                                        </p:tgtEl>
                                        <p:attrNameLst>
                                          <p:attrName>style.visibility</p:attrName>
                                        </p:attrNameLst>
                                      </p:cBhvr>
                                      <p:to>
                                        <p:strVal val="visible"/>
                                      </p:to>
                                    </p:set>
                                  </p:childTnLst>
                                </p:cTn>
                              </p:par>
                              <p:par>
                                <p:cTn id="9" presetID="1" presetClass="entr" presetSubtype="0" fill="hold" nodeType="withEffect">
                                  <p:stCondLst>
                                    <p:cond delay="7000"/>
                                  </p:stCondLst>
                                  <p:childTnLst>
                                    <p:set>
                                      <p:cBhvr>
                                        <p:cTn id="10" dur="1" fill="hold">
                                          <p:stCondLst>
                                            <p:cond delay="0"/>
                                          </p:stCondLst>
                                        </p:cTn>
                                        <p:tgtEl>
                                          <p:spTgt spid="13">
                                            <p:txEl>
                                              <p:pRg st="1" end="1"/>
                                            </p:txEl>
                                          </p:spTgt>
                                        </p:tgtEl>
                                        <p:attrNameLst>
                                          <p:attrName>style.visibility</p:attrName>
                                        </p:attrNameLst>
                                      </p:cBhvr>
                                      <p:to>
                                        <p:strVal val="visible"/>
                                      </p:to>
                                    </p:set>
                                  </p:childTnLst>
                                </p:cTn>
                              </p:par>
                              <p:par>
                                <p:cTn id="11" presetID="1" presetClass="entr" presetSubtype="0" fill="hold" nodeType="withEffect">
                                  <p:stCondLst>
                                    <p:cond delay="10000"/>
                                  </p:stCondLst>
                                  <p:childTnLst>
                                    <p:set>
                                      <p:cBhvr>
                                        <p:cTn id="12" dur="1" fill="hold">
                                          <p:stCondLst>
                                            <p:cond delay="0"/>
                                          </p:stCondLst>
                                        </p:cTn>
                                        <p:tgtEl>
                                          <p:spTgt spid="13">
                                            <p:txEl>
                                              <p:pRg st="3" end="3"/>
                                            </p:txEl>
                                          </p:spTgt>
                                        </p:tgtEl>
                                        <p:attrNameLst>
                                          <p:attrName>style.visibility</p:attrName>
                                        </p:attrNameLst>
                                      </p:cBhvr>
                                      <p:to>
                                        <p:strVal val="visible"/>
                                      </p:to>
                                    </p:set>
                                  </p:childTnLst>
                                </p:cTn>
                              </p:par>
                              <p:par>
                                <p:cTn id="13" presetID="1" presetClass="entr" presetSubtype="0" fill="hold" nodeType="withEffect">
                                  <p:stCondLst>
                                    <p:cond delay="17000"/>
                                  </p:stCondLst>
                                  <p:childTnLst>
                                    <p:set>
                                      <p:cBhvr>
                                        <p:cTn id="14" dur="1" fill="hold">
                                          <p:stCondLst>
                                            <p:cond delay="0"/>
                                          </p:stCondLst>
                                        </p:cTn>
                                        <p:tgtEl>
                                          <p:spTgt spid="1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5" fill="hold" display="0">
                  <p:stCondLst>
                    <p:cond delay="indefinite"/>
                  </p:stCondLst>
                  <p:endCondLst>
                    <p:cond evt="onStopAudio" delay="0">
                      <p:tgtEl>
                        <p:sldTgt/>
                      </p:tgtEl>
                    </p:cond>
                  </p:endCondLst>
                </p:cTn>
                <p:tgtEl>
                  <p:spTgt spid="4"/>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p:cNvSpPr/>
          <p:nvPr/>
        </p:nvSpPr>
        <p:spPr>
          <a:xfrm>
            <a:off x="0" y="0"/>
            <a:ext cx="12192000" cy="135446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lowchart: Off-page Connector 9"/>
          <p:cNvSpPr/>
          <p:nvPr/>
        </p:nvSpPr>
        <p:spPr>
          <a:xfrm>
            <a:off x="11606544" y="203077"/>
            <a:ext cx="379264" cy="297731"/>
          </a:xfrm>
          <a:prstGeom prst="flowChartOffpageConnector">
            <a:avLst/>
          </a:prstGeom>
          <a:solidFill>
            <a:srgbClr val="F5C24C"/>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dirty="0"/>
          </a:p>
        </p:txBody>
      </p:sp>
      <p:sp>
        <p:nvSpPr>
          <p:cNvPr id="14" name="Date Placeholder 13"/>
          <p:cNvSpPr>
            <a:spLocks noGrp="1"/>
          </p:cNvSpPr>
          <p:nvPr>
            <p:ph type="dt" sz="half" idx="10"/>
          </p:nvPr>
        </p:nvSpPr>
        <p:spPr/>
        <p:txBody>
          <a:bodyPr/>
          <a:lstStyle/>
          <a:p>
            <a:fld id="{E4A58B23-7B68-44CA-B258-1DC63457B845}" type="datetime1">
              <a:rPr lang="en-US" smtClean="0"/>
              <a:t>5/9/2026</a:t>
            </a:fld>
            <a:endParaRPr lang="en-US"/>
          </a:p>
        </p:txBody>
      </p:sp>
      <p:sp>
        <p:nvSpPr>
          <p:cNvPr id="18" name="Footer Placeholder 17"/>
          <p:cNvSpPr>
            <a:spLocks noGrp="1"/>
          </p:cNvSpPr>
          <p:nvPr>
            <p:ph type="ftr" sz="quarter" idx="11"/>
          </p:nvPr>
        </p:nvSpPr>
        <p:spPr/>
        <p:txBody>
          <a:bodyPr/>
          <a:lstStyle/>
          <a:p>
            <a:r>
              <a:rPr lang="en-US"/>
              <a:t>Brand Story Workshop</a:t>
            </a:r>
          </a:p>
        </p:txBody>
      </p:sp>
      <p:sp>
        <p:nvSpPr>
          <p:cNvPr id="20" name="Slide Number Placeholder 19"/>
          <p:cNvSpPr>
            <a:spLocks noGrp="1"/>
          </p:cNvSpPr>
          <p:nvPr>
            <p:ph type="sldNum" sz="quarter" idx="12"/>
          </p:nvPr>
        </p:nvSpPr>
        <p:spPr>
          <a:xfrm>
            <a:off x="11253655" y="123405"/>
            <a:ext cx="747001" cy="350689"/>
          </a:xfrm>
        </p:spPr>
        <p:txBody>
          <a:bodyPr/>
          <a:lstStyle/>
          <a:p>
            <a:fld id="{601EE9E8-4134-49B0-9AA7-3089E6521627}" type="slidenum">
              <a:rPr lang="en-US" smtClean="0">
                <a:solidFill>
                  <a:schemeClr val="tx1"/>
                </a:solidFill>
              </a:rPr>
              <a:pPr/>
              <a:t>47</a:t>
            </a:fld>
            <a:endParaRPr lang="en-US" dirty="0">
              <a:solidFill>
                <a:schemeClr val="tx1"/>
              </a:solidFill>
            </a:endParaRPr>
          </a:p>
        </p:txBody>
      </p:sp>
      <p:sp>
        <p:nvSpPr>
          <p:cNvPr id="25" name="Subtitle 2"/>
          <p:cNvSpPr txBox="1">
            <a:spLocks/>
          </p:cNvSpPr>
          <p:nvPr/>
        </p:nvSpPr>
        <p:spPr>
          <a:xfrm>
            <a:off x="403408" y="258379"/>
            <a:ext cx="8661121" cy="60344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b="1" spc="-150" dirty="0">
                <a:solidFill>
                  <a:srgbClr val="F5C24C"/>
                </a:solidFill>
                <a:latin typeface="Calibri" pitchFamily="34" charset="0"/>
                <a:ea typeface="Franchise" pitchFamily="49" charset="0"/>
              </a:rPr>
              <a:t>*</a:t>
            </a:r>
            <a:r>
              <a:rPr lang="en-US" b="1" spc="-150" dirty="0">
                <a:solidFill>
                  <a:schemeClr val="tx1">
                    <a:lumMod val="65000"/>
                    <a:lumOff val="35000"/>
                  </a:schemeClr>
                </a:solidFill>
                <a:latin typeface="Calibri" pitchFamily="34" charset="0"/>
                <a:ea typeface="Franchise" pitchFamily="49" charset="0"/>
              </a:rPr>
              <a:t> </a:t>
            </a:r>
            <a:r>
              <a:rPr lang="en-US" b="1" spc="-150" dirty="0">
                <a:solidFill>
                  <a:schemeClr val="bg1"/>
                </a:solidFill>
                <a:latin typeface="Calibri" pitchFamily="34" charset="0"/>
                <a:ea typeface="Franchise" pitchFamily="49" charset="0"/>
              </a:rPr>
              <a:t>Our Target Customer</a:t>
            </a:r>
          </a:p>
        </p:txBody>
      </p:sp>
      <p:sp>
        <p:nvSpPr>
          <p:cNvPr id="2" name="Rectangle 1"/>
          <p:cNvSpPr/>
          <p:nvPr/>
        </p:nvSpPr>
        <p:spPr>
          <a:xfrm>
            <a:off x="583771" y="762697"/>
            <a:ext cx="9473713" cy="555537"/>
          </a:xfrm>
          <a:prstGeom prst="rect">
            <a:avLst/>
          </a:prstGeom>
        </p:spPr>
        <p:txBody>
          <a:bodyPr wrap="square">
            <a:spAutoFit/>
          </a:bodyPr>
          <a:lstStyle/>
          <a:p>
            <a:pPr marL="114300" lvl="1">
              <a:lnSpc>
                <a:spcPct val="114000"/>
              </a:lnSpc>
              <a:spcAft>
                <a:spcPts val="600"/>
              </a:spcAft>
            </a:pPr>
            <a:r>
              <a:rPr lang="en-US" sz="2800" dirty="0">
                <a:solidFill>
                  <a:schemeClr val="bg1"/>
                </a:solidFill>
              </a:rPr>
              <a:t>Who we pitch</a:t>
            </a:r>
          </a:p>
        </p:txBody>
      </p:sp>
      <p:sp>
        <p:nvSpPr>
          <p:cNvPr id="17" name="Rectangle 16"/>
          <p:cNvSpPr/>
          <p:nvPr/>
        </p:nvSpPr>
        <p:spPr>
          <a:xfrm>
            <a:off x="192809" y="1791395"/>
            <a:ext cx="4102991" cy="432048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335359" y="1970034"/>
            <a:ext cx="3943183" cy="1776768"/>
          </a:xfrm>
          <a:prstGeom prst="rect">
            <a:avLst/>
          </a:prstGeom>
        </p:spPr>
        <p:txBody>
          <a:bodyPr wrap="square">
            <a:spAutoFit/>
          </a:bodyPr>
          <a:lstStyle/>
          <a:p>
            <a:pPr marL="114300" lvl="1">
              <a:lnSpc>
                <a:spcPct val="114000"/>
              </a:lnSpc>
              <a:spcAft>
                <a:spcPts val="600"/>
              </a:spcAft>
            </a:pPr>
            <a:r>
              <a:rPr lang="en-US" sz="2400" dirty="0">
                <a:solidFill>
                  <a:schemeClr val="bg1"/>
                </a:solidFill>
              </a:rPr>
              <a:t>Target Customer Descriptions </a:t>
            </a:r>
          </a:p>
          <a:p>
            <a:pPr lvl="1" indent="-342900">
              <a:lnSpc>
                <a:spcPct val="114000"/>
              </a:lnSpc>
              <a:spcAft>
                <a:spcPts val="600"/>
              </a:spcAft>
              <a:buFont typeface="Arial" panose="020B0604020202020204" pitchFamily="34" charset="0"/>
              <a:buChar char="•"/>
            </a:pPr>
            <a:r>
              <a:rPr lang="en-US" sz="2000" kern="0" dirty="0">
                <a:solidFill>
                  <a:srgbClr val="FFFF00"/>
                </a:solidFill>
                <a:latin typeface="Calibri" pitchFamily="34" charset="0"/>
              </a:rPr>
              <a:t>TARGET DESCRIPTION1</a:t>
            </a:r>
          </a:p>
          <a:p>
            <a:pPr lvl="1" indent="-342900">
              <a:lnSpc>
                <a:spcPct val="114000"/>
              </a:lnSpc>
              <a:spcAft>
                <a:spcPts val="600"/>
              </a:spcAft>
              <a:buFont typeface="Arial" panose="020B0604020202020204" pitchFamily="34" charset="0"/>
              <a:buChar char="•"/>
            </a:pPr>
            <a:r>
              <a:rPr lang="en-US" sz="2000" kern="0" dirty="0">
                <a:solidFill>
                  <a:srgbClr val="FFFF00"/>
                </a:solidFill>
                <a:latin typeface="Calibri" pitchFamily="34" charset="0"/>
              </a:rPr>
              <a:t>TARGET DESCRIPTION2</a:t>
            </a:r>
          </a:p>
          <a:p>
            <a:pPr lvl="1" indent="-342900">
              <a:lnSpc>
                <a:spcPct val="114000"/>
              </a:lnSpc>
              <a:spcAft>
                <a:spcPts val="600"/>
              </a:spcAft>
              <a:buFont typeface="Arial" panose="020B0604020202020204" pitchFamily="34" charset="0"/>
              <a:buChar char="•"/>
            </a:pPr>
            <a:r>
              <a:rPr lang="en-US" sz="2000" kern="0" dirty="0">
                <a:solidFill>
                  <a:srgbClr val="FFFF00"/>
                </a:solidFill>
                <a:latin typeface="Calibri" pitchFamily="34" charset="0"/>
              </a:rPr>
              <a:t>Etc</a:t>
            </a:r>
            <a:r>
              <a:rPr lang="en-US" sz="2000" kern="0" dirty="0">
                <a:solidFill>
                  <a:schemeClr val="bg1"/>
                </a:solidFill>
                <a:latin typeface="Calibri" pitchFamily="34" charset="0"/>
              </a:rPr>
              <a:t>.</a:t>
            </a:r>
          </a:p>
        </p:txBody>
      </p:sp>
      <p:sp>
        <p:nvSpPr>
          <p:cNvPr id="23" name="Rectangle 22"/>
          <p:cNvSpPr/>
          <p:nvPr/>
        </p:nvSpPr>
        <p:spPr>
          <a:xfrm>
            <a:off x="7256744" y="1812081"/>
            <a:ext cx="4248261" cy="4320480"/>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schemeClr>
              </a:solidFill>
            </a:endParaRPr>
          </a:p>
        </p:txBody>
      </p:sp>
      <p:sp>
        <p:nvSpPr>
          <p:cNvPr id="15" name="Rectangle 14">
            <a:extLst>
              <a:ext uri="{FF2B5EF4-FFF2-40B4-BE49-F238E27FC236}">
                <a16:creationId xmlns:a16="http://schemas.microsoft.com/office/drawing/2014/main" id="{9446BC5C-E5B4-4F77-816E-2764BCD03E93}"/>
              </a:ext>
            </a:extLst>
          </p:cNvPr>
          <p:cNvSpPr/>
          <p:nvPr/>
        </p:nvSpPr>
        <p:spPr>
          <a:xfrm>
            <a:off x="7700056" y="1970034"/>
            <a:ext cx="3076464" cy="1126912"/>
          </a:xfrm>
          <a:prstGeom prst="rect">
            <a:avLst/>
          </a:prstGeom>
        </p:spPr>
        <p:txBody>
          <a:bodyPr wrap="square">
            <a:spAutoFit/>
          </a:bodyPr>
          <a:lstStyle/>
          <a:p>
            <a:pPr marL="114300" lvl="1">
              <a:lnSpc>
                <a:spcPct val="114000"/>
              </a:lnSpc>
              <a:spcAft>
                <a:spcPts val="600"/>
              </a:spcAft>
            </a:pPr>
            <a:r>
              <a:rPr lang="en-US" sz="2400" dirty="0">
                <a:solidFill>
                  <a:schemeClr val="bg1"/>
                </a:solidFill>
              </a:rPr>
              <a:t>Enter your sweet spot </a:t>
            </a:r>
            <a:r>
              <a:rPr lang="en-US" dirty="0">
                <a:solidFill>
                  <a:schemeClr val="bg1"/>
                </a:solidFill>
              </a:rPr>
              <a:t>– For  </a:t>
            </a:r>
            <a:r>
              <a:rPr lang="en-US" dirty="0">
                <a:solidFill>
                  <a:srgbClr val="FFFF00"/>
                </a:solidFill>
              </a:rPr>
              <a:t>the customer at the top of the bell curve.</a:t>
            </a:r>
          </a:p>
        </p:txBody>
      </p:sp>
      <p:pic>
        <p:nvPicPr>
          <p:cNvPr id="7" name="Picture 6">
            <a:extLst>
              <a:ext uri="{FF2B5EF4-FFF2-40B4-BE49-F238E27FC236}">
                <a16:creationId xmlns:a16="http://schemas.microsoft.com/office/drawing/2014/main" id="{2A7DDEE3-FF8E-4F47-9CFF-F0A87DE5AF4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rot="787176">
            <a:off x="5085408" y="1667126"/>
            <a:ext cx="1899000" cy="2117731"/>
          </a:xfrm>
          <a:prstGeom prst="rect">
            <a:avLst/>
          </a:prstGeom>
        </p:spPr>
      </p:pic>
      <p:pic>
        <p:nvPicPr>
          <p:cNvPr id="4" name="Picture 3" descr="A person standing posing for the camera&#10;&#10;Description automatically generated">
            <a:extLst>
              <a:ext uri="{FF2B5EF4-FFF2-40B4-BE49-F238E27FC236}">
                <a16:creationId xmlns:a16="http://schemas.microsoft.com/office/drawing/2014/main" id="{377675AD-6637-44A7-9371-CC61AA92C6D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20963" y="2736031"/>
            <a:ext cx="4937673" cy="4017626"/>
          </a:xfrm>
          <a:prstGeom prst="rect">
            <a:avLst/>
          </a:prstGeom>
        </p:spPr>
      </p:pic>
      <p:pic>
        <p:nvPicPr>
          <p:cNvPr id="6" name="Picture 5" descr="A close up of a logo&#10;&#10;Description automatically generated">
            <a:extLst>
              <a:ext uri="{FF2B5EF4-FFF2-40B4-BE49-F238E27FC236}">
                <a16:creationId xmlns:a16="http://schemas.microsoft.com/office/drawing/2014/main" id="{0F2F5473-CBE7-4E72-BA2C-2364EF23758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42109" y="3254899"/>
            <a:ext cx="5419236" cy="5419236"/>
          </a:xfrm>
          <a:prstGeom prst="rect">
            <a:avLst/>
          </a:prstGeom>
        </p:spPr>
      </p:pic>
      <p:pic>
        <p:nvPicPr>
          <p:cNvPr id="3" name="47">
            <a:hlinkClick r:id="" action="ppaction://media"/>
            <a:extLst>
              <a:ext uri="{FF2B5EF4-FFF2-40B4-BE49-F238E27FC236}">
                <a16:creationId xmlns:a16="http://schemas.microsoft.com/office/drawing/2014/main" id="{8AC043D7-1CCC-6740-6E21-31D2EFB56E4F}"/>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791200" y="3124200"/>
            <a:ext cx="609600" cy="609600"/>
          </a:xfrm>
          <a:prstGeom prst="rect">
            <a:avLst/>
          </a:prstGeom>
        </p:spPr>
      </p:pic>
      <p:pic>
        <p:nvPicPr>
          <p:cNvPr id="5" name="Picture 4">
            <a:extLst>
              <a:ext uri="{FF2B5EF4-FFF2-40B4-BE49-F238E27FC236}">
                <a16:creationId xmlns:a16="http://schemas.microsoft.com/office/drawing/2014/main" id="{0345A269-FB14-F72C-B9B3-252A6663839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76520" y="6118387"/>
            <a:ext cx="1151728" cy="626087"/>
          </a:xfrm>
          <a:prstGeom prst="rect">
            <a:avLst/>
          </a:prstGeom>
        </p:spPr>
      </p:pic>
    </p:spTree>
    <p:extLst>
      <p:ext uri="{BB962C8B-B14F-4D97-AF65-F5344CB8AC3E}">
        <p14:creationId xmlns:p14="http://schemas.microsoft.com/office/powerpoint/2010/main" val="386650777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7662" fill="hold"/>
                                        <p:tgtEl>
                                          <p:spTgt spid="3"/>
                                        </p:tgtEl>
                                      </p:cBhvr>
                                    </p:cmd>
                                  </p:childTnLst>
                                </p:cTn>
                              </p:par>
                              <p:par>
                                <p:cTn id="7" presetID="10" presetClass="entr" presetSubtype="0" fill="hold" nodeType="withEffect">
                                  <p:stCondLst>
                                    <p:cond delay="5000"/>
                                  </p:stCondLst>
                                  <p:childTnLst>
                                    <p:set>
                                      <p:cBhvr>
                                        <p:cTn id="8" dur="1" fill="hold">
                                          <p:stCondLst>
                                            <p:cond delay="0"/>
                                          </p:stCondLst>
                                        </p:cTn>
                                        <p:tgtEl>
                                          <p:spTgt spid="22">
                                            <p:txEl>
                                              <p:pRg st="1" end="1"/>
                                            </p:txEl>
                                          </p:spTgt>
                                        </p:tgtEl>
                                        <p:attrNameLst>
                                          <p:attrName>style.visibility</p:attrName>
                                        </p:attrNameLst>
                                      </p:cBhvr>
                                      <p:to>
                                        <p:strVal val="visible"/>
                                      </p:to>
                                    </p:set>
                                    <p:animEffect transition="in" filter="fade">
                                      <p:cBhvr>
                                        <p:cTn id="9" dur="500"/>
                                        <p:tgtEl>
                                          <p:spTgt spid="22">
                                            <p:txEl>
                                              <p:pRg st="1" end="1"/>
                                            </p:txEl>
                                          </p:spTgt>
                                        </p:tgtEl>
                                      </p:cBhvr>
                                    </p:animEffect>
                                  </p:childTnLst>
                                </p:cTn>
                              </p:par>
                              <p:par>
                                <p:cTn id="10" presetID="10" presetClass="entr" presetSubtype="0" fill="hold" nodeType="withEffect">
                                  <p:stCondLst>
                                    <p:cond delay="5000"/>
                                  </p:stCondLst>
                                  <p:childTnLst>
                                    <p:set>
                                      <p:cBhvr>
                                        <p:cTn id="11" dur="1" fill="hold">
                                          <p:stCondLst>
                                            <p:cond delay="0"/>
                                          </p:stCondLst>
                                        </p:cTn>
                                        <p:tgtEl>
                                          <p:spTgt spid="22">
                                            <p:txEl>
                                              <p:pRg st="2" end="2"/>
                                            </p:txEl>
                                          </p:spTgt>
                                        </p:tgtEl>
                                        <p:attrNameLst>
                                          <p:attrName>style.visibility</p:attrName>
                                        </p:attrNameLst>
                                      </p:cBhvr>
                                      <p:to>
                                        <p:strVal val="visible"/>
                                      </p:to>
                                    </p:set>
                                    <p:animEffect transition="in" filter="fade">
                                      <p:cBhvr>
                                        <p:cTn id="12" dur="500"/>
                                        <p:tgtEl>
                                          <p:spTgt spid="22">
                                            <p:txEl>
                                              <p:pRg st="2" end="2"/>
                                            </p:txEl>
                                          </p:spTgt>
                                        </p:tgtEl>
                                      </p:cBhvr>
                                    </p:animEffect>
                                  </p:childTnLst>
                                </p:cTn>
                              </p:par>
                              <p:par>
                                <p:cTn id="13" presetID="10" presetClass="entr" presetSubtype="0" fill="hold" nodeType="withEffect">
                                  <p:stCondLst>
                                    <p:cond delay="5000"/>
                                  </p:stCondLst>
                                  <p:childTnLst>
                                    <p:set>
                                      <p:cBhvr>
                                        <p:cTn id="14" dur="1" fill="hold">
                                          <p:stCondLst>
                                            <p:cond delay="0"/>
                                          </p:stCondLst>
                                        </p:cTn>
                                        <p:tgtEl>
                                          <p:spTgt spid="22">
                                            <p:txEl>
                                              <p:pRg st="3" end="3"/>
                                            </p:txEl>
                                          </p:spTgt>
                                        </p:tgtEl>
                                        <p:attrNameLst>
                                          <p:attrName>style.visibility</p:attrName>
                                        </p:attrNameLst>
                                      </p:cBhvr>
                                      <p:to>
                                        <p:strVal val="visible"/>
                                      </p:to>
                                    </p:set>
                                    <p:animEffect transition="in" filter="fade">
                                      <p:cBhvr>
                                        <p:cTn id="15" dur="500"/>
                                        <p:tgtEl>
                                          <p:spTgt spid="22">
                                            <p:txEl>
                                              <p:pRg st="3" end="3"/>
                                            </p:txEl>
                                          </p:spTgt>
                                        </p:tgtEl>
                                      </p:cBhvr>
                                    </p:animEffect>
                                  </p:childTnLst>
                                </p:cTn>
                              </p:par>
                              <p:par>
                                <p:cTn id="16" presetID="10" presetClass="entr" presetSubtype="0" fill="hold" nodeType="withEffect">
                                  <p:stCondLst>
                                    <p:cond delay="16000"/>
                                  </p:stCondLst>
                                  <p:childTnLst>
                                    <p:set>
                                      <p:cBhvr>
                                        <p:cTn id="17" dur="1" fill="hold">
                                          <p:stCondLst>
                                            <p:cond delay="0"/>
                                          </p:stCondLst>
                                        </p:cTn>
                                        <p:tgtEl>
                                          <p:spTgt spid="15">
                                            <p:txEl>
                                              <p:pRg st="0" end="0"/>
                                            </p:txEl>
                                          </p:spTgt>
                                        </p:tgtEl>
                                        <p:attrNameLst>
                                          <p:attrName>style.visibility</p:attrName>
                                        </p:attrNameLst>
                                      </p:cBhvr>
                                      <p:to>
                                        <p:strVal val="visible"/>
                                      </p:to>
                                    </p:set>
                                    <p:animEffect transition="in" filter="fade">
                                      <p:cBhvr>
                                        <p:cTn id="18" dur="500"/>
                                        <p:tgtEl>
                                          <p:spTgt spid="15">
                                            <p:txEl>
                                              <p:pRg st="0" end="0"/>
                                            </p:txEl>
                                          </p:spTgt>
                                        </p:tgtEl>
                                      </p:cBhvr>
                                    </p:animEffect>
                                  </p:childTnLst>
                                </p:cTn>
                              </p:par>
                              <p:par>
                                <p:cTn id="19" presetID="2" presetClass="entr" presetSubtype="4" fill="hold" nodeType="withEffect">
                                  <p:stCondLst>
                                    <p:cond delay="2600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1000" fill="hold"/>
                                        <p:tgtEl>
                                          <p:spTgt spid="6"/>
                                        </p:tgtEl>
                                        <p:attrNameLst>
                                          <p:attrName>ppt_x</p:attrName>
                                        </p:attrNameLst>
                                      </p:cBhvr>
                                      <p:tavLst>
                                        <p:tav tm="0">
                                          <p:val>
                                            <p:strVal val="#ppt_x"/>
                                          </p:val>
                                        </p:tav>
                                        <p:tav tm="100000">
                                          <p:val>
                                            <p:strVal val="#ppt_x"/>
                                          </p:val>
                                        </p:tav>
                                      </p:tavLst>
                                    </p:anim>
                                    <p:anim calcmode="lin" valueType="num">
                                      <p:cBhvr additive="base">
                                        <p:cTn id="22"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3" fill="hold" display="0">
                  <p:stCondLst>
                    <p:cond delay="indefinite"/>
                  </p:stCondLst>
                  <p:endCondLst>
                    <p:cond evt="onStopAudio" delay="0">
                      <p:tgtEl>
                        <p:sldTgt/>
                      </p:tgtEl>
                    </p:cond>
                  </p:endCondLst>
                </p:cTn>
                <p:tgtEl>
                  <p:spTgt spid="3"/>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5C768D"/>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BD198F7-C0B2-4DB6-BA60-95DAE9273995}"/>
              </a:ext>
            </a:extLst>
          </p:cNvPr>
          <p:cNvSpPr>
            <a:spLocks noGrp="1"/>
          </p:cNvSpPr>
          <p:nvPr>
            <p:ph type="dt" sz="half" idx="10"/>
          </p:nvPr>
        </p:nvSpPr>
        <p:spPr/>
        <p:txBody>
          <a:bodyPr/>
          <a:lstStyle/>
          <a:p>
            <a:fld id="{F78DE418-3B5E-4960-A041-259253D13CD8}" type="datetime1">
              <a:rPr lang="en-US" smtClean="0"/>
              <a:t>5/9/2026</a:t>
            </a:fld>
            <a:endParaRPr lang="en-US"/>
          </a:p>
        </p:txBody>
      </p:sp>
      <p:sp>
        <p:nvSpPr>
          <p:cNvPr id="5" name="Footer Placeholder 4">
            <a:extLst>
              <a:ext uri="{FF2B5EF4-FFF2-40B4-BE49-F238E27FC236}">
                <a16:creationId xmlns:a16="http://schemas.microsoft.com/office/drawing/2014/main" id="{EEBAD286-D422-4D45-ACD3-E263D80605B5}"/>
              </a:ext>
            </a:extLst>
          </p:cNvPr>
          <p:cNvSpPr>
            <a:spLocks noGrp="1"/>
          </p:cNvSpPr>
          <p:nvPr>
            <p:ph type="ftr" sz="quarter" idx="11"/>
          </p:nvPr>
        </p:nvSpPr>
        <p:spPr/>
        <p:txBody>
          <a:bodyPr/>
          <a:lstStyle/>
          <a:p>
            <a:r>
              <a:rPr lang="en-US"/>
              <a:t>Brand Story Workshop</a:t>
            </a:r>
            <a:endParaRPr lang="en-US" dirty="0"/>
          </a:p>
        </p:txBody>
      </p:sp>
      <p:pic>
        <p:nvPicPr>
          <p:cNvPr id="7" name="Content Placeholder 7" descr="A picture containing table&#10;&#10;Description automatically generated">
            <a:extLst>
              <a:ext uri="{FF2B5EF4-FFF2-40B4-BE49-F238E27FC236}">
                <a16:creationId xmlns:a16="http://schemas.microsoft.com/office/drawing/2014/main" id="{A0498603-4E14-4AB3-AEA7-B8155DDCF83E}"/>
              </a:ext>
            </a:extLst>
          </p:cNvPr>
          <p:cNvPicPr>
            <a:picLocks noGrp="1" noChangeAspect="1"/>
          </p:cNvPicPr>
          <p:nvPr>
            <p:ph sz="half" idx="1"/>
          </p:nvPr>
        </p:nvPicPr>
        <p:blipFill>
          <a:blip r:embed="rId5" cstate="print">
            <a:extLst>
              <a:ext uri="{28A0092B-C50C-407E-A947-70E740481C1C}">
                <a14:useLocalDpi xmlns:a14="http://schemas.microsoft.com/office/drawing/2010/main" val="0"/>
              </a:ext>
            </a:extLst>
          </a:blip>
          <a:stretch>
            <a:fillRect/>
          </a:stretch>
        </p:blipFill>
        <p:spPr>
          <a:xfrm>
            <a:off x="8306229" y="1124744"/>
            <a:ext cx="2151769" cy="3131935"/>
          </a:xfrm>
        </p:spPr>
      </p:pic>
      <p:sp>
        <p:nvSpPr>
          <p:cNvPr id="8" name="Oval 7">
            <a:extLst>
              <a:ext uri="{FF2B5EF4-FFF2-40B4-BE49-F238E27FC236}">
                <a16:creationId xmlns:a16="http://schemas.microsoft.com/office/drawing/2014/main" id="{14C355D7-7DB0-4EE3-9EBE-240BEED39E43}"/>
              </a:ext>
            </a:extLst>
          </p:cNvPr>
          <p:cNvSpPr/>
          <p:nvPr/>
        </p:nvSpPr>
        <p:spPr>
          <a:xfrm rot="21559167">
            <a:off x="8308890" y="2415453"/>
            <a:ext cx="1817397" cy="459007"/>
          </a:xfrm>
          <a:prstGeom prst="ellipse">
            <a:avLst/>
          </a:prstGeom>
          <a:noFill/>
          <a:ln w="28575">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5B05FE56-AB68-4BB8-A798-9CFE3C055E1E}"/>
              </a:ext>
            </a:extLst>
          </p:cNvPr>
          <p:cNvSpPr/>
          <p:nvPr/>
        </p:nvSpPr>
        <p:spPr>
          <a:xfrm rot="21559167">
            <a:off x="8473413" y="3390230"/>
            <a:ext cx="1817397" cy="362378"/>
          </a:xfrm>
          <a:prstGeom prst="ellipse">
            <a:avLst/>
          </a:prstGeom>
          <a:noFill/>
          <a:ln w="28575">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642F633B-112A-43D1-BCDF-0A5C479F165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9201"/>
          <a:stretch/>
        </p:blipFill>
        <p:spPr>
          <a:xfrm>
            <a:off x="7429927" y="4087178"/>
            <a:ext cx="4673236" cy="658969"/>
          </a:xfrm>
          <a:prstGeom prst="rect">
            <a:avLst/>
          </a:prstGeom>
        </p:spPr>
      </p:pic>
      <p:pic>
        <p:nvPicPr>
          <p:cNvPr id="11" name="Picture 10">
            <a:extLst>
              <a:ext uri="{FF2B5EF4-FFF2-40B4-BE49-F238E27FC236}">
                <a16:creationId xmlns:a16="http://schemas.microsoft.com/office/drawing/2014/main" id="{1E90026F-656B-4F6D-A05B-C5405CBAB19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787176">
            <a:off x="1030392" y="1233069"/>
            <a:ext cx="2065319" cy="1960439"/>
          </a:xfrm>
          <a:prstGeom prst="rect">
            <a:avLst/>
          </a:prstGeom>
        </p:spPr>
      </p:pic>
      <p:pic>
        <p:nvPicPr>
          <p:cNvPr id="12" name="Picture 11" descr="A person standing posing for the camera&#10;&#10;Description automatically generated">
            <a:extLst>
              <a:ext uri="{FF2B5EF4-FFF2-40B4-BE49-F238E27FC236}">
                <a16:creationId xmlns:a16="http://schemas.microsoft.com/office/drawing/2014/main" id="{15A548C8-9969-4FBA-B21A-42B7854C2F4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95851" y="1281076"/>
            <a:ext cx="2973434" cy="2419387"/>
          </a:xfrm>
          <a:prstGeom prst="rect">
            <a:avLst/>
          </a:prstGeom>
        </p:spPr>
      </p:pic>
      <p:pic>
        <p:nvPicPr>
          <p:cNvPr id="13" name="Picture 12" descr="A close up of a logo&#10;&#10;Description automatically generated">
            <a:extLst>
              <a:ext uri="{FF2B5EF4-FFF2-40B4-BE49-F238E27FC236}">
                <a16:creationId xmlns:a16="http://schemas.microsoft.com/office/drawing/2014/main" id="{0A067CB5-10D1-482C-8E21-29E3E197A50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59691" y="1657699"/>
            <a:ext cx="3787386" cy="3787386"/>
          </a:xfrm>
          <a:prstGeom prst="rect">
            <a:avLst/>
          </a:prstGeom>
        </p:spPr>
      </p:pic>
      <p:pic>
        <p:nvPicPr>
          <p:cNvPr id="14" name="Picture 13">
            <a:extLst>
              <a:ext uri="{FF2B5EF4-FFF2-40B4-BE49-F238E27FC236}">
                <a16:creationId xmlns:a16="http://schemas.microsoft.com/office/drawing/2014/main" id="{357E117D-F2BF-49E7-BA3C-39BEE148EDD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139218" y="2404676"/>
            <a:ext cx="4111936" cy="1571744"/>
          </a:xfrm>
          <a:prstGeom prst="rect">
            <a:avLst/>
          </a:prstGeom>
        </p:spPr>
      </p:pic>
      <p:cxnSp>
        <p:nvCxnSpPr>
          <p:cNvPr id="16" name="Straight Connector 15">
            <a:extLst>
              <a:ext uri="{FF2B5EF4-FFF2-40B4-BE49-F238E27FC236}">
                <a16:creationId xmlns:a16="http://schemas.microsoft.com/office/drawing/2014/main" id="{755691AC-0501-4B05-9C20-EFD8F79A5A25}"/>
              </a:ext>
            </a:extLst>
          </p:cNvPr>
          <p:cNvCxnSpPr/>
          <p:nvPr/>
        </p:nvCxnSpPr>
        <p:spPr>
          <a:xfrm>
            <a:off x="3152895" y="836712"/>
            <a:ext cx="0" cy="4812977"/>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AD0AB6F-F36D-4C02-B36C-E3049D3E4C06}"/>
              </a:ext>
            </a:extLst>
          </p:cNvPr>
          <p:cNvCxnSpPr/>
          <p:nvPr/>
        </p:nvCxnSpPr>
        <p:spPr>
          <a:xfrm>
            <a:off x="7257067" y="891241"/>
            <a:ext cx="0" cy="4812977"/>
          </a:xfrm>
          <a:prstGeom prst="line">
            <a:avLst/>
          </a:prstGeom>
        </p:spPr>
        <p:style>
          <a:lnRef idx="1">
            <a:schemeClr val="accent1"/>
          </a:lnRef>
          <a:fillRef idx="0">
            <a:schemeClr val="accent1"/>
          </a:fillRef>
          <a:effectRef idx="0">
            <a:schemeClr val="accent1"/>
          </a:effectRef>
          <a:fontRef idx="minor">
            <a:schemeClr val="tx1"/>
          </a:fontRef>
        </p:style>
      </p:cxnSp>
      <p:sp>
        <p:nvSpPr>
          <p:cNvPr id="18" name="Subtitle 2">
            <a:extLst>
              <a:ext uri="{FF2B5EF4-FFF2-40B4-BE49-F238E27FC236}">
                <a16:creationId xmlns:a16="http://schemas.microsoft.com/office/drawing/2014/main" id="{97EDA506-1E47-4C26-B443-70A00D680182}"/>
              </a:ext>
            </a:extLst>
          </p:cNvPr>
          <p:cNvSpPr txBox="1">
            <a:spLocks/>
          </p:cNvSpPr>
          <p:nvPr/>
        </p:nvSpPr>
        <p:spPr>
          <a:xfrm>
            <a:off x="403408" y="258379"/>
            <a:ext cx="8661121" cy="60344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b="1" spc="-150" dirty="0">
                <a:solidFill>
                  <a:srgbClr val="F5C24C"/>
                </a:solidFill>
                <a:latin typeface="Calibri" pitchFamily="34" charset="0"/>
                <a:ea typeface="Franchise" pitchFamily="49" charset="0"/>
              </a:rPr>
              <a:t>*</a:t>
            </a:r>
            <a:r>
              <a:rPr lang="en-US" b="1" spc="-150" dirty="0">
                <a:solidFill>
                  <a:schemeClr val="tx1">
                    <a:lumMod val="65000"/>
                    <a:lumOff val="35000"/>
                  </a:schemeClr>
                </a:solidFill>
                <a:latin typeface="Calibri" pitchFamily="34" charset="0"/>
                <a:ea typeface="Franchise" pitchFamily="49" charset="0"/>
              </a:rPr>
              <a:t> </a:t>
            </a:r>
            <a:r>
              <a:rPr lang="en-US" b="1" spc="-150" dirty="0">
                <a:solidFill>
                  <a:schemeClr val="bg1"/>
                </a:solidFill>
                <a:latin typeface="Calibri" pitchFamily="34" charset="0"/>
                <a:ea typeface="Franchise" pitchFamily="49" charset="0"/>
              </a:rPr>
              <a:t>Putting it all together…</a:t>
            </a:r>
          </a:p>
        </p:txBody>
      </p:sp>
      <p:sp>
        <p:nvSpPr>
          <p:cNvPr id="19" name="Rectangle 18">
            <a:extLst>
              <a:ext uri="{FF2B5EF4-FFF2-40B4-BE49-F238E27FC236}">
                <a16:creationId xmlns:a16="http://schemas.microsoft.com/office/drawing/2014/main" id="{D02A0D0F-2652-45A4-A399-81DAE7B00B0A}"/>
              </a:ext>
            </a:extLst>
          </p:cNvPr>
          <p:cNvSpPr/>
          <p:nvPr/>
        </p:nvSpPr>
        <p:spPr>
          <a:xfrm>
            <a:off x="467676" y="4666547"/>
            <a:ext cx="2514919" cy="910377"/>
          </a:xfrm>
          <a:prstGeom prst="rect">
            <a:avLst/>
          </a:prstGeom>
        </p:spPr>
        <p:txBody>
          <a:bodyPr wrap="none">
            <a:spAutoFit/>
          </a:bodyPr>
          <a:lstStyle/>
          <a:p>
            <a:pPr marL="114300" lvl="1" algn="ctr">
              <a:lnSpc>
                <a:spcPct val="114000"/>
              </a:lnSpc>
              <a:spcAft>
                <a:spcPts val="600"/>
              </a:spcAft>
            </a:pPr>
            <a:r>
              <a:rPr lang="en-US" sz="2400" dirty="0">
                <a:solidFill>
                  <a:schemeClr val="bg1"/>
                </a:solidFill>
              </a:rPr>
              <a:t>Target Customer </a:t>
            </a:r>
            <a:br>
              <a:rPr lang="en-US" sz="2400" dirty="0">
                <a:solidFill>
                  <a:schemeClr val="bg1"/>
                </a:solidFill>
              </a:rPr>
            </a:br>
            <a:r>
              <a:rPr lang="en-US" sz="2400" dirty="0">
                <a:solidFill>
                  <a:schemeClr val="bg1"/>
                </a:solidFill>
              </a:rPr>
              <a:t>Description </a:t>
            </a:r>
          </a:p>
        </p:txBody>
      </p:sp>
      <p:sp>
        <p:nvSpPr>
          <p:cNvPr id="20" name="Rectangle 19">
            <a:extLst>
              <a:ext uri="{FF2B5EF4-FFF2-40B4-BE49-F238E27FC236}">
                <a16:creationId xmlns:a16="http://schemas.microsoft.com/office/drawing/2014/main" id="{BF5F5F1D-5F30-4AD0-8AD4-5579175BF6E0}"/>
              </a:ext>
            </a:extLst>
          </p:cNvPr>
          <p:cNvSpPr/>
          <p:nvPr/>
        </p:nvSpPr>
        <p:spPr>
          <a:xfrm>
            <a:off x="4070674" y="4680648"/>
            <a:ext cx="2633862" cy="910377"/>
          </a:xfrm>
          <a:prstGeom prst="rect">
            <a:avLst/>
          </a:prstGeom>
        </p:spPr>
        <p:txBody>
          <a:bodyPr wrap="none">
            <a:spAutoFit/>
          </a:bodyPr>
          <a:lstStyle/>
          <a:p>
            <a:pPr marL="114300" lvl="1" algn="ctr">
              <a:lnSpc>
                <a:spcPct val="114000"/>
              </a:lnSpc>
              <a:spcAft>
                <a:spcPts val="600"/>
              </a:spcAft>
            </a:pPr>
            <a:r>
              <a:rPr lang="en-US" sz="2400" dirty="0">
                <a:solidFill>
                  <a:schemeClr val="bg1"/>
                </a:solidFill>
              </a:rPr>
              <a:t>Customer Problem</a:t>
            </a:r>
            <a:br>
              <a:rPr lang="en-US" sz="2400" dirty="0">
                <a:solidFill>
                  <a:schemeClr val="bg1"/>
                </a:solidFill>
              </a:rPr>
            </a:br>
            <a:r>
              <a:rPr lang="en-US" sz="2400" dirty="0">
                <a:solidFill>
                  <a:schemeClr val="bg1"/>
                </a:solidFill>
              </a:rPr>
              <a:t>and Seeking</a:t>
            </a:r>
          </a:p>
        </p:txBody>
      </p:sp>
      <p:sp>
        <p:nvSpPr>
          <p:cNvPr id="21" name="Rectangle 20">
            <a:extLst>
              <a:ext uri="{FF2B5EF4-FFF2-40B4-BE49-F238E27FC236}">
                <a16:creationId xmlns:a16="http://schemas.microsoft.com/office/drawing/2014/main" id="{A45FDD03-90ED-45BA-B8AC-7F798A86A8FA}"/>
              </a:ext>
            </a:extLst>
          </p:cNvPr>
          <p:cNvSpPr/>
          <p:nvPr/>
        </p:nvSpPr>
        <p:spPr>
          <a:xfrm>
            <a:off x="8320727" y="4793841"/>
            <a:ext cx="2880339" cy="910377"/>
          </a:xfrm>
          <a:prstGeom prst="rect">
            <a:avLst/>
          </a:prstGeom>
        </p:spPr>
        <p:txBody>
          <a:bodyPr wrap="none">
            <a:spAutoFit/>
          </a:bodyPr>
          <a:lstStyle/>
          <a:p>
            <a:pPr marL="114300" lvl="1" algn="ctr">
              <a:lnSpc>
                <a:spcPct val="114000"/>
              </a:lnSpc>
              <a:spcAft>
                <a:spcPts val="600"/>
              </a:spcAft>
            </a:pPr>
            <a:r>
              <a:rPr lang="en-US" sz="2400" dirty="0">
                <a:solidFill>
                  <a:schemeClr val="bg1"/>
                </a:solidFill>
              </a:rPr>
              <a:t>Your unique solution</a:t>
            </a:r>
            <a:br>
              <a:rPr lang="en-US" sz="2400" dirty="0">
                <a:solidFill>
                  <a:schemeClr val="bg1"/>
                </a:solidFill>
              </a:rPr>
            </a:br>
            <a:r>
              <a:rPr lang="en-US" sz="2400" dirty="0">
                <a:solidFill>
                  <a:schemeClr val="bg1"/>
                </a:solidFill>
              </a:rPr>
              <a:t>or Secret Sauce</a:t>
            </a:r>
          </a:p>
        </p:txBody>
      </p:sp>
      <p:sp>
        <p:nvSpPr>
          <p:cNvPr id="2" name="Slide Number Placeholder 1">
            <a:extLst>
              <a:ext uri="{FF2B5EF4-FFF2-40B4-BE49-F238E27FC236}">
                <a16:creationId xmlns:a16="http://schemas.microsoft.com/office/drawing/2014/main" id="{105D9201-F366-4C9F-B8B9-A7276426B3CF}"/>
              </a:ext>
            </a:extLst>
          </p:cNvPr>
          <p:cNvSpPr>
            <a:spLocks noGrp="1"/>
          </p:cNvSpPr>
          <p:nvPr>
            <p:ph type="sldNum" sz="quarter" idx="12"/>
          </p:nvPr>
        </p:nvSpPr>
        <p:spPr>
          <a:xfrm>
            <a:off x="10992544" y="123405"/>
            <a:ext cx="747001" cy="350689"/>
          </a:xfrm>
        </p:spPr>
        <p:txBody>
          <a:bodyPr/>
          <a:lstStyle/>
          <a:p>
            <a:fld id="{601EE9E8-4134-49B0-9AA7-3089E6521627}" type="slidenum">
              <a:rPr lang="en-US" smtClean="0">
                <a:solidFill>
                  <a:schemeClr val="tx1"/>
                </a:solidFill>
              </a:rPr>
              <a:pPr/>
              <a:t>48</a:t>
            </a:fld>
            <a:endParaRPr lang="en-US" dirty="0">
              <a:solidFill>
                <a:schemeClr val="tx1"/>
              </a:solidFill>
            </a:endParaRPr>
          </a:p>
        </p:txBody>
      </p:sp>
      <p:pic>
        <p:nvPicPr>
          <p:cNvPr id="3" name="48">
            <a:hlinkClick r:id="" action="ppaction://media"/>
            <a:extLst>
              <a:ext uri="{FF2B5EF4-FFF2-40B4-BE49-F238E27FC236}">
                <a16:creationId xmlns:a16="http://schemas.microsoft.com/office/drawing/2014/main" id="{A775F472-6259-CBE7-E398-F78755E28B91}"/>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5791200" y="3124200"/>
            <a:ext cx="609600" cy="609600"/>
          </a:xfrm>
          <a:prstGeom prst="rect">
            <a:avLst/>
          </a:prstGeom>
        </p:spPr>
      </p:pic>
      <p:pic>
        <p:nvPicPr>
          <p:cNvPr id="6" name="Picture 5">
            <a:extLst>
              <a:ext uri="{FF2B5EF4-FFF2-40B4-BE49-F238E27FC236}">
                <a16:creationId xmlns:a16="http://schemas.microsoft.com/office/drawing/2014/main" id="{B45B12BF-28E0-4A61-F963-54CB2932E3B4}"/>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802699" y="5990498"/>
            <a:ext cx="1353174" cy="689713"/>
          </a:xfrm>
          <a:prstGeom prst="rect">
            <a:avLst/>
          </a:prstGeom>
        </p:spPr>
      </p:pic>
      <p:sp>
        <p:nvSpPr>
          <p:cNvPr id="15" name="TextBox 14">
            <a:extLst>
              <a:ext uri="{FF2B5EF4-FFF2-40B4-BE49-F238E27FC236}">
                <a16:creationId xmlns:a16="http://schemas.microsoft.com/office/drawing/2014/main" id="{89AA93F1-C048-B621-F4CC-CEB88638953B}"/>
              </a:ext>
            </a:extLst>
          </p:cNvPr>
          <p:cNvSpPr txBox="1"/>
          <p:nvPr/>
        </p:nvSpPr>
        <p:spPr>
          <a:xfrm>
            <a:off x="351031" y="5802999"/>
            <a:ext cx="3368705" cy="923330"/>
          </a:xfrm>
          <a:prstGeom prst="rect">
            <a:avLst/>
          </a:prstGeom>
          <a:solidFill>
            <a:schemeClr val="accent1"/>
          </a:solidFill>
        </p:spPr>
        <p:txBody>
          <a:bodyPr wrap="square" rtlCol="0">
            <a:spAutoFit/>
          </a:bodyPr>
          <a:lstStyle/>
          <a:p>
            <a:pPr algn="ctr"/>
            <a:r>
              <a:rPr lang="en-US" dirty="0">
                <a:solidFill>
                  <a:schemeClr val="bg1"/>
                </a:solidFill>
              </a:rPr>
              <a:t>Gather these three descriptions, then </a:t>
            </a:r>
            <a:r>
              <a:rPr lang="en-US" b="1" dirty="0">
                <a:solidFill>
                  <a:schemeClr val="bg1"/>
                </a:solidFill>
              </a:rPr>
              <a:t>Restart Slide Show</a:t>
            </a:r>
            <a:r>
              <a:rPr lang="en-US" dirty="0">
                <a:solidFill>
                  <a:schemeClr val="bg1"/>
                </a:solidFill>
              </a:rPr>
              <a:t> on the next page</a:t>
            </a:r>
          </a:p>
        </p:txBody>
      </p:sp>
    </p:spTree>
    <p:extLst>
      <p:ext uri="{BB962C8B-B14F-4D97-AF65-F5344CB8AC3E}">
        <p14:creationId xmlns:p14="http://schemas.microsoft.com/office/powerpoint/2010/main" val="645324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6674" fill="hold"/>
                                        <p:tgtEl>
                                          <p:spTgt spid="3"/>
                                        </p:tgtEl>
                                      </p:cBhvr>
                                    </p:cmd>
                                  </p:childTnLst>
                                </p:cTn>
                              </p:par>
                              <p:par>
                                <p:cTn id="7" presetID="1" presetClass="entr" presetSubtype="0" fill="hold" grpId="0" nodeType="withEffect">
                                  <p:stCondLst>
                                    <p:cond delay="500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grpId="0" nodeType="withEffect">
                                  <p:stCondLst>
                                    <p:cond delay="800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grpId="0" nodeType="withEffect">
                                  <p:stCondLst>
                                    <p:cond delay="11000"/>
                                  </p:stCondLst>
                                  <p:childTnLst>
                                    <p:set>
                                      <p:cBhvr>
                                        <p:cTn id="1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3" fill="hold" display="0">
                  <p:stCondLst>
                    <p:cond delay="indefinite"/>
                  </p:stCondLst>
                  <p:endCondLst>
                    <p:cond evt="onStopAudio" delay="0">
                      <p:tgtEl>
                        <p:sldTgt/>
                      </p:tgtEl>
                    </p:cond>
                  </p:endCondLst>
                </p:cTn>
                <p:tgtEl>
                  <p:spTgt spid="3"/>
                </p:tgtEl>
              </p:cMediaNode>
            </p:audio>
          </p:childTnLst>
        </p:cTn>
      </p:par>
    </p:tnLst>
    <p:bldLst>
      <p:bldP spid="19" grpId="0"/>
      <p:bldP spid="20" grpId="0"/>
      <p:bldP spid="21"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p:cNvSpPr/>
          <p:nvPr/>
        </p:nvSpPr>
        <p:spPr>
          <a:xfrm>
            <a:off x="4994884" y="0"/>
            <a:ext cx="7221796"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a:spcAft>
                <a:spcPts val="600"/>
              </a:spcAft>
            </a:pPr>
            <a:endParaRPr lang="en-US" altLang="en-US" dirty="0">
              <a:solidFill>
                <a:schemeClr val="bg1"/>
              </a:solidFill>
            </a:endParaRPr>
          </a:p>
        </p:txBody>
      </p:sp>
      <p:sp>
        <p:nvSpPr>
          <p:cNvPr id="14" name="Date Placeholder 13"/>
          <p:cNvSpPr>
            <a:spLocks noGrp="1"/>
          </p:cNvSpPr>
          <p:nvPr>
            <p:ph type="dt" sz="half" idx="10"/>
          </p:nvPr>
        </p:nvSpPr>
        <p:spPr/>
        <p:txBody>
          <a:bodyPr/>
          <a:lstStyle/>
          <a:p>
            <a:fld id="{0F490646-B54A-4EC5-BA0A-3AFD9EE208C7}" type="datetime1">
              <a:rPr lang="en-US" smtClean="0"/>
              <a:t>5/9/2026</a:t>
            </a:fld>
            <a:endParaRPr lang="en-US"/>
          </a:p>
        </p:txBody>
      </p:sp>
      <p:sp>
        <p:nvSpPr>
          <p:cNvPr id="18" name="Footer Placeholder 17"/>
          <p:cNvSpPr>
            <a:spLocks noGrp="1"/>
          </p:cNvSpPr>
          <p:nvPr>
            <p:ph type="ftr" sz="quarter" idx="11"/>
          </p:nvPr>
        </p:nvSpPr>
        <p:spPr>
          <a:xfrm>
            <a:off x="3832318" y="6381329"/>
            <a:ext cx="2895600" cy="365125"/>
          </a:xfrm>
        </p:spPr>
        <p:txBody>
          <a:bodyPr/>
          <a:lstStyle/>
          <a:p>
            <a:r>
              <a:rPr lang="en-US"/>
              <a:t>Brand Story Workshop</a:t>
            </a:r>
            <a:endParaRPr lang="en-US" dirty="0"/>
          </a:p>
        </p:txBody>
      </p:sp>
      <p:sp>
        <p:nvSpPr>
          <p:cNvPr id="25" name="Subtitle 2"/>
          <p:cNvSpPr txBox="1">
            <a:spLocks/>
          </p:cNvSpPr>
          <p:nvPr/>
        </p:nvSpPr>
        <p:spPr>
          <a:xfrm>
            <a:off x="191344" y="332981"/>
            <a:ext cx="3960440" cy="60344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b="1" spc="-150" dirty="0">
                <a:solidFill>
                  <a:srgbClr val="F5C24C"/>
                </a:solidFill>
                <a:latin typeface="Calibri" pitchFamily="34" charset="0"/>
                <a:ea typeface="Franchise" pitchFamily="49" charset="0"/>
              </a:rPr>
              <a:t>*</a:t>
            </a:r>
            <a:r>
              <a:rPr lang="en-US" b="1" spc="-150" dirty="0">
                <a:solidFill>
                  <a:schemeClr val="tx1">
                    <a:lumMod val="65000"/>
                    <a:lumOff val="35000"/>
                  </a:schemeClr>
                </a:solidFill>
                <a:latin typeface="Calibri" pitchFamily="34" charset="0"/>
                <a:ea typeface="Franchise" pitchFamily="49" charset="0"/>
              </a:rPr>
              <a:t> </a:t>
            </a:r>
            <a:r>
              <a:rPr lang="en-US" sz="4000" b="1" spc="-150" dirty="0">
                <a:solidFill>
                  <a:schemeClr val="tx2"/>
                </a:solidFill>
                <a:latin typeface="Calibri" pitchFamily="34" charset="0"/>
                <a:ea typeface="Franchise" pitchFamily="49" charset="0"/>
              </a:rPr>
              <a:t>Brand Positioning Statement</a:t>
            </a:r>
            <a:endParaRPr lang="en-US" b="1" spc="-150" dirty="0">
              <a:solidFill>
                <a:schemeClr val="tx2"/>
              </a:solidFill>
              <a:latin typeface="Calibri" pitchFamily="34" charset="0"/>
              <a:ea typeface="Franchise" pitchFamily="49" charset="0"/>
            </a:endParaRPr>
          </a:p>
        </p:txBody>
      </p:sp>
      <p:sp>
        <p:nvSpPr>
          <p:cNvPr id="13" name="Rectangle 3"/>
          <p:cNvSpPr txBox="1">
            <a:spLocks noChangeArrowheads="1"/>
          </p:cNvSpPr>
          <p:nvPr/>
        </p:nvSpPr>
        <p:spPr bwMode="auto">
          <a:xfrm>
            <a:off x="170348" y="1750922"/>
            <a:ext cx="4824536" cy="39679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Char char="•"/>
              <a:defRPr sz="3200">
                <a:solidFill>
                  <a:srgbClr val="4F2E25"/>
                </a:solidFill>
                <a:latin typeface="Calibri" pitchFamily="34" charset="0"/>
                <a:ea typeface="+mn-ea"/>
                <a:cs typeface="+mn-cs"/>
              </a:defRPr>
            </a:lvl1pPr>
            <a:lvl2pPr marL="742950" indent="-285750" algn="l" rtl="0" eaLnBrk="0" fontAlgn="base" hangingPunct="0">
              <a:spcBef>
                <a:spcPct val="20000"/>
              </a:spcBef>
              <a:spcAft>
                <a:spcPct val="0"/>
              </a:spcAft>
              <a:buChar char="–"/>
              <a:defRPr sz="2800">
                <a:solidFill>
                  <a:srgbClr val="4D4D4D"/>
                </a:solidFill>
                <a:latin typeface="Calibri" pitchFamily="34" charset="0"/>
              </a:defRPr>
            </a:lvl2pPr>
            <a:lvl3pPr marL="1143000" indent="-228600" algn="l" rtl="0" eaLnBrk="0" fontAlgn="base" hangingPunct="0">
              <a:spcBef>
                <a:spcPct val="20000"/>
              </a:spcBef>
              <a:spcAft>
                <a:spcPct val="0"/>
              </a:spcAft>
              <a:buChar char="•"/>
              <a:defRPr sz="2400">
                <a:solidFill>
                  <a:srgbClr val="4D4D4D"/>
                </a:solidFill>
                <a:latin typeface="Calibri" pitchFamily="34" charset="0"/>
              </a:defRPr>
            </a:lvl3pPr>
            <a:lvl4pPr marL="1600200" indent="-228600" algn="l" rtl="0" eaLnBrk="0" fontAlgn="base" hangingPunct="0">
              <a:spcBef>
                <a:spcPct val="20000"/>
              </a:spcBef>
              <a:spcAft>
                <a:spcPct val="0"/>
              </a:spcAft>
              <a:buChar char="–"/>
              <a:defRPr sz="2000">
                <a:solidFill>
                  <a:srgbClr val="4D4D4D"/>
                </a:solidFill>
                <a:latin typeface="Calibri" pitchFamily="34" charset="0"/>
              </a:defRPr>
            </a:lvl4pPr>
            <a:lvl5pPr marL="2057400" indent="-228600" algn="l" rtl="0" eaLnBrk="0" fontAlgn="base" hangingPunct="0">
              <a:spcBef>
                <a:spcPct val="20000"/>
              </a:spcBef>
              <a:spcAft>
                <a:spcPct val="0"/>
              </a:spcAft>
              <a:buChar char="»"/>
              <a:defRPr sz="2000">
                <a:solidFill>
                  <a:srgbClr val="4D4D4D"/>
                </a:solidFill>
                <a:latin typeface="Calibri" pitchFamily="34" charset="0"/>
              </a:defRPr>
            </a:lvl5pPr>
            <a:lvl6pPr marL="2514600" indent="-228600" algn="l" rtl="0" fontAlgn="base">
              <a:spcBef>
                <a:spcPct val="20000"/>
              </a:spcBef>
              <a:spcAft>
                <a:spcPct val="0"/>
              </a:spcAft>
              <a:buChar char="»"/>
              <a:defRPr sz="2000">
                <a:solidFill>
                  <a:srgbClr val="40251E"/>
                </a:solidFill>
                <a:latin typeface="+mn-lt"/>
              </a:defRPr>
            </a:lvl6pPr>
            <a:lvl7pPr marL="2971800" indent="-228600" algn="l" rtl="0" fontAlgn="base">
              <a:spcBef>
                <a:spcPct val="20000"/>
              </a:spcBef>
              <a:spcAft>
                <a:spcPct val="0"/>
              </a:spcAft>
              <a:buChar char="»"/>
              <a:defRPr sz="2000">
                <a:solidFill>
                  <a:srgbClr val="40251E"/>
                </a:solidFill>
                <a:latin typeface="+mn-lt"/>
              </a:defRPr>
            </a:lvl7pPr>
            <a:lvl8pPr marL="3429000" indent="-228600" algn="l" rtl="0" fontAlgn="base">
              <a:spcBef>
                <a:spcPct val="20000"/>
              </a:spcBef>
              <a:spcAft>
                <a:spcPct val="0"/>
              </a:spcAft>
              <a:buChar char="»"/>
              <a:defRPr sz="2000">
                <a:solidFill>
                  <a:srgbClr val="40251E"/>
                </a:solidFill>
                <a:latin typeface="+mn-lt"/>
              </a:defRPr>
            </a:lvl8pPr>
            <a:lvl9pPr marL="3886200" indent="-228600" algn="l" rtl="0" fontAlgn="base">
              <a:spcBef>
                <a:spcPct val="20000"/>
              </a:spcBef>
              <a:spcAft>
                <a:spcPct val="0"/>
              </a:spcAft>
              <a:buChar char="»"/>
              <a:defRPr sz="2000">
                <a:solidFill>
                  <a:srgbClr val="40251E"/>
                </a:solidFill>
                <a:latin typeface="+mn-lt"/>
              </a:defRPr>
            </a:lvl9pPr>
          </a:lstStyle>
          <a:p>
            <a:pPr marL="914400" lvl="1" indent="-457200" eaLnBrk="1" hangingPunct="1">
              <a:spcAft>
                <a:spcPts val="600"/>
              </a:spcAft>
              <a:buFont typeface="+mj-lt"/>
              <a:buAutoNum type="arabicPeriod"/>
              <a:defRPr/>
            </a:pPr>
            <a:r>
              <a:rPr lang="en-US" sz="2000" b="1" dirty="0">
                <a:solidFill>
                  <a:schemeClr val="tx2"/>
                </a:solidFill>
                <a:cs typeface="Calibri" pitchFamily="34" charset="0"/>
              </a:rPr>
              <a:t>Target Customer:</a:t>
            </a:r>
            <a:br>
              <a:rPr lang="en-US" sz="2000" b="1" dirty="0">
                <a:solidFill>
                  <a:schemeClr val="tx2"/>
                </a:solidFill>
                <a:cs typeface="Calibri" pitchFamily="34" charset="0"/>
              </a:rPr>
            </a:br>
            <a:r>
              <a:rPr lang="en-US" sz="2000" dirty="0">
                <a:solidFill>
                  <a:schemeClr val="tx2"/>
                </a:solidFill>
                <a:cs typeface="Calibri" pitchFamily="34" charset="0"/>
              </a:rPr>
              <a:t>Who is our customer?</a:t>
            </a:r>
          </a:p>
          <a:p>
            <a:pPr marL="914400" lvl="1" indent="-457200" eaLnBrk="1" hangingPunct="1">
              <a:spcAft>
                <a:spcPts val="600"/>
              </a:spcAft>
              <a:buFont typeface="+mj-lt"/>
              <a:buAutoNum type="arabicPeriod"/>
              <a:defRPr/>
            </a:pPr>
            <a:r>
              <a:rPr lang="en-US" sz="2000" b="1" dirty="0">
                <a:solidFill>
                  <a:schemeClr val="tx2"/>
                </a:solidFill>
                <a:cs typeface="Calibri" pitchFamily="34" charset="0"/>
              </a:rPr>
              <a:t>What are their needs?</a:t>
            </a:r>
            <a:br>
              <a:rPr lang="en-US" sz="2000" b="1" dirty="0">
                <a:solidFill>
                  <a:schemeClr val="tx2"/>
                </a:solidFill>
                <a:cs typeface="Calibri" pitchFamily="34" charset="0"/>
              </a:rPr>
            </a:br>
            <a:r>
              <a:rPr lang="en-US" sz="2000" dirty="0">
                <a:solidFill>
                  <a:schemeClr val="tx2"/>
                </a:solidFill>
                <a:cs typeface="Calibri" pitchFamily="34" charset="0"/>
              </a:rPr>
              <a:t>Problem they seek to solve</a:t>
            </a:r>
            <a:endParaRPr lang="en-US" sz="2000" b="1" dirty="0">
              <a:solidFill>
                <a:schemeClr val="bg2"/>
              </a:solidFill>
              <a:cs typeface="Calibri" pitchFamily="34" charset="0"/>
            </a:endParaRPr>
          </a:p>
          <a:p>
            <a:pPr marL="914400" lvl="1" indent="-457200" eaLnBrk="1" hangingPunct="1">
              <a:spcAft>
                <a:spcPts val="600"/>
              </a:spcAft>
              <a:buFont typeface="+mj-lt"/>
              <a:buAutoNum type="arabicPeriod"/>
              <a:defRPr/>
            </a:pPr>
            <a:r>
              <a:rPr lang="en-US" sz="2000" b="1" dirty="0">
                <a:solidFill>
                  <a:schemeClr val="tx2"/>
                </a:solidFill>
                <a:cs typeface="Calibri" pitchFamily="34" charset="0"/>
              </a:rPr>
              <a:t>Secret Sauce: </a:t>
            </a:r>
            <a:br>
              <a:rPr lang="en-US" sz="2000" b="1" dirty="0">
                <a:solidFill>
                  <a:schemeClr val="tx2"/>
                </a:solidFill>
                <a:cs typeface="Calibri" pitchFamily="34" charset="0"/>
              </a:rPr>
            </a:br>
            <a:r>
              <a:rPr lang="en-US" sz="2000" dirty="0">
                <a:solidFill>
                  <a:schemeClr val="tx2"/>
                </a:solidFill>
                <a:cs typeface="Calibri" pitchFamily="34" charset="0"/>
              </a:rPr>
              <a:t>How does our service uniquely solve their needs?</a:t>
            </a:r>
            <a:endParaRPr lang="en-US" sz="2000" b="1" dirty="0">
              <a:solidFill>
                <a:schemeClr val="bg2"/>
              </a:solidFill>
              <a:cs typeface="Calibri" pitchFamily="34" charset="0"/>
            </a:endParaRPr>
          </a:p>
          <a:p>
            <a:pPr marL="914400" lvl="1" indent="-457200" eaLnBrk="1" hangingPunct="1">
              <a:spcAft>
                <a:spcPts val="600"/>
              </a:spcAft>
              <a:buFont typeface="+mj-lt"/>
              <a:buAutoNum type="arabicPeriod"/>
              <a:defRPr/>
            </a:pPr>
            <a:r>
              <a:rPr lang="en-US" sz="2000" b="1" dirty="0">
                <a:solidFill>
                  <a:schemeClr val="tx2"/>
                </a:solidFill>
                <a:cs typeface="Calibri" pitchFamily="34" charset="0"/>
              </a:rPr>
              <a:t>Proof</a:t>
            </a:r>
            <a:r>
              <a:rPr lang="en-US" sz="2000" dirty="0">
                <a:solidFill>
                  <a:schemeClr val="tx2"/>
                </a:solidFill>
                <a:cs typeface="Calibri" pitchFamily="34" charset="0"/>
              </a:rPr>
              <a:t>: </a:t>
            </a:r>
            <a:br>
              <a:rPr lang="en-US" sz="2000" dirty="0">
                <a:solidFill>
                  <a:schemeClr val="tx2"/>
                </a:solidFill>
                <a:cs typeface="Calibri" pitchFamily="34" charset="0"/>
              </a:rPr>
            </a:br>
            <a:r>
              <a:rPr lang="en-US" sz="2000" dirty="0">
                <a:solidFill>
                  <a:schemeClr val="tx2"/>
                </a:solidFill>
                <a:cs typeface="Calibri" pitchFamily="34" charset="0"/>
              </a:rPr>
              <a:t>Give your customers a reason to believe!</a:t>
            </a:r>
          </a:p>
        </p:txBody>
      </p:sp>
      <p:pic>
        <p:nvPicPr>
          <p:cNvPr id="13314" name="Picture 2" descr="http://www.graphicsfuel.com/wp-content/uploads/2012/07/pencil-icon-512.png"/>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flipH="1">
            <a:off x="3832318" y="1129971"/>
            <a:ext cx="1586979" cy="1586979"/>
          </a:xfrm>
          <a:prstGeom prst="rect">
            <a:avLst/>
          </a:prstGeom>
          <a:noFill/>
          <a:extLst>
            <a:ext uri="{909E8E84-426E-40DD-AFC4-6F175D3DCCD1}">
              <a14:hiddenFill xmlns:a14="http://schemas.microsoft.com/office/drawing/2010/main">
                <a:solidFill>
                  <a:srgbClr val="FFFFFF"/>
                </a:solidFill>
              </a14:hiddenFill>
            </a:ext>
          </a:extLst>
        </p:spPr>
      </p:pic>
      <p:sp>
        <p:nvSpPr>
          <p:cNvPr id="19" name="Flowchart: Off-page Connector 18">
            <a:extLst>
              <a:ext uri="{FF2B5EF4-FFF2-40B4-BE49-F238E27FC236}">
                <a16:creationId xmlns:a16="http://schemas.microsoft.com/office/drawing/2014/main" id="{536681D6-EAB9-4949-BDEC-F4852157D8FA}"/>
              </a:ext>
            </a:extLst>
          </p:cNvPr>
          <p:cNvSpPr/>
          <p:nvPr/>
        </p:nvSpPr>
        <p:spPr>
          <a:xfrm>
            <a:off x="11640616" y="177254"/>
            <a:ext cx="379264" cy="297731"/>
          </a:xfrm>
          <a:prstGeom prst="flowChartOffpageConnector">
            <a:avLst/>
          </a:prstGeom>
          <a:solidFill>
            <a:schemeClr val="accent6"/>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dirty="0"/>
          </a:p>
        </p:txBody>
      </p:sp>
      <p:sp>
        <p:nvSpPr>
          <p:cNvPr id="2" name="Slide Number Placeholder 1"/>
          <p:cNvSpPr>
            <a:spLocks noGrp="1"/>
          </p:cNvSpPr>
          <p:nvPr>
            <p:ph type="sldNum" sz="quarter" idx="12"/>
          </p:nvPr>
        </p:nvSpPr>
        <p:spPr>
          <a:xfrm>
            <a:off x="11523240" y="121246"/>
            <a:ext cx="477416" cy="365125"/>
          </a:xfrm>
        </p:spPr>
        <p:txBody>
          <a:bodyPr/>
          <a:lstStyle/>
          <a:p>
            <a:fld id="{601EE9E8-4134-49B0-9AA7-3089E6521627}" type="slidenum">
              <a:rPr lang="en-US" smtClean="0">
                <a:solidFill>
                  <a:schemeClr val="tx1"/>
                </a:solidFill>
              </a:rPr>
              <a:pPr/>
              <a:t>49</a:t>
            </a:fld>
            <a:endParaRPr lang="en-US" dirty="0">
              <a:solidFill>
                <a:schemeClr val="tx1"/>
              </a:solidFill>
            </a:endParaRPr>
          </a:p>
        </p:txBody>
      </p:sp>
      <p:sp>
        <p:nvSpPr>
          <p:cNvPr id="15" name="Rectangle 3">
            <a:extLst>
              <a:ext uri="{FF2B5EF4-FFF2-40B4-BE49-F238E27FC236}">
                <a16:creationId xmlns:a16="http://schemas.microsoft.com/office/drawing/2014/main" id="{782D4D4D-4E11-40BC-8988-F00F443921D5}"/>
              </a:ext>
            </a:extLst>
          </p:cNvPr>
          <p:cNvSpPr txBox="1">
            <a:spLocks noChangeArrowheads="1"/>
          </p:cNvSpPr>
          <p:nvPr/>
        </p:nvSpPr>
        <p:spPr bwMode="auto">
          <a:xfrm>
            <a:off x="5453922" y="432494"/>
            <a:ext cx="6221318" cy="6020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Char char="•"/>
              <a:defRPr sz="3200">
                <a:solidFill>
                  <a:srgbClr val="4F2E25"/>
                </a:solidFill>
                <a:latin typeface="Calibri" pitchFamily="34" charset="0"/>
                <a:ea typeface="+mn-ea"/>
                <a:cs typeface="+mn-cs"/>
              </a:defRPr>
            </a:lvl1pPr>
            <a:lvl2pPr marL="742950" indent="-285750" algn="l" rtl="0" eaLnBrk="0" fontAlgn="base" hangingPunct="0">
              <a:spcBef>
                <a:spcPct val="20000"/>
              </a:spcBef>
              <a:spcAft>
                <a:spcPct val="0"/>
              </a:spcAft>
              <a:buChar char="–"/>
              <a:defRPr sz="2800">
                <a:solidFill>
                  <a:srgbClr val="4D4D4D"/>
                </a:solidFill>
                <a:latin typeface="Calibri" pitchFamily="34" charset="0"/>
              </a:defRPr>
            </a:lvl2pPr>
            <a:lvl3pPr marL="1143000" indent="-228600" algn="l" rtl="0" eaLnBrk="0" fontAlgn="base" hangingPunct="0">
              <a:spcBef>
                <a:spcPct val="20000"/>
              </a:spcBef>
              <a:spcAft>
                <a:spcPct val="0"/>
              </a:spcAft>
              <a:buChar char="•"/>
              <a:defRPr sz="2400">
                <a:solidFill>
                  <a:srgbClr val="4D4D4D"/>
                </a:solidFill>
                <a:latin typeface="Calibri" pitchFamily="34" charset="0"/>
              </a:defRPr>
            </a:lvl3pPr>
            <a:lvl4pPr marL="1600200" indent="-228600" algn="l" rtl="0" eaLnBrk="0" fontAlgn="base" hangingPunct="0">
              <a:spcBef>
                <a:spcPct val="20000"/>
              </a:spcBef>
              <a:spcAft>
                <a:spcPct val="0"/>
              </a:spcAft>
              <a:buChar char="–"/>
              <a:defRPr sz="2000">
                <a:solidFill>
                  <a:srgbClr val="4D4D4D"/>
                </a:solidFill>
                <a:latin typeface="Calibri" pitchFamily="34" charset="0"/>
              </a:defRPr>
            </a:lvl4pPr>
            <a:lvl5pPr marL="2057400" indent="-228600" algn="l" rtl="0" eaLnBrk="0" fontAlgn="base" hangingPunct="0">
              <a:spcBef>
                <a:spcPct val="20000"/>
              </a:spcBef>
              <a:spcAft>
                <a:spcPct val="0"/>
              </a:spcAft>
              <a:buChar char="»"/>
              <a:defRPr sz="2000">
                <a:solidFill>
                  <a:srgbClr val="4D4D4D"/>
                </a:solidFill>
                <a:latin typeface="Calibri" pitchFamily="34" charset="0"/>
              </a:defRPr>
            </a:lvl5pPr>
            <a:lvl6pPr marL="2514600" indent="-228600" algn="l" rtl="0" fontAlgn="base">
              <a:spcBef>
                <a:spcPct val="20000"/>
              </a:spcBef>
              <a:spcAft>
                <a:spcPct val="0"/>
              </a:spcAft>
              <a:buChar char="»"/>
              <a:defRPr sz="2000">
                <a:solidFill>
                  <a:srgbClr val="40251E"/>
                </a:solidFill>
                <a:latin typeface="+mn-lt"/>
              </a:defRPr>
            </a:lvl6pPr>
            <a:lvl7pPr marL="2971800" indent="-228600" algn="l" rtl="0" fontAlgn="base">
              <a:spcBef>
                <a:spcPct val="20000"/>
              </a:spcBef>
              <a:spcAft>
                <a:spcPct val="0"/>
              </a:spcAft>
              <a:buChar char="»"/>
              <a:defRPr sz="2000">
                <a:solidFill>
                  <a:srgbClr val="40251E"/>
                </a:solidFill>
                <a:latin typeface="+mn-lt"/>
              </a:defRPr>
            </a:lvl7pPr>
            <a:lvl8pPr marL="3429000" indent="-228600" algn="l" rtl="0" fontAlgn="base">
              <a:spcBef>
                <a:spcPct val="20000"/>
              </a:spcBef>
              <a:spcAft>
                <a:spcPct val="0"/>
              </a:spcAft>
              <a:buChar char="»"/>
              <a:defRPr sz="2000">
                <a:solidFill>
                  <a:srgbClr val="40251E"/>
                </a:solidFill>
                <a:latin typeface="+mn-lt"/>
              </a:defRPr>
            </a:lvl8pPr>
            <a:lvl9pPr marL="3886200" indent="-228600" algn="l" rtl="0" fontAlgn="base">
              <a:spcBef>
                <a:spcPct val="20000"/>
              </a:spcBef>
              <a:spcAft>
                <a:spcPct val="0"/>
              </a:spcAft>
              <a:buChar char="»"/>
              <a:defRPr sz="2000">
                <a:solidFill>
                  <a:srgbClr val="40251E"/>
                </a:solidFill>
                <a:latin typeface="+mn-lt"/>
              </a:defRPr>
            </a:lvl9pPr>
          </a:lstStyle>
          <a:p>
            <a:pPr marL="914400" lvl="1" indent="-457200" eaLnBrk="1" hangingPunct="1">
              <a:spcAft>
                <a:spcPts val="1200"/>
              </a:spcAft>
              <a:buFont typeface="+mj-lt"/>
              <a:buAutoNum type="arabicPeriod"/>
              <a:defRPr/>
            </a:pPr>
            <a:r>
              <a:rPr lang="en-US" sz="1800" dirty="0">
                <a:solidFill>
                  <a:schemeClr val="bg1"/>
                </a:solidFill>
                <a:cs typeface="Calibri" pitchFamily="34" charset="0"/>
              </a:rPr>
              <a:t>For </a:t>
            </a:r>
            <a:r>
              <a:rPr lang="en-US" sz="1800" dirty="0">
                <a:solidFill>
                  <a:srgbClr val="FFFF00"/>
                </a:solidFill>
                <a:cs typeface="Calibri" pitchFamily="34" charset="0"/>
              </a:rPr>
              <a:t>(target customer description)…</a:t>
            </a:r>
            <a:br>
              <a:rPr lang="en-US" sz="1800" dirty="0">
                <a:solidFill>
                  <a:schemeClr val="bg1"/>
                </a:solidFill>
                <a:cs typeface="Calibri" pitchFamily="34" charset="0"/>
              </a:rPr>
            </a:br>
            <a:endParaRPr lang="en-US" sz="1800" dirty="0">
              <a:solidFill>
                <a:schemeClr val="bg1"/>
              </a:solidFill>
              <a:cs typeface="Calibri" pitchFamily="34" charset="0"/>
            </a:endParaRPr>
          </a:p>
          <a:p>
            <a:pPr marL="914400" lvl="1" indent="-457200" eaLnBrk="1" hangingPunct="1">
              <a:spcAft>
                <a:spcPts val="1200"/>
              </a:spcAft>
              <a:buFont typeface="+mj-lt"/>
              <a:buAutoNum type="arabicPeriod"/>
              <a:defRPr/>
            </a:pPr>
            <a:r>
              <a:rPr lang="en-US" sz="1800" dirty="0">
                <a:solidFill>
                  <a:schemeClr val="bg1"/>
                </a:solidFill>
                <a:cs typeface="Calibri" pitchFamily="34" charset="0"/>
              </a:rPr>
              <a:t>…who </a:t>
            </a:r>
            <a:r>
              <a:rPr lang="en-US" sz="1800" dirty="0">
                <a:solidFill>
                  <a:srgbClr val="FFFF00"/>
                </a:solidFill>
                <a:cs typeface="Calibri" pitchFamily="34" charset="0"/>
              </a:rPr>
              <a:t>(describe the problem or need they are seeking to solve)…</a:t>
            </a:r>
            <a:br>
              <a:rPr lang="en-US" sz="1800" dirty="0">
                <a:solidFill>
                  <a:schemeClr val="bg1"/>
                </a:solidFill>
                <a:cs typeface="Calibri" pitchFamily="34" charset="0"/>
              </a:rPr>
            </a:br>
            <a:endParaRPr lang="en-US" sz="1800" dirty="0">
              <a:solidFill>
                <a:schemeClr val="bg1"/>
              </a:solidFill>
              <a:cs typeface="Calibri" pitchFamily="34" charset="0"/>
            </a:endParaRPr>
          </a:p>
          <a:p>
            <a:pPr marL="914400" lvl="1" indent="-457200" eaLnBrk="1" hangingPunct="1">
              <a:spcAft>
                <a:spcPts val="1200"/>
              </a:spcAft>
              <a:buFont typeface="+mj-lt"/>
              <a:buAutoNum type="arabicPeriod"/>
              <a:defRPr/>
            </a:pPr>
            <a:r>
              <a:rPr lang="en-US" sz="1800" u="sng" dirty="0">
                <a:solidFill>
                  <a:schemeClr val="bg1"/>
                </a:solidFill>
                <a:cs typeface="Calibri" pitchFamily="34" charset="0"/>
              </a:rPr>
              <a:t>Only</a:t>
            </a:r>
            <a:r>
              <a:rPr lang="en-US" sz="1800" dirty="0">
                <a:solidFill>
                  <a:schemeClr val="bg1"/>
                </a:solidFill>
                <a:cs typeface="Calibri" pitchFamily="34" charset="0"/>
              </a:rPr>
              <a:t> </a:t>
            </a:r>
            <a:r>
              <a:rPr lang="en-US" sz="1800" dirty="0">
                <a:solidFill>
                  <a:srgbClr val="FFFF00"/>
                </a:solidFill>
                <a:cs typeface="Calibri" pitchFamily="34" charset="0"/>
              </a:rPr>
              <a:t>(your company product/solution or secret sauce description solves the problem described in #2) </a:t>
            </a:r>
            <a:br>
              <a:rPr lang="en-US" sz="1800" dirty="0">
                <a:solidFill>
                  <a:schemeClr val="bg1"/>
                </a:solidFill>
                <a:cs typeface="Calibri" pitchFamily="34" charset="0"/>
              </a:rPr>
            </a:br>
            <a:endParaRPr lang="en-US" sz="1800" dirty="0">
              <a:solidFill>
                <a:schemeClr val="bg1"/>
              </a:solidFill>
              <a:cs typeface="Calibri" pitchFamily="34" charset="0"/>
            </a:endParaRPr>
          </a:p>
          <a:p>
            <a:pPr marL="914400" lvl="1" indent="-457200" eaLnBrk="1" hangingPunct="1">
              <a:spcAft>
                <a:spcPts val="1200"/>
              </a:spcAft>
              <a:buFont typeface="+mj-lt"/>
              <a:buAutoNum type="arabicPeriod"/>
              <a:defRPr/>
            </a:pPr>
            <a:r>
              <a:rPr lang="en-US" sz="1800" dirty="0">
                <a:solidFill>
                  <a:srgbClr val="FFFF00"/>
                </a:solidFill>
                <a:cs typeface="Calibri" pitchFamily="34" charset="0"/>
              </a:rPr>
              <a:t>Describe any proof, results, metrics, satisfaction scores as evidence that your brand delivers.</a:t>
            </a:r>
            <a:br>
              <a:rPr lang="en-US" sz="1800" dirty="0">
                <a:solidFill>
                  <a:schemeClr val="bg1"/>
                </a:solidFill>
                <a:cs typeface="Calibri" pitchFamily="34" charset="0"/>
              </a:rPr>
            </a:br>
            <a:br>
              <a:rPr lang="en-US" sz="1800" dirty="0">
                <a:solidFill>
                  <a:schemeClr val="bg1"/>
                </a:solidFill>
                <a:cs typeface="Calibri" pitchFamily="34" charset="0"/>
              </a:rPr>
            </a:br>
            <a:endParaRPr lang="en-US" sz="2000" b="1" dirty="0">
              <a:solidFill>
                <a:schemeClr val="bg1"/>
              </a:solidFill>
              <a:cs typeface="Calibri" pitchFamily="34" charset="0"/>
            </a:endParaRPr>
          </a:p>
        </p:txBody>
      </p:sp>
      <p:pic>
        <p:nvPicPr>
          <p:cNvPr id="3" name="49">
            <a:hlinkClick r:id="" action="ppaction://media"/>
            <a:extLst>
              <a:ext uri="{FF2B5EF4-FFF2-40B4-BE49-F238E27FC236}">
                <a16:creationId xmlns:a16="http://schemas.microsoft.com/office/drawing/2014/main" id="{41B7620D-24A1-3D67-C2C1-2DDBFB53EDF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
        <p:nvSpPr>
          <p:cNvPr id="22" name="TextBox 21">
            <a:extLst>
              <a:ext uri="{FF2B5EF4-FFF2-40B4-BE49-F238E27FC236}">
                <a16:creationId xmlns:a16="http://schemas.microsoft.com/office/drawing/2014/main" id="{638079EC-5F2E-49A9-AC16-66906D8168AE}"/>
              </a:ext>
            </a:extLst>
          </p:cNvPr>
          <p:cNvSpPr txBox="1"/>
          <p:nvPr/>
        </p:nvSpPr>
        <p:spPr>
          <a:xfrm>
            <a:off x="351031" y="5802999"/>
            <a:ext cx="3224689" cy="923330"/>
          </a:xfrm>
          <a:prstGeom prst="rect">
            <a:avLst/>
          </a:prstGeom>
          <a:solidFill>
            <a:schemeClr val="accent1"/>
          </a:solidFill>
        </p:spPr>
        <p:txBody>
          <a:bodyPr wrap="square" rtlCol="0">
            <a:spAutoFit/>
          </a:bodyPr>
          <a:lstStyle/>
          <a:p>
            <a:pPr algn="ctr"/>
            <a:r>
              <a:rPr lang="en-US" dirty="0">
                <a:solidFill>
                  <a:schemeClr val="bg1"/>
                </a:solidFill>
              </a:rPr>
              <a:t>Fill out your Brand </a:t>
            </a:r>
            <a:r>
              <a:rPr lang="en-US" dirty="0" err="1">
                <a:solidFill>
                  <a:schemeClr val="bg1"/>
                </a:solidFill>
              </a:rPr>
              <a:t>Posiiton</a:t>
            </a:r>
            <a:r>
              <a:rPr lang="en-US" dirty="0">
                <a:solidFill>
                  <a:schemeClr val="bg1"/>
                </a:solidFill>
              </a:rPr>
              <a:t>, then</a:t>
            </a:r>
            <a:br>
              <a:rPr lang="en-US" dirty="0">
                <a:solidFill>
                  <a:schemeClr val="bg1"/>
                </a:solidFill>
              </a:rPr>
            </a:br>
            <a:r>
              <a:rPr lang="en-US" dirty="0">
                <a:solidFill>
                  <a:schemeClr val="bg1"/>
                </a:solidFill>
              </a:rPr>
              <a:t>Restart Slide Show on Next Slide</a:t>
            </a:r>
          </a:p>
        </p:txBody>
      </p:sp>
      <p:pic>
        <p:nvPicPr>
          <p:cNvPr id="4" name="Picture 3">
            <a:extLst>
              <a:ext uri="{FF2B5EF4-FFF2-40B4-BE49-F238E27FC236}">
                <a16:creationId xmlns:a16="http://schemas.microsoft.com/office/drawing/2014/main" id="{B3301349-CDD9-6CCF-30A1-549E45851D8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802699" y="5990498"/>
            <a:ext cx="1353174" cy="689713"/>
          </a:xfrm>
          <a:prstGeom prst="rect">
            <a:avLst/>
          </a:prstGeom>
        </p:spPr>
      </p:pic>
    </p:spTree>
    <p:extLst>
      <p:ext uri="{BB962C8B-B14F-4D97-AF65-F5344CB8AC3E}">
        <p14:creationId xmlns:p14="http://schemas.microsoft.com/office/powerpoint/2010/main" val="123778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254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6BB19B8D-BA38-4D54-ADBB-5DF7F261C97B}"/>
              </a:ext>
            </a:extLst>
          </p:cNvPr>
          <p:cNvSpPr/>
          <p:nvPr/>
        </p:nvSpPr>
        <p:spPr>
          <a:xfrm>
            <a:off x="-28802" y="0"/>
            <a:ext cx="12191176" cy="460645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descr="Image result for highway">
            <a:extLst>
              <a:ext uri="{FF2B5EF4-FFF2-40B4-BE49-F238E27FC236}">
                <a16:creationId xmlns:a16="http://schemas.microsoft.com/office/drawing/2014/main" id="{920E2FFF-6B91-43A0-999B-ABDCB2B4BFAC}"/>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24680" y="3976593"/>
            <a:ext cx="12187054" cy="2932697"/>
          </a:xfrm>
          <a:prstGeom prst="rect">
            <a:avLst/>
          </a:prstGeom>
          <a:noFill/>
          <a:extLst>
            <a:ext uri="{909E8E84-426E-40DD-AFC4-6F175D3DCCD1}">
              <a14:hiddenFill xmlns:a14="http://schemas.microsoft.com/office/drawing/2010/main">
                <a:solidFill>
                  <a:srgbClr val="FFFFFF"/>
                </a:solidFill>
              </a14:hiddenFill>
            </a:ext>
          </a:extLst>
        </p:spPr>
      </p:pic>
      <p:sp>
        <p:nvSpPr>
          <p:cNvPr id="14" name="Date Placeholder 13"/>
          <p:cNvSpPr>
            <a:spLocks noGrp="1"/>
          </p:cNvSpPr>
          <p:nvPr>
            <p:ph type="dt" sz="half" idx="10"/>
          </p:nvPr>
        </p:nvSpPr>
        <p:spPr/>
        <p:txBody>
          <a:bodyPr/>
          <a:lstStyle/>
          <a:p>
            <a:fld id="{EC1CD593-9EFC-4BED-96BB-E4D88DEAB6FC}" type="datetime1">
              <a:rPr lang="en-US" smtClean="0"/>
              <a:t>5/9/2026</a:t>
            </a:fld>
            <a:endParaRPr lang="en-US"/>
          </a:p>
        </p:txBody>
      </p:sp>
      <p:sp>
        <p:nvSpPr>
          <p:cNvPr id="18" name="Footer Placeholder 17"/>
          <p:cNvSpPr>
            <a:spLocks noGrp="1"/>
          </p:cNvSpPr>
          <p:nvPr>
            <p:ph type="ftr" sz="quarter" idx="11"/>
          </p:nvPr>
        </p:nvSpPr>
        <p:spPr>
          <a:xfrm>
            <a:off x="3832318" y="6381329"/>
            <a:ext cx="2895600" cy="365125"/>
          </a:xfrm>
        </p:spPr>
        <p:txBody>
          <a:bodyPr/>
          <a:lstStyle/>
          <a:p>
            <a:r>
              <a:rPr lang="en-US"/>
              <a:t>Brand Story Workshop</a:t>
            </a:r>
            <a:endParaRPr lang="en-US" dirty="0"/>
          </a:p>
        </p:txBody>
      </p:sp>
      <p:sp>
        <p:nvSpPr>
          <p:cNvPr id="25" name="Subtitle 2"/>
          <p:cNvSpPr txBox="1">
            <a:spLocks/>
          </p:cNvSpPr>
          <p:nvPr/>
        </p:nvSpPr>
        <p:spPr>
          <a:xfrm>
            <a:off x="674900" y="156690"/>
            <a:ext cx="7797363" cy="60344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4800" b="1" spc="-150" dirty="0">
                <a:solidFill>
                  <a:schemeClr val="bg1"/>
                </a:solidFill>
                <a:latin typeface="Calibri" pitchFamily="34" charset="0"/>
                <a:ea typeface="Franchise" pitchFamily="49" charset="0"/>
              </a:rPr>
              <a:t>In the mood for psychology?</a:t>
            </a:r>
          </a:p>
        </p:txBody>
      </p:sp>
      <p:pic>
        <p:nvPicPr>
          <p:cNvPr id="5122" name="Picture 2" descr="https://upload.wikimedia.org/wikipedia/commons/thumb/a/ab/Logo_Sign.svg/2000px-Logo_Sign.svg.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65084" y="980728"/>
            <a:ext cx="7359308" cy="468052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7E02B93A-CE0E-4DBF-8223-2FF905BA6ECF}"/>
              </a:ext>
            </a:extLst>
          </p:cNvPr>
          <p:cNvSpPr/>
          <p:nvPr/>
        </p:nvSpPr>
        <p:spPr>
          <a:xfrm>
            <a:off x="4169183" y="5926691"/>
            <a:ext cx="3795206" cy="523220"/>
          </a:xfrm>
          <a:prstGeom prst="rect">
            <a:avLst/>
          </a:prstGeom>
        </p:spPr>
        <p:txBody>
          <a:bodyPr wrap="none">
            <a:spAutoFit/>
          </a:bodyPr>
          <a:lstStyle/>
          <a:p>
            <a:r>
              <a:rPr lang="en-US" sz="2800" b="1" dirty="0">
                <a:solidFill>
                  <a:schemeClr val="bg1"/>
                </a:solidFill>
                <a:latin typeface="arial" panose="020B0604020202020204" pitchFamily="34" charset="0"/>
              </a:rPr>
              <a:t>The Rorschach</a:t>
            </a:r>
            <a:r>
              <a:rPr lang="en-US" sz="2800" dirty="0">
                <a:solidFill>
                  <a:schemeClr val="bg1"/>
                </a:solidFill>
                <a:latin typeface="arial" panose="020B0604020202020204" pitchFamily="34" charset="0"/>
              </a:rPr>
              <a:t> </a:t>
            </a:r>
            <a:r>
              <a:rPr lang="en-US" sz="2800" b="1" dirty="0">
                <a:solidFill>
                  <a:schemeClr val="bg1"/>
                </a:solidFill>
                <a:latin typeface="arial" panose="020B0604020202020204" pitchFamily="34" charset="0"/>
              </a:rPr>
              <a:t>Test  </a:t>
            </a:r>
            <a:endParaRPr lang="en-US" sz="2800" dirty="0">
              <a:solidFill>
                <a:schemeClr val="bg1"/>
              </a:solidFill>
            </a:endParaRPr>
          </a:p>
        </p:txBody>
      </p:sp>
      <p:sp>
        <p:nvSpPr>
          <p:cNvPr id="5" name="Rectangle 4">
            <a:extLst>
              <a:ext uri="{FF2B5EF4-FFF2-40B4-BE49-F238E27FC236}">
                <a16:creationId xmlns:a16="http://schemas.microsoft.com/office/drawing/2014/main" id="{D3A807D6-FC3D-496D-89F8-C73D785EA2C8}"/>
              </a:ext>
            </a:extLst>
          </p:cNvPr>
          <p:cNvSpPr/>
          <p:nvPr/>
        </p:nvSpPr>
        <p:spPr>
          <a:xfrm>
            <a:off x="2567608" y="1205306"/>
            <a:ext cx="6768752" cy="41748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descr="Rorschach Inkblot Test,card 2 Digital Art by Erzebet S">
            <a:extLst>
              <a:ext uri="{FF2B5EF4-FFF2-40B4-BE49-F238E27FC236}">
                <a16:creationId xmlns:a16="http://schemas.microsoft.com/office/drawing/2014/main" id="{1589EDCB-BC95-4032-A56B-86715CAFE4A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37587" y="1256913"/>
            <a:ext cx="5716826" cy="4044642"/>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descr="How the Rorschach Test Became the Most Famous Tool in Psychiatry ...">
            <a:extLst>
              <a:ext uri="{FF2B5EF4-FFF2-40B4-BE49-F238E27FC236}">
                <a16:creationId xmlns:a16="http://schemas.microsoft.com/office/drawing/2014/main" id="{3FEB25BD-E04D-4AC7-9142-3D4C882089D4}"/>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895521">
            <a:off x="8004931" y="2014643"/>
            <a:ext cx="3406989" cy="4442558"/>
          </a:xfrm>
          <a:prstGeom prst="rect">
            <a:avLst/>
          </a:prstGeom>
          <a:noFill/>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 name="05">
            <a:hlinkClick r:id="" action="ppaction://media"/>
            <a:extLst>
              <a:ext uri="{FF2B5EF4-FFF2-40B4-BE49-F238E27FC236}">
                <a16:creationId xmlns:a16="http://schemas.microsoft.com/office/drawing/2014/main" id="{C39C5059-FC01-DC4A-DD10-80DB47D50811}"/>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791200" y="3124200"/>
            <a:ext cx="609600" cy="609600"/>
          </a:xfrm>
          <a:prstGeom prst="rect">
            <a:avLst/>
          </a:prstGeom>
        </p:spPr>
      </p:pic>
      <p:pic>
        <p:nvPicPr>
          <p:cNvPr id="6" name="Picture 5">
            <a:extLst>
              <a:ext uri="{FF2B5EF4-FFF2-40B4-BE49-F238E27FC236}">
                <a16:creationId xmlns:a16="http://schemas.microsoft.com/office/drawing/2014/main" id="{0F9F5B2B-5B53-B783-9FA9-3A3A1C5909A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235068" y="5980252"/>
            <a:ext cx="1407060" cy="717179"/>
          </a:xfrm>
          <a:prstGeom prst="rect">
            <a:avLst/>
          </a:prstGeom>
        </p:spPr>
      </p:pic>
      <p:sp>
        <p:nvSpPr>
          <p:cNvPr id="7" name="Slide Number Placeholder 5">
            <a:extLst>
              <a:ext uri="{FF2B5EF4-FFF2-40B4-BE49-F238E27FC236}">
                <a16:creationId xmlns:a16="http://schemas.microsoft.com/office/drawing/2014/main" id="{A8430263-1E31-A52F-6A02-164991361E51}"/>
              </a:ext>
            </a:extLst>
          </p:cNvPr>
          <p:cNvSpPr txBox="1">
            <a:spLocks/>
          </p:cNvSpPr>
          <p:nvPr/>
        </p:nvSpPr>
        <p:spPr>
          <a:xfrm>
            <a:off x="11293663" y="188640"/>
            <a:ext cx="370491" cy="350689"/>
          </a:xfrm>
          <a:prstGeom prst="rect">
            <a:avLst/>
          </a:prstGeom>
        </p:spPr>
        <p:txBody>
          <a:bodyPr vert="horz" lIns="91440" tIns="45720" rIns="91440" bIns="45720" rtlCol="0" anchor="ctr"/>
          <a:lstStyle>
            <a:defPPr>
              <a:defRPr lang="en-US"/>
            </a:defPPr>
            <a:lvl1pPr marL="0" algn="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601EE9E8-4134-49B0-9AA7-3089E6521627}" type="slidenum">
              <a:rPr lang="en-US" smtClean="0"/>
              <a:pPr algn="ctr"/>
              <a:t>5</a:t>
            </a:fld>
            <a:endParaRPr lang="en-US" dirty="0"/>
          </a:p>
        </p:txBody>
      </p:sp>
    </p:spTree>
    <p:extLst>
      <p:ext uri="{BB962C8B-B14F-4D97-AF65-F5344CB8AC3E}">
        <p14:creationId xmlns:p14="http://schemas.microsoft.com/office/powerpoint/2010/main" val="784175936"/>
      </p:ext>
    </p:extLst>
  </p:cSld>
  <p:clrMapOvr>
    <a:masterClrMapping/>
  </p:clrMapOvr>
  <mc:AlternateContent xmlns:mc="http://schemas.openxmlformats.org/markup-compatibility/2006">
    <mc:Choice xmlns:p14="http://schemas.microsoft.com/office/powerpoint/2010/main" Requires="p14">
      <p:transition spd="med" p14:dur="700" advTm="59000">
        <p:fade/>
      </p:transition>
    </mc:Choice>
    <mc:Fallback>
      <p:transition spd="med" advTm="59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9742" fill="hold"/>
                                        <p:tgtEl>
                                          <p:spTgt spid="3"/>
                                        </p:tgtEl>
                                      </p:cBhvr>
                                    </p:cmd>
                                  </p:childTnLst>
                                </p:cTn>
                              </p:par>
                              <p:par>
                                <p:cTn id="7" presetID="10" presetClass="entr" presetSubtype="0" fill="hold" nodeType="withEffect">
                                  <p:stCondLst>
                                    <p:cond delay="6000"/>
                                  </p:stCondLst>
                                  <p:childTnLst>
                                    <p:set>
                                      <p:cBhvr>
                                        <p:cTn id="8" dur="1" fill="hold">
                                          <p:stCondLst>
                                            <p:cond delay="0"/>
                                          </p:stCondLst>
                                        </p:cTn>
                                        <p:tgtEl>
                                          <p:spTgt spid="5122"/>
                                        </p:tgtEl>
                                        <p:attrNameLst>
                                          <p:attrName>style.visibility</p:attrName>
                                        </p:attrNameLst>
                                      </p:cBhvr>
                                      <p:to>
                                        <p:strVal val="visible"/>
                                      </p:to>
                                    </p:set>
                                    <p:animEffect transition="in" filter="fade">
                                      <p:cBhvr>
                                        <p:cTn id="9" dur="2000"/>
                                        <p:tgtEl>
                                          <p:spTgt spid="5122"/>
                                        </p:tgtEl>
                                      </p:cBhvr>
                                    </p:animEffect>
                                  </p:childTnLst>
                                </p:cTn>
                              </p:par>
                              <p:par>
                                <p:cTn id="10" presetID="10" presetClass="entr" presetSubtype="0" fill="hold" grpId="0" nodeType="withEffect">
                                  <p:stCondLst>
                                    <p:cond delay="600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nodeType="withEffect">
                                  <p:stCondLst>
                                    <p:cond delay="6000"/>
                                  </p:stCondLst>
                                  <p:childTnLst>
                                    <p:set>
                                      <p:cBhvr>
                                        <p:cTn id="14" dur="1" fill="hold">
                                          <p:stCondLst>
                                            <p:cond delay="0"/>
                                          </p:stCondLst>
                                        </p:cTn>
                                        <p:tgtEl>
                                          <p:spTgt spid="1028"/>
                                        </p:tgtEl>
                                        <p:attrNameLst>
                                          <p:attrName>style.visibility</p:attrName>
                                        </p:attrNameLst>
                                      </p:cBhvr>
                                      <p:to>
                                        <p:strVal val="visible"/>
                                      </p:to>
                                    </p:set>
                                    <p:animEffect transition="in" filter="fade">
                                      <p:cBhvr>
                                        <p:cTn id="15" dur="500"/>
                                        <p:tgtEl>
                                          <p:spTgt spid="1028"/>
                                        </p:tgtEl>
                                      </p:cBhvr>
                                    </p:animEffect>
                                  </p:childTnLst>
                                </p:cTn>
                              </p:par>
                              <p:par>
                                <p:cTn id="16" presetID="1" presetClass="entr" presetSubtype="0" fill="hold" grpId="0" nodeType="withEffect">
                                  <p:stCondLst>
                                    <p:cond delay="21000"/>
                                  </p:stCondLst>
                                  <p:childTnLst>
                                    <p:set>
                                      <p:cBhvr>
                                        <p:cTn id="17" dur="1" fill="hold">
                                          <p:stCondLst>
                                            <p:cond delay="0"/>
                                          </p:stCondLst>
                                        </p:cTn>
                                        <p:tgtEl>
                                          <p:spTgt spid="4"/>
                                        </p:tgtEl>
                                        <p:attrNameLst>
                                          <p:attrName>style.visibility</p:attrName>
                                        </p:attrNameLst>
                                      </p:cBhvr>
                                      <p:to>
                                        <p:strVal val="visible"/>
                                      </p:to>
                                    </p:set>
                                  </p:childTnLst>
                                </p:cTn>
                              </p:par>
                              <p:par>
                                <p:cTn id="18" presetID="2" presetClass="entr" presetSubtype="2" fill="hold" nodeType="withEffect">
                                  <p:stCondLst>
                                    <p:cond delay="24000"/>
                                  </p:stCondLst>
                                  <p:childTnLst>
                                    <p:set>
                                      <p:cBhvr>
                                        <p:cTn id="19" dur="1" fill="hold">
                                          <p:stCondLst>
                                            <p:cond delay="0"/>
                                          </p:stCondLst>
                                        </p:cTn>
                                        <p:tgtEl>
                                          <p:spTgt spid="9218"/>
                                        </p:tgtEl>
                                        <p:attrNameLst>
                                          <p:attrName>style.visibility</p:attrName>
                                        </p:attrNameLst>
                                      </p:cBhvr>
                                      <p:to>
                                        <p:strVal val="visible"/>
                                      </p:to>
                                    </p:set>
                                    <p:anim calcmode="lin" valueType="num">
                                      <p:cBhvr additive="base">
                                        <p:cTn id="20" dur="1000" fill="hold"/>
                                        <p:tgtEl>
                                          <p:spTgt spid="9218"/>
                                        </p:tgtEl>
                                        <p:attrNameLst>
                                          <p:attrName>ppt_x</p:attrName>
                                        </p:attrNameLst>
                                      </p:cBhvr>
                                      <p:tavLst>
                                        <p:tav tm="0">
                                          <p:val>
                                            <p:strVal val="1+#ppt_w/2"/>
                                          </p:val>
                                        </p:tav>
                                        <p:tav tm="100000">
                                          <p:val>
                                            <p:strVal val="#ppt_x"/>
                                          </p:val>
                                        </p:tav>
                                      </p:tavLst>
                                    </p:anim>
                                    <p:anim calcmode="lin" valueType="num">
                                      <p:cBhvr additive="base">
                                        <p:cTn id="21" dur="1000" fill="hold"/>
                                        <p:tgtEl>
                                          <p:spTgt spid="92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2" fill="hold" display="0">
                  <p:stCondLst>
                    <p:cond delay="indefinite"/>
                  </p:stCondLst>
                  <p:endCondLst>
                    <p:cond evt="onStopAudio" delay="0">
                      <p:tgtEl>
                        <p:sldTgt/>
                      </p:tgtEl>
                    </p:cond>
                  </p:endCondLst>
                </p:cTn>
                <p:tgtEl>
                  <p:spTgt spid="3"/>
                </p:tgtEl>
              </p:cMediaNode>
            </p:audio>
          </p:childTnLst>
        </p:cTn>
      </p:par>
    </p:tnLst>
    <p:bldLst>
      <p:bldP spid="4" grpId="0"/>
      <p:bldP spid="5"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A3928B3-3A4A-4FFA-9166-BEBCA44C2D8D}"/>
              </a:ext>
            </a:extLst>
          </p:cNvPr>
          <p:cNvSpPr>
            <a:spLocks noGrp="1"/>
          </p:cNvSpPr>
          <p:nvPr>
            <p:ph type="title"/>
          </p:nvPr>
        </p:nvSpPr>
        <p:spPr/>
        <p:txBody>
          <a:bodyPr/>
          <a:lstStyle/>
          <a:p>
            <a:r>
              <a:rPr lang="en-US" dirty="0"/>
              <a:t>Connecting to </a:t>
            </a:r>
            <a:br>
              <a:rPr lang="en-US" dirty="0"/>
            </a:br>
            <a:r>
              <a:rPr lang="en-US" dirty="0"/>
              <a:t>the customer</a:t>
            </a:r>
          </a:p>
        </p:txBody>
      </p:sp>
      <p:sp>
        <p:nvSpPr>
          <p:cNvPr id="8" name="Text Placeholder 7">
            <a:extLst>
              <a:ext uri="{FF2B5EF4-FFF2-40B4-BE49-F238E27FC236}">
                <a16:creationId xmlns:a16="http://schemas.microsoft.com/office/drawing/2014/main" id="{C24EEECA-0CAC-4D9D-90A1-1FA3DFF2A446}"/>
              </a:ext>
            </a:extLst>
          </p:cNvPr>
          <p:cNvSpPr>
            <a:spLocks noGrp="1"/>
          </p:cNvSpPr>
          <p:nvPr>
            <p:ph type="body" idx="1"/>
          </p:nvPr>
        </p:nvSpPr>
        <p:spPr/>
        <p:txBody>
          <a:bodyPr/>
          <a:lstStyle/>
          <a:p>
            <a:r>
              <a:rPr lang="en-US" dirty="0"/>
              <a:t>Brand Story</a:t>
            </a:r>
          </a:p>
        </p:txBody>
      </p:sp>
      <p:sp>
        <p:nvSpPr>
          <p:cNvPr id="6" name="Slide Number Placeholder 5">
            <a:extLst>
              <a:ext uri="{FF2B5EF4-FFF2-40B4-BE49-F238E27FC236}">
                <a16:creationId xmlns:a16="http://schemas.microsoft.com/office/drawing/2014/main" id="{ABF0349A-83AA-4606-8470-F7F4640866E7}"/>
              </a:ext>
            </a:extLst>
          </p:cNvPr>
          <p:cNvSpPr>
            <a:spLocks noGrp="1"/>
          </p:cNvSpPr>
          <p:nvPr>
            <p:ph type="sldNum" sz="quarter" idx="12"/>
          </p:nvPr>
        </p:nvSpPr>
        <p:spPr/>
        <p:txBody>
          <a:bodyPr/>
          <a:lstStyle/>
          <a:p>
            <a:fld id="{601EE9E8-4134-49B0-9AA7-3089E6521627}" type="slidenum">
              <a:rPr lang="en-US" smtClean="0"/>
              <a:pPr/>
              <a:t>50</a:t>
            </a:fld>
            <a:endParaRPr lang="en-US" dirty="0"/>
          </a:p>
        </p:txBody>
      </p:sp>
      <p:sp>
        <p:nvSpPr>
          <p:cNvPr id="4" name="Date Placeholder 3">
            <a:extLst>
              <a:ext uri="{FF2B5EF4-FFF2-40B4-BE49-F238E27FC236}">
                <a16:creationId xmlns:a16="http://schemas.microsoft.com/office/drawing/2014/main" id="{CD52D7DF-1F40-4FCB-A1CA-F645FBB1F271}"/>
              </a:ext>
            </a:extLst>
          </p:cNvPr>
          <p:cNvSpPr>
            <a:spLocks noGrp="1"/>
          </p:cNvSpPr>
          <p:nvPr>
            <p:ph type="dt" sz="half" idx="4294967295"/>
          </p:nvPr>
        </p:nvSpPr>
        <p:spPr>
          <a:xfrm>
            <a:off x="0" y="6356350"/>
            <a:ext cx="2844800" cy="365125"/>
          </a:xfrm>
        </p:spPr>
        <p:txBody>
          <a:bodyPr/>
          <a:lstStyle/>
          <a:p>
            <a:fld id="{2DA4629A-1219-48E9-9846-93B44CCA2233}" type="datetime1">
              <a:rPr lang="en-US" smtClean="0"/>
              <a:t>5/9/2026</a:t>
            </a:fld>
            <a:endParaRPr lang="en-US"/>
          </a:p>
        </p:txBody>
      </p:sp>
      <p:sp>
        <p:nvSpPr>
          <p:cNvPr id="5" name="Footer Placeholder 4">
            <a:extLst>
              <a:ext uri="{FF2B5EF4-FFF2-40B4-BE49-F238E27FC236}">
                <a16:creationId xmlns:a16="http://schemas.microsoft.com/office/drawing/2014/main" id="{7B7D25C4-880B-4CB5-A962-E8F258223E56}"/>
              </a:ext>
            </a:extLst>
          </p:cNvPr>
          <p:cNvSpPr>
            <a:spLocks noGrp="1"/>
          </p:cNvSpPr>
          <p:nvPr>
            <p:ph type="ftr" sz="quarter" idx="4294967295"/>
          </p:nvPr>
        </p:nvSpPr>
        <p:spPr>
          <a:xfrm>
            <a:off x="2225438" y="6402840"/>
            <a:ext cx="3860800" cy="365125"/>
          </a:xfrm>
        </p:spPr>
        <p:txBody>
          <a:bodyPr/>
          <a:lstStyle/>
          <a:p>
            <a:r>
              <a:rPr lang="en-US"/>
              <a:t>Brand Story Workshop</a:t>
            </a:r>
            <a:endParaRPr lang="en-US" dirty="0"/>
          </a:p>
        </p:txBody>
      </p:sp>
      <p:pic>
        <p:nvPicPr>
          <p:cNvPr id="3" name="Picture 2" descr="A person posing for the camera&#10;&#10;Description generated with high confidence">
            <a:extLst>
              <a:ext uri="{FF2B5EF4-FFF2-40B4-BE49-F238E27FC236}">
                <a16:creationId xmlns:a16="http://schemas.microsoft.com/office/drawing/2014/main" id="{E3855C33-2D83-4E5E-84CF-AD218FEACC5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84032" y="524796"/>
            <a:ext cx="5967065" cy="6333204"/>
          </a:xfrm>
          <a:prstGeom prst="rect">
            <a:avLst/>
          </a:prstGeom>
        </p:spPr>
      </p:pic>
      <p:pic>
        <p:nvPicPr>
          <p:cNvPr id="2" name="50">
            <a:hlinkClick r:id="" action="ppaction://media"/>
            <a:extLst>
              <a:ext uri="{FF2B5EF4-FFF2-40B4-BE49-F238E27FC236}">
                <a16:creationId xmlns:a16="http://schemas.microsoft.com/office/drawing/2014/main" id="{CB8A0D3F-BACA-8015-10DD-7DAC7C902B6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pic>
        <p:nvPicPr>
          <p:cNvPr id="11" name="Picture 10">
            <a:extLst>
              <a:ext uri="{FF2B5EF4-FFF2-40B4-BE49-F238E27FC236}">
                <a16:creationId xmlns:a16="http://schemas.microsoft.com/office/drawing/2014/main" id="{BEF3DBC4-57A5-2F47-24D5-E0720E68D06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76520" y="6118387"/>
            <a:ext cx="1151728" cy="626087"/>
          </a:xfrm>
          <a:prstGeom prst="rect">
            <a:avLst/>
          </a:prstGeom>
        </p:spPr>
      </p:pic>
      <p:sp>
        <p:nvSpPr>
          <p:cNvPr id="12" name="TextBox 11">
            <a:extLst>
              <a:ext uri="{FF2B5EF4-FFF2-40B4-BE49-F238E27FC236}">
                <a16:creationId xmlns:a16="http://schemas.microsoft.com/office/drawing/2014/main" id="{54675801-B99F-5A09-131E-FB76E43869B7}"/>
              </a:ext>
            </a:extLst>
          </p:cNvPr>
          <p:cNvSpPr txBox="1"/>
          <p:nvPr/>
        </p:nvSpPr>
        <p:spPr>
          <a:xfrm>
            <a:off x="351031" y="5802999"/>
            <a:ext cx="3224689" cy="646331"/>
          </a:xfrm>
          <a:prstGeom prst="rect">
            <a:avLst/>
          </a:prstGeom>
          <a:solidFill>
            <a:schemeClr val="accent1"/>
          </a:solidFill>
        </p:spPr>
        <p:txBody>
          <a:bodyPr wrap="square" rtlCol="0">
            <a:spAutoFit/>
          </a:bodyPr>
          <a:lstStyle/>
          <a:p>
            <a:pPr algn="ctr"/>
            <a:r>
              <a:rPr lang="en-US" dirty="0">
                <a:solidFill>
                  <a:schemeClr val="bg1"/>
                </a:solidFill>
              </a:rPr>
              <a:t>Restart Slide Show </a:t>
            </a:r>
            <a:br>
              <a:rPr lang="en-US" dirty="0">
                <a:solidFill>
                  <a:schemeClr val="bg1"/>
                </a:solidFill>
              </a:rPr>
            </a:br>
            <a:r>
              <a:rPr lang="en-US" dirty="0">
                <a:solidFill>
                  <a:schemeClr val="bg1"/>
                </a:solidFill>
              </a:rPr>
              <a:t>on This Slide</a:t>
            </a:r>
          </a:p>
        </p:txBody>
      </p:sp>
    </p:spTree>
    <p:extLst>
      <p:ext uri="{BB962C8B-B14F-4D97-AF65-F5344CB8AC3E}">
        <p14:creationId xmlns:p14="http://schemas.microsoft.com/office/powerpoint/2010/main" val="3326047011"/>
      </p:ext>
    </p:extLst>
  </p:cSld>
  <p:clrMapOvr>
    <a:masterClrMapping/>
  </p:clrMapOvr>
  <mc:AlternateContent xmlns:mc="http://schemas.openxmlformats.org/markup-compatibility/2006">
    <mc:Choice xmlns:p14="http://schemas.microsoft.com/office/powerpoint/2010/main" Requires="p14">
      <p:transition spd="med" p14:dur="700" advTm="14000">
        <p:fade/>
      </p:transition>
    </mc:Choice>
    <mc:Fallback>
      <p:transition spd="med" advTm="14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1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A3928B3-3A4A-4FFA-9166-BEBCA44C2D8D}"/>
              </a:ext>
            </a:extLst>
          </p:cNvPr>
          <p:cNvSpPr>
            <a:spLocks noGrp="1"/>
          </p:cNvSpPr>
          <p:nvPr>
            <p:ph type="title"/>
          </p:nvPr>
        </p:nvSpPr>
        <p:spPr/>
        <p:txBody>
          <a:bodyPr/>
          <a:lstStyle/>
          <a:p>
            <a:r>
              <a:rPr lang="en-US" dirty="0"/>
              <a:t>Brand Platform</a:t>
            </a:r>
          </a:p>
        </p:txBody>
      </p:sp>
      <p:sp>
        <p:nvSpPr>
          <p:cNvPr id="8" name="Text Placeholder 7">
            <a:extLst>
              <a:ext uri="{FF2B5EF4-FFF2-40B4-BE49-F238E27FC236}">
                <a16:creationId xmlns:a16="http://schemas.microsoft.com/office/drawing/2014/main" id="{C24EEECA-0CAC-4D9D-90A1-1FA3DFF2A446}"/>
              </a:ext>
            </a:extLst>
          </p:cNvPr>
          <p:cNvSpPr>
            <a:spLocks noGrp="1"/>
          </p:cNvSpPr>
          <p:nvPr>
            <p:ph type="body" idx="1"/>
          </p:nvPr>
        </p:nvSpPr>
        <p:spPr/>
        <p:txBody>
          <a:bodyPr/>
          <a:lstStyle/>
          <a:p>
            <a:r>
              <a:rPr lang="en-US" dirty="0"/>
              <a:t>Brand Story</a:t>
            </a:r>
          </a:p>
        </p:txBody>
      </p:sp>
      <p:sp>
        <p:nvSpPr>
          <p:cNvPr id="6" name="Slide Number Placeholder 5">
            <a:extLst>
              <a:ext uri="{FF2B5EF4-FFF2-40B4-BE49-F238E27FC236}">
                <a16:creationId xmlns:a16="http://schemas.microsoft.com/office/drawing/2014/main" id="{ABF0349A-83AA-4606-8470-F7F4640866E7}"/>
              </a:ext>
            </a:extLst>
          </p:cNvPr>
          <p:cNvSpPr>
            <a:spLocks noGrp="1"/>
          </p:cNvSpPr>
          <p:nvPr>
            <p:ph type="sldNum" sz="quarter" idx="12"/>
          </p:nvPr>
        </p:nvSpPr>
        <p:spPr/>
        <p:txBody>
          <a:bodyPr/>
          <a:lstStyle/>
          <a:p>
            <a:fld id="{601EE9E8-4134-49B0-9AA7-3089E6521627}" type="slidenum">
              <a:rPr lang="en-US" smtClean="0"/>
              <a:pPr/>
              <a:t>51</a:t>
            </a:fld>
            <a:endParaRPr lang="en-US" dirty="0"/>
          </a:p>
        </p:txBody>
      </p:sp>
      <p:sp>
        <p:nvSpPr>
          <p:cNvPr id="4" name="Date Placeholder 3">
            <a:extLst>
              <a:ext uri="{FF2B5EF4-FFF2-40B4-BE49-F238E27FC236}">
                <a16:creationId xmlns:a16="http://schemas.microsoft.com/office/drawing/2014/main" id="{CD52D7DF-1F40-4FCB-A1CA-F645FBB1F271}"/>
              </a:ext>
            </a:extLst>
          </p:cNvPr>
          <p:cNvSpPr>
            <a:spLocks noGrp="1"/>
          </p:cNvSpPr>
          <p:nvPr>
            <p:ph type="dt" sz="half" idx="4294967295"/>
          </p:nvPr>
        </p:nvSpPr>
        <p:spPr>
          <a:xfrm>
            <a:off x="0" y="6356350"/>
            <a:ext cx="2844800" cy="365125"/>
          </a:xfrm>
        </p:spPr>
        <p:txBody>
          <a:bodyPr/>
          <a:lstStyle/>
          <a:p>
            <a:fld id="{29ECE4D7-43F3-444C-9CF3-4AACA343A839}" type="datetime1">
              <a:rPr lang="en-US" smtClean="0"/>
              <a:t>5/9/2026</a:t>
            </a:fld>
            <a:endParaRPr lang="en-US"/>
          </a:p>
        </p:txBody>
      </p:sp>
      <p:sp>
        <p:nvSpPr>
          <p:cNvPr id="5" name="Footer Placeholder 4">
            <a:extLst>
              <a:ext uri="{FF2B5EF4-FFF2-40B4-BE49-F238E27FC236}">
                <a16:creationId xmlns:a16="http://schemas.microsoft.com/office/drawing/2014/main" id="{7B7D25C4-880B-4CB5-A962-E8F258223E56}"/>
              </a:ext>
            </a:extLst>
          </p:cNvPr>
          <p:cNvSpPr>
            <a:spLocks noGrp="1"/>
          </p:cNvSpPr>
          <p:nvPr>
            <p:ph type="ftr" sz="quarter" idx="4294967295"/>
          </p:nvPr>
        </p:nvSpPr>
        <p:spPr>
          <a:xfrm>
            <a:off x="0" y="6356350"/>
            <a:ext cx="3860800" cy="365125"/>
          </a:xfrm>
        </p:spPr>
        <p:txBody>
          <a:bodyPr/>
          <a:lstStyle/>
          <a:p>
            <a:r>
              <a:rPr lang="en-US"/>
              <a:t>Brand Story Workshop</a:t>
            </a:r>
            <a:endParaRPr lang="en-US" dirty="0"/>
          </a:p>
        </p:txBody>
      </p:sp>
      <p:pic>
        <p:nvPicPr>
          <p:cNvPr id="2" name="Picture 1">
            <a:extLst>
              <a:ext uri="{FF2B5EF4-FFF2-40B4-BE49-F238E27FC236}">
                <a16:creationId xmlns:a16="http://schemas.microsoft.com/office/drawing/2014/main" id="{6303FB59-24CB-4EE7-B4E2-DB562712CB8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9336" y="330776"/>
            <a:ext cx="4863256" cy="3350387"/>
          </a:xfrm>
          <a:prstGeom prst="rect">
            <a:avLst/>
          </a:prstGeom>
        </p:spPr>
      </p:pic>
      <p:pic>
        <p:nvPicPr>
          <p:cNvPr id="9" name="Picture 8">
            <a:extLst>
              <a:ext uri="{FF2B5EF4-FFF2-40B4-BE49-F238E27FC236}">
                <a16:creationId xmlns:a16="http://schemas.microsoft.com/office/drawing/2014/main" id="{5F9BABCC-0E99-4175-82C7-2DE805B300C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71295" y="306419"/>
            <a:ext cx="6985913" cy="3350387"/>
          </a:xfrm>
          <a:prstGeom prst="rect">
            <a:avLst/>
          </a:prstGeom>
        </p:spPr>
      </p:pic>
      <p:pic>
        <p:nvPicPr>
          <p:cNvPr id="3" name="51">
            <a:hlinkClick r:id="" action="ppaction://media"/>
            <a:extLst>
              <a:ext uri="{FF2B5EF4-FFF2-40B4-BE49-F238E27FC236}">
                <a16:creationId xmlns:a16="http://schemas.microsoft.com/office/drawing/2014/main" id="{A8BEB299-942B-8D42-8F2D-D09C6D2505D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791200" y="3124200"/>
            <a:ext cx="609600" cy="609600"/>
          </a:xfrm>
          <a:prstGeom prst="rect">
            <a:avLst/>
          </a:prstGeom>
        </p:spPr>
      </p:pic>
      <p:pic>
        <p:nvPicPr>
          <p:cNvPr id="10" name="Picture 9">
            <a:extLst>
              <a:ext uri="{FF2B5EF4-FFF2-40B4-BE49-F238E27FC236}">
                <a16:creationId xmlns:a16="http://schemas.microsoft.com/office/drawing/2014/main" id="{ACA8F444-E3C6-B442-7C53-8C44521D1B6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76520" y="6118387"/>
            <a:ext cx="1151728" cy="626087"/>
          </a:xfrm>
          <a:prstGeom prst="rect">
            <a:avLst/>
          </a:prstGeom>
        </p:spPr>
      </p:pic>
    </p:spTree>
    <p:extLst>
      <p:ext uri="{BB962C8B-B14F-4D97-AF65-F5344CB8AC3E}">
        <p14:creationId xmlns:p14="http://schemas.microsoft.com/office/powerpoint/2010/main" val="1653625025"/>
      </p:ext>
    </p:extLst>
  </p:cSld>
  <p:clrMapOvr>
    <a:masterClrMapping/>
  </p:clrMapOvr>
  <mc:AlternateContent xmlns:mc="http://schemas.openxmlformats.org/markup-compatibility/2006">
    <mc:Choice xmlns:p14="http://schemas.microsoft.com/office/powerpoint/2010/main" Requires="p14">
      <p:transition spd="med" p14:dur="700" advTm="11000">
        <p:fade/>
      </p:transition>
    </mc:Choice>
    <mc:Fallback>
      <p:transition spd="med" advTm="11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34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A3928B3-3A4A-4FFA-9166-BEBCA44C2D8D}"/>
              </a:ext>
            </a:extLst>
          </p:cNvPr>
          <p:cNvSpPr>
            <a:spLocks noGrp="1"/>
          </p:cNvSpPr>
          <p:nvPr>
            <p:ph type="title"/>
          </p:nvPr>
        </p:nvSpPr>
        <p:spPr>
          <a:xfrm>
            <a:off x="460186" y="4367634"/>
            <a:ext cx="10363200" cy="1362075"/>
          </a:xfrm>
        </p:spPr>
        <p:txBody>
          <a:bodyPr/>
          <a:lstStyle/>
          <a:p>
            <a:r>
              <a:rPr lang="en-US" dirty="0"/>
              <a:t>touchpoints</a:t>
            </a:r>
          </a:p>
        </p:txBody>
      </p:sp>
      <p:sp>
        <p:nvSpPr>
          <p:cNvPr id="8" name="Text Placeholder 7">
            <a:extLst>
              <a:ext uri="{FF2B5EF4-FFF2-40B4-BE49-F238E27FC236}">
                <a16:creationId xmlns:a16="http://schemas.microsoft.com/office/drawing/2014/main" id="{C24EEECA-0CAC-4D9D-90A1-1FA3DFF2A446}"/>
              </a:ext>
            </a:extLst>
          </p:cNvPr>
          <p:cNvSpPr>
            <a:spLocks noGrp="1"/>
          </p:cNvSpPr>
          <p:nvPr>
            <p:ph type="body" idx="1"/>
          </p:nvPr>
        </p:nvSpPr>
        <p:spPr>
          <a:xfrm>
            <a:off x="460186" y="2867445"/>
            <a:ext cx="10363200" cy="1500187"/>
          </a:xfrm>
        </p:spPr>
        <p:txBody>
          <a:bodyPr/>
          <a:lstStyle/>
          <a:p>
            <a:r>
              <a:rPr lang="en-US" dirty="0"/>
              <a:t>Brand Story</a:t>
            </a:r>
          </a:p>
        </p:txBody>
      </p:sp>
      <p:sp>
        <p:nvSpPr>
          <p:cNvPr id="6" name="Slide Number Placeholder 5">
            <a:extLst>
              <a:ext uri="{FF2B5EF4-FFF2-40B4-BE49-F238E27FC236}">
                <a16:creationId xmlns:a16="http://schemas.microsoft.com/office/drawing/2014/main" id="{ABF0349A-83AA-4606-8470-F7F4640866E7}"/>
              </a:ext>
            </a:extLst>
          </p:cNvPr>
          <p:cNvSpPr>
            <a:spLocks noGrp="1"/>
          </p:cNvSpPr>
          <p:nvPr>
            <p:ph type="sldNum" sz="quarter" idx="12"/>
          </p:nvPr>
        </p:nvSpPr>
        <p:spPr/>
        <p:txBody>
          <a:bodyPr/>
          <a:lstStyle/>
          <a:p>
            <a:fld id="{601EE9E8-4134-49B0-9AA7-3089E6521627}" type="slidenum">
              <a:rPr lang="en-US" smtClean="0">
                <a:solidFill>
                  <a:schemeClr val="tx1"/>
                </a:solidFill>
              </a:rPr>
              <a:pPr/>
              <a:t>52</a:t>
            </a:fld>
            <a:endParaRPr lang="en-US" dirty="0">
              <a:solidFill>
                <a:schemeClr val="tx1"/>
              </a:solidFill>
            </a:endParaRPr>
          </a:p>
        </p:txBody>
      </p:sp>
      <p:sp>
        <p:nvSpPr>
          <p:cNvPr id="4" name="Date Placeholder 3">
            <a:extLst>
              <a:ext uri="{FF2B5EF4-FFF2-40B4-BE49-F238E27FC236}">
                <a16:creationId xmlns:a16="http://schemas.microsoft.com/office/drawing/2014/main" id="{CD52D7DF-1F40-4FCB-A1CA-F645FBB1F271}"/>
              </a:ext>
            </a:extLst>
          </p:cNvPr>
          <p:cNvSpPr>
            <a:spLocks noGrp="1"/>
          </p:cNvSpPr>
          <p:nvPr>
            <p:ph type="dt" sz="half" idx="4294967295"/>
          </p:nvPr>
        </p:nvSpPr>
        <p:spPr>
          <a:xfrm>
            <a:off x="0" y="6356350"/>
            <a:ext cx="2844800" cy="365125"/>
          </a:xfrm>
        </p:spPr>
        <p:txBody>
          <a:bodyPr/>
          <a:lstStyle/>
          <a:p>
            <a:fld id="{7BCEDCE2-7814-4C89-8640-17535F46EC38}" type="datetime1">
              <a:rPr lang="en-US" smtClean="0"/>
              <a:t>5/9/2026</a:t>
            </a:fld>
            <a:endParaRPr lang="en-US"/>
          </a:p>
        </p:txBody>
      </p:sp>
      <p:sp>
        <p:nvSpPr>
          <p:cNvPr id="5" name="Footer Placeholder 4">
            <a:extLst>
              <a:ext uri="{FF2B5EF4-FFF2-40B4-BE49-F238E27FC236}">
                <a16:creationId xmlns:a16="http://schemas.microsoft.com/office/drawing/2014/main" id="{7B7D25C4-880B-4CB5-A962-E8F258223E56}"/>
              </a:ext>
            </a:extLst>
          </p:cNvPr>
          <p:cNvSpPr>
            <a:spLocks noGrp="1"/>
          </p:cNvSpPr>
          <p:nvPr>
            <p:ph type="ftr" sz="quarter" idx="4294967295"/>
          </p:nvPr>
        </p:nvSpPr>
        <p:spPr>
          <a:xfrm>
            <a:off x="0" y="6356350"/>
            <a:ext cx="3860800" cy="365125"/>
          </a:xfrm>
        </p:spPr>
        <p:txBody>
          <a:bodyPr/>
          <a:lstStyle/>
          <a:p>
            <a:r>
              <a:rPr lang="en-US"/>
              <a:t>Brand Story Workshop</a:t>
            </a:r>
            <a:endParaRPr lang="en-US" dirty="0"/>
          </a:p>
        </p:txBody>
      </p:sp>
      <p:pic>
        <p:nvPicPr>
          <p:cNvPr id="2" name="Picture 1">
            <a:extLst>
              <a:ext uri="{FF2B5EF4-FFF2-40B4-BE49-F238E27FC236}">
                <a16:creationId xmlns:a16="http://schemas.microsoft.com/office/drawing/2014/main" id="{2FFD32CA-7AD0-451F-ADE9-AD887928C3F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60800" y="696072"/>
            <a:ext cx="7871014" cy="5039648"/>
          </a:xfrm>
          <a:prstGeom prst="rect">
            <a:avLst/>
          </a:prstGeom>
          <a:effectLst>
            <a:outerShdw blurRad="50800" dist="38100" dir="2700000" algn="tl" rotWithShape="0">
              <a:prstClr val="black">
                <a:alpha val="40000"/>
              </a:prstClr>
            </a:outerShdw>
          </a:effectLst>
        </p:spPr>
      </p:pic>
      <p:pic>
        <p:nvPicPr>
          <p:cNvPr id="3" name="52">
            <a:hlinkClick r:id="" action="ppaction://media"/>
            <a:extLst>
              <a:ext uri="{FF2B5EF4-FFF2-40B4-BE49-F238E27FC236}">
                <a16:creationId xmlns:a16="http://schemas.microsoft.com/office/drawing/2014/main" id="{2099F6D0-0E7A-DD28-35E7-F70EF8E3A9D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pic>
        <p:nvPicPr>
          <p:cNvPr id="9" name="Picture 8">
            <a:extLst>
              <a:ext uri="{FF2B5EF4-FFF2-40B4-BE49-F238E27FC236}">
                <a16:creationId xmlns:a16="http://schemas.microsoft.com/office/drawing/2014/main" id="{B86406ED-513D-223A-5325-7BE016CC0F7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76520" y="6118387"/>
            <a:ext cx="1151728" cy="626087"/>
          </a:xfrm>
          <a:prstGeom prst="rect">
            <a:avLst/>
          </a:prstGeom>
        </p:spPr>
      </p:pic>
      <p:sp>
        <p:nvSpPr>
          <p:cNvPr id="10" name="TextBox 9">
            <a:extLst>
              <a:ext uri="{FF2B5EF4-FFF2-40B4-BE49-F238E27FC236}">
                <a16:creationId xmlns:a16="http://schemas.microsoft.com/office/drawing/2014/main" id="{9DC5D4D7-9CE9-7806-BF00-2D41571C082F}"/>
              </a:ext>
            </a:extLst>
          </p:cNvPr>
          <p:cNvSpPr txBox="1"/>
          <p:nvPr/>
        </p:nvSpPr>
        <p:spPr>
          <a:xfrm>
            <a:off x="4223792" y="4930318"/>
            <a:ext cx="2160240" cy="215444"/>
          </a:xfrm>
          <a:prstGeom prst="rect">
            <a:avLst/>
          </a:prstGeom>
          <a:solidFill>
            <a:srgbClr val="6081A0"/>
          </a:solidFill>
        </p:spPr>
        <p:txBody>
          <a:bodyPr wrap="square" tIns="0" bIns="0" rtlCol="0">
            <a:spAutoFit/>
          </a:bodyPr>
          <a:lstStyle/>
          <a:p>
            <a:r>
              <a:rPr lang="en-US" sz="1400" dirty="0">
                <a:solidFill>
                  <a:schemeClr val="bg1"/>
                </a:solidFill>
              </a:rPr>
              <a:t>Threads, TikTok, Instagram</a:t>
            </a:r>
          </a:p>
        </p:txBody>
      </p:sp>
    </p:spTree>
    <p:extLst>
      <p:ext uri="{BB962C8B-B14F-4D97-AF65-F5344CB8AC3E}">
        <p14:creationId xmlns:p14="http://schemas.microsoft.com/office/powerpoint/2010/main" val="3131784637"/>
      </p:ext>
    </p:extLst>
  </p:cSld>
  <p:clrMapOvr>
    <a:masterClrMapping/>
  </p:clrMapOvr>
  <mc:AlternateContent xmlns:mc="http://schemas.openxmlformats.org/markup-compatibility/2006">
    <mc:Choice xmlns:p14="http://schemas.microsoft.com/office/powerpoint/2010/main" Requires="p14">
      <p:transition spd="med" p14:dur="700" advTm="13000">
        <p:fade/>
      </p:transition>
    </mc:Choice>
    <mc:Fallback>
      <p:transition spd="med" advTm="1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97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ABF0349A-83AA-4606-8470-F7F4640866E7}"/>
              </a:ext>
            </a:extLst>
          </p:cNvPr>
          <p:cNvSpPr>
            <a:spLocks noGrp="1"/>
          </p:cNvSpPr>
          <p:nvPr>
            <p:ph type="sldNum" sz="quarter" idx="12"/>
          </p:nvPr>
        </p:nvSpPr>
        <p:spPr/>
        <p:txBody>
          <a:bodyPr/>
          <a:lstStyle/>
          <a:p>
            <a:fld id="{601EE9E8-4134-49B0-9AA7-3089E6521627}" type="slidenum">
              <a:rPr lang="en-US" smtClean="0"/>
              <a:pPr/>
              <a:t>53</a:t>
            </a:fld>
            <a:endParaRPr lang="en-US" dirty="0"/>
          </a:p>
        </p:txBody>
      </p:sp>
      <p:sp>
        <p:nvSpPr>
          <p:cNvPr id="4" name="Date Placeholder 3">
            <a:extLst>
              <a:ext uri="{FF2B5EF4-FFF2-40B4-BE49-F238E27FC236}">
                <a16:creationId xmlns:a16="http://schemas.microsoft.com/office/drawing/2014/main" id="{CD52D7DF-1F40-4FCB-A1CA-F645FBB1F271}"/>
              </a:ext>
            </a:extLst>
          </p:cNvPr>
          <p:cNvSpPr>
            <a:spLocks noGrp="1"/>
          </p:cNvSpPr>
          <p:nvPr>
            <p:ph type="dt" sz="half" idx="4294967295"/>
          </p:nvPr>
        </p:nvSpPr>
        <p:spPr>
          <a:xfrm>
            <a:off x="0" y="6356350"/>
            <a:ext cx="2844800" cy="365125"/>
          </a:xfrm>
        </p:spPr>
        <p:txBody>
          <a:bodyPr/>
          <a:lstStyle/>
          <a:p>
            <a:fld id="{3A186E14-048B-4C00-A78E-FFEB5BE76617}" type="datetime1">
              <a:rPr lang="en-US" smtClean="0"/>
              <a:t>5/9/2026</a:t>
            </a:fld>
            <a:endParaRPr lang="en-US"/>
          </a:p>
        </p:txBody>
      </p:sp>
      <p:sp>
        <p:nvSpPr>
          <p:cNvPr id="5" name="Footer Placeholder 4">
            <a:extLst>
              <a:ext uri="{FF2B5EF4-FFF2-40B4-BE49-F238E27FC236}">
                <a16:creationId xmlns:a16="http://schemas.microsoft.com/office/drawing/2014/main" id="{7B7D25C4-880B-4CB5-A962-E8F258223E56}"/>
              </a:ext>
            </a:extLst>
          </p:cNvPr>
          <p:cNvSpPr>
            <a:spLocks noGrp="1"/>
          </p:cNvSpPr>
          <p:nvPr>
            <p:ph type="ftr" sz="quarter" idx="4294967295"/>
          </p:nvPr>
        </p:nvSpPr>
        <p:spPr>
          <a:xfrm>
            <a:off x="0" y="6356350"/>
            <a:ext cx="3860800" cy="365125"/>
          </a:xfrm>
        </p:spPr>
        <p:txBody>
          <a:bodyPr/>
          <a:lstStyle/>
          <a:p>
            <a:r>
              <a:rPr lang="en-US"/>
              <a:t>Brand Story Workshop</a:t>
            </a:r>
            <a:endParaRPr lang="en-US" dirty="0"/>
          </a:p>
        </p:txBody>
      </p:sp>
      <p:pic>
        <p:nvPicPr>
          <p:cNvPr id="12" name="Picture 11">
            <a:extLst>
              <a:ext uri="{FF2B5EF4-FFF2-40B4-BE49-F238E27FC236}">
                <a16:creationId xmlns:a16="http://schemas.microsoft.com/office/drawing/2014/main" id="{F95FD0F7-1445-4A2D-9A62-F01CBEE367B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821419">
            <a:off x="603397" y="559570"/>
            <a:ext cx="3769915" cy="4098801"/>
          </a:xfrm>
          <a:prstGeom prst="rect">
            <a:avLst/>
          </a:prstGeom>
        </p:spPr>
      </p:pic>
      <p:pic>
        <p:nvPicPr>
          <p:cNvPr id="14" name="Picture 13" descr="A cup of coffee&#10;&#10;Description automatically generated">
            <a:extLst>
              <a:ext uri="{FF2B5EF4-FFF2-40B4-BE49-F238E27FC236}">
                <a16:creationId xmlns:a16="http://schemas.microsoft.com/office/drawing/2014/main" id="{7C7CEC03-FC1A-476C-87EF-9457B57A3F3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31424" y="2830622"/>
            <a:ext cx="3537644" cy="3652007"/>
          </a:xfrm>
          <a:prstGeom prst="rect">
            <a:avLst/>
          </a:prstGeom>
        </p:spPr>
      </p:pic>
      <p:pic>
        <p:nvPicPr>
          <p:cNvPr id="16" name="Picture 15" descr="A picture containing outdoor, person, chalk, water&#10;&#10;Description automatically generated">
            <a:extLst>
              <a:ext uri="{FF2B5EF4-FFF2-40B4-BE49-F238E27FC236}">
                <a16:creationId xmlns:a16="http://schemas.microsoft.com/office/drawing/2014/main" id="{6F795CBA-937F-4E30-BCBF-8213B723B2F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447665">
            <a:off x="3797370" y="410292"/>
            <a:ext cx="3652006" cy="3652006"/>
          </a:xfrm>
          <a:prstGeom prst="rect">
            <a:avLst/>
          </a:prstGeom>
        </p:spPr>
      </p:pic>
      <p:pic>
        <p:nvPicPr>
          <p:cNvPr id="20" name="Picture 19" descr="A person standing posing for the camera&#10;&#10;Description automatically generated">
            <a:extLst>
              <a:ext uri="{FF2B5EF4-FFF2-40B4-BE49-F238E27FC236}">
                <a16:creationId xmlns:a16="http://schemas.microsoft.com/office/drawing/2014/main" id="{ED066CAD-9168-4B2A-BDFD-44875289751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848785" y="2028493"/>
            <a:ext cx="3222347" cy="4833521"/>
          </a:xfrm>
          <a:prstGeom prst="rect">
            <a:avLst/>
          </a:prstGeom>
        </p:spPr>
      </p:pic>
      <p:pic>
        <p:nvPicPr>
          <p:cNvPr id="22" name="Picture 21" descr="A person standing in a room&#10;&#10;Description automatically generated">
            <a:extLst>
              <a:ext uri="{FF2B5EF4-FFF2-40B4-BE49-F238E27FC236}">
                <a16:creationId xmlns:a16="http://schemas.microsoft.com/office/drawing/2014/main" id="{7D4FF874-A299-48E8-ABCC-F2F98FC3781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427641">
            <a:off x="7072594" y="330918"/>
            <a:ext cx="2529386" cy="3789040"/>
          </a:xfrm>
          <a:prstGeom prst="rect">
            <a:avLst/>
          </a:prstGeom>
        </p:spPr>
      </p:pic>
      <p:pic>
        <p:nvPicPr>
          <p:cNvPr id="24" name="Picture 23" descr="A person in a blue shirt&#10;&#10;Description automatically generated">
            <a:extLst>
              <a:ext uri="{FF2B5EF4-FFF2-40B4-BE49-F238E27FC236}">
                <a16:creationId xmlns:a16="http://schemas.microsoft.com/office/drawing/2014/main" id="{16CF6016-9740-40FC-87DC-4E3667E557D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052210">
            <a:off x="8373878" y="2825690"/>
            <a:ext cx="1700808" cy="1700808"/>
          </a:xfrm>
          <a:prstGeom prst="rect">
            <a:avLst/>
          </a:prstGeom>
        </p:spPr>
      </p:pic>
      <p:pic>
        <p:nvPicPr>
          <p:cNvPr id="26" name="Picture 25" descr="Two people sitting on a bench&#10;&#10;Description automatically generated">
            <a:extLst>
              <a:ext uri="{FF2B5EF4-FFF2-40B4-BE49-F238E27FC236}">
                <a16:creationId xmlns:a16="http://schemas.microsoft.com/office/drawing/2014/main" id="{DD510699-B190-4508-B634-780D7502C8B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506647">
            <a:off x="6644320" y="4323677"/>
            <a:ext cx="3747066" cy="2498612"/>
          </a:xfrm>
          <a:prstGeom prst="rect">
            <a:avLst/>
          </a:prstGeom>
        </p:spPr>
      </p:pic>
      <p:pic>
        <p:nvPicPr>
          <p:cNvPr id="28" name="Picture 27" descr="A close up of a sign&#10;&#10;Description automatically generated">
            <a:extLst>
              <a:ext uri="{FF2B5EF4-FFF2-40B4-BE49-F238E27FC236}">
                <a16:creationId xmlns:a16="http://schemas.microsoft.com/office/drawing/2014/main" id="{C5920DFC-E630-4F31-B7FE-F3BB3F420B76}"/>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368741" y="1540777"/>
            <a:ext cx="2894044" cy="3946544"/>
          </a:xfrm>
          <a:prstGeom prst="rect">
            <a:avLst/>
          </a:prstGeom>
        </p:spPr>
      </p:pic>
      <p:pic>
        <p:nvPicPr>
          <p:cNvPr id="2" name="53">
            <a:hlinkClick r:id="" action="ppaction://media"/>
            <a:extLst>
              <a:ext uri="{FF2B5EF4-FFF2-40B4-BE49-F238E27FC236}">
                <a16:creationId xmlns:a16="http://schemas.microsoft.com/office/drawing/2014/main" id="{6C6B8A9A-4908-9352-C33A-B7726B3E0467}"/>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5791200" y="3124200"/>
            <a:ext cx="609600" cy="609600"/>
          </a:xfrm>
          <a:prstGeom prst="rect">
            <a:avLst/>
          </a:prstGeom>
        </p:spPr>
      </p:pic>
      <p:pic>
        <p:nvPicPr>
          <p:cNvPr id="3" name="Picture 2">
            <a:extLst>
              <a:ext uri="{FF2B5EF4-FFF2-40B4-BE49-F238E27FC236}">
                <a16:creationId xmlns:a16="http://schemas.microsoft.com/office/drawing/2014/main" id="{1CA5DF49-D839-EEFA-9916-6E726BE77EC0}"/>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776520" y="6118387"/>
            <a:ext cx="1151728" cy="626087"/>
          </a:xfrm>
          <a:prstGeom prst="rect">
            <a:avLst/>
          </a:prstGeom>
        </p:spPr>
      </p:pic>
    </p:spTree>
    <p:extLst>
      <p:ext uri="{BB962C8B-B14F-4D97-AF65-F5344CB8AC3E}">
        <p14:creationId xmlns:p14="http://schemas.microsoft.com/office/powerpoint/2010/main" val="3012712521"/>
      </p:ext>
    </p:extLst>
  </p:cSld>
  <p:clrMapOvr>
    <a:masterClrMapping/>
  </p:clrMapOvr>
  <mc:AlternateContent xmlns:mc="http://schemas.openxmlformats.org/markup-compatibility/2006">
    <mc:Choice xmlns:p14="http://schemas.microsoft.com/office/powerpoint/2010/main" Requires="p14">
      <p:transition spd="med" p14:dur="700" advTm="18000">
        <p:fade/>
      </p:transition>
    </mc:Choice>
    <mc:Fallback>
      <p:transition spd="med" advTm="18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8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DA980A-E266-CD21-2EC3-6B40B57F084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6093BA0-E925-1541-65FA-165E8CDFE6C7}"/>
              </a:ext>
            </a:extLst>
          </p:cNvPr>
          <p:cNvSpPr>
            <a:spLocks noGrp="1"/>
          </p:cNvSpPr>
          <p:nvPr>
            <p:ph type="ctrTitle"/>
          </p:nvPr>
        </p:nvSpPr>
        <p:spPr>
          <a:xfrm>
            <a:off x="5517932" y="4282729"/>
            <a:ext cx="5834652" cy="876703"/>
          </a:xfrm>
        </p:spPr>
        <p:txBody>
          <a:bodyPr>
            <a:normAutofit fontScale="90000"/>
          </a:bodyPr>
          <a:lstStyle/>
          <a:p>
            <a:pPr>
              <a:lnSpc>
                <a:spcPct val="80000"/>
              </a:lnSpc>
            </a:pPr>
            <a:r>
              <a:rPr lang="en-US" sz="2000" dirty="0">
                <a:solidFill>
                  <a:schemeClr val="tx1">
                    <a:lumMod val="50000"/>
                  </a:schemeClr>
                </a:solidFill>
              </a:rPr>
              <a:t>NOW PLAYING</a:t>
            </a:r>
            <a:br>
              <a:rPr lang="en-US" dirty="0">
                <a:solidFill>
                  <a:schemeClr val="tx1">
                    <a:lumMod val="50000"/>
                  </a:schemeClr>
                </a:solidFill>
              </a:rPr>
            </a:br>
            <a:r>
              <a:rPr lang="en-US" dirty="0">
                <a:solidFill>
                  <a:schemeClr val="tx1">
                    <a:lumMod val="50000"/>
                  </a:schemeClr>
                </a:solidFill>
              </a:rPr>
              <a:t>Brand Story</a:t>
            </a:r>
            <a:r>
              <a:rPr lang="en-US" sz="3100" baseline="50000" dirty="0">
                <a:solidFill>
                  <a:schemeClr val="tx1">
                    <a:lumMod val="50000"/>
                  </a:schemeClr>
                </a:solidFill>
              </a:rPr>
              <a:t>®</a:t>
            </a:r>
            <a:endParaRPr lang="en-US" baseline="50000" dirty="0">
              <a:solidFill>
                <a:schemeClr val="tx1">
                  <a:lumMod val="50000"/>
                </a:schemeClr>
              </a:solidFill>
            </a:endParaRPr>
          </a:p>
        </p:txBody>
      </p:sp>
      <p:sp>
        <p:nvSpPr>
          <p:cNvPr id="4" name="Slide Number Placeholder 3">
            <a:extLst>
              <a:ext uri="{FF2B5EF4-FFF2-40B4-BE49-F238E27FC236}">
                <a16:creationId xmlns:a16="http://schemas.microsoft.com/office/drawing/2014/main" id="{91FD2F8D-077E-D469-C8C0-6775A46DC410}"/>
              </a:ext>
            </a:extLst>
          </p:cNvPr>
          <p:cNvSpPr>
            <a:spLocks noGrp="1"/>
          </p:cNvSpPr>
          <p:nvPr>
            <p:ph type="sldNum" sz="quarter" idx="12"/>
          </p:nvPr>
        </p:nvSpPr>
        <p:spPr/>
        <p:txBody>
          <a:bodyPr/>
          <a:lstStyle/>
          <a:p>
            <a:fld id="{5D14E47E-95CA-4D8F-9324-26F8E0FE9FDE}" type="slidenum">
              <a:rPr lang="en-US" smtClean="0"/>
              <a:t>54</a:t>
            </a:fld>
            <a:endParaRPr lang="en-US"/>
          </a:p>
        </p:txBody>
      </p:sp>
      <p:pic>
        <p:nvPicPr>
          <p:cNvPr id="9" name="Picture 8">
            <a:extLst>
              <a:ext uri="{FF2B5EF4-FFF2-40B4-BE49-F238E27FC236}">
                <a16:creationId xmlns:a16="http://schemas.microsoft.com/office/drawing/2014/main" id="{0BB4B09C-6740-F2A3-CF28-9641DDAE41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1384" y="5373216"/>
            <a:ext cx="2521151" cy="1285031"/>
          </a:xfrm>
          <a:prstGeom prst="rect">
            <a:avLst/>
          </a:prstGeom>
        </p:spPr>
      </p:pic>
    </p:spTree>
    <p:extLst>
      <p:ext uri="{BB962C8B-B14F-4D97-AF65-F5344CB8AC3E}">
        <p14:creationId xmlns:p14="http://schemas.microsoft.com/office/powerpoint/2010/main" val="249664737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6BB19B8D-BA38-4D54-ADBB-5DF7F261C97B}"/>
              </a:ext>
            </a:extLst>
          </p:cNvPr>
          <p:cNvSpPr/>
          <p:nvPr/>
        </p:nvSpPr>
        <p:spPr>
          <a:xfrm>
            <a:off x="-28802" y="0"/>
            <a:ext cx="12191176" cy="460645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descr="Image result for highway">
            <a:extLst>
              <a:ext uri="{FF2B5EF4-FFF2-40B4-BE49-F238E27FC236}">
                <a16:creationId xmlns:a16="http://schemas.microsoft.com/office/drawing/2014/main" id="{920E2FFF-6B91-43A0-999B-ABDCB2B4BFAC}"/>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28802" y="3976593"/>
            <a:ext cx="12131503" cy="2932697"/>
          </a:xfrm>
          <a:prstGeom prst="rect">
            <a:avLst/>
          </a:prstGeom>
          <a:noFill/>
          <a:extLst>
            <a:ext uri="{909E8E84-426E-40DD-AFC4-6F175D3DCCD1}">
              <a14:hiddenFill xmlns:a14="http://schemas.microsoft.com/office/drawing/2010/main">
                <a:solidFill>
                  <a:srgbClr val="FFFFFF"/>
                </a:solidFill>
              </a14:hiddenFill>
            </a:ext>
          </a:extLst>
        </p:spPr>
      </p:pic>
      <p:sp>
        <p:nvSpPr>
          <p:cNvPr id="14" name="Date Placeholder 13"/>
          <p:cNvSpPr>
            <a:spLocks noGrp="1"/>
          </p:cNvSpPr>
          <p:nvPr>
            <p:ph type="dt" sz="half" idx="10"/>
          </p:nvPr>
        </p:nvSpPr>
        <p:spPr/>
        <p:txBody>
          <a:bodyPr/>
          <a:lstStyle/>
          <a:p>
            <a:fld id="{481585F1-7747-4F4E-A7DA-6D01C3A1999B}" type="datetime1">
              <a:rPr lang="en-US" smtClean="0"/>
              <a:t>5/9/2026</a:t>
            </a:fld>
            <a:endParaRPr lang="en-US"/>
          </a:p>
        </p:txBody>
      </p:sp>
      <p:sp>
        <p:nvSpPr>
          <p:cNvPr id="18" name="Footer Placeholder 17"/>
          <p:cNvSpPr>
            <a:spLocks noGrp="1"/>
          </p:cNvSpPr>
          <p:nvPr>
            <p:ph type="ftr" sz="quarter" idx="11"/>
          </p:nvPr>
        </p:nvSpPr>
        <p:spPr>
          <a:xfrm>
            <a:off x="3832318" y="6381329"/>
            <a:ext cx="2895600" cy="365125"/>
          </a:xfrm>
        </p:spPr>
        <p:txBody>
          <a:bodyPr/>
          <a:lstStyle/>
          <a:p>
            <a:r>
              <a:rPr lang="en-US"/>
              <a:t>Brand Story Workshop</a:t>
            </a:r>
            <a:endParaRPr lang="en-US" dirty="0"/>
          </a:p>
        </p:txBody>
      </p:sp>
      <p:sp>
        <p:nvSpPr>
          <p:cNvPr id="25" name="Subtitle 2"/>
          <p:cNvSpPr txBox="1">
            <a:spLocks/>
          </p:cNvSpPr>
          <p:nvPr/>
        </p:nvSpPr>
        <p:spPr>
          <a:xfrm>
            <a:off x="674901" y="156690"/>
            <a:ext cx="6264696" cy="60344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4800" b="1" spc="-150" dirty="0">
                <a:solidFill>
                  <a:schemeClr val="bg1"/>
                </a:solidFill>
                <a:latin typeface="Calibri" pitchFamily="34" charset="0"/>
                <a:ea typeface="Franchise" pitchFamily="49" charset="0"/>
              </a:rPr>
              <a:t>In the mood for coffee?</a:t>
            </a:r>
          </a:p>
        </p:txBody>
      </p:sp>
      <p:pic>
        <p:nvPicPr>
          <p:cNvPr id="5122" name="Picture 2" descr="https://upload.wikimedia.org/wikipedia/commons/thumb/a/ab/Logo_Sign.svg/2000px-Logo_Sign.svg.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65084" y="1124744"/>
            <a:ext cx="7359308" cy="4680520"/>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Image result for dunkin donuts logo"/>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21149" y="4221088"/>
            <a:ext cx="1728192" cy="80368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856653" y="2391284"/>
            <a:ext cx="1728192" cy="12537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8" name="Picture 8" descr="http://media.cmgdigital.com/shared/img/photos/2015/01/31/81/4d/starbucks_logo_by_purplishblack-d3bp13n.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144685" y="2389003"/>
            <a:ext cx="1152128" cy="1139327"/>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p:cNvSpPr/>
          <p:nvPr/>
        </p:nvSpPr>
        <p:spPr>
          <a:xfrm>
            <a:off x="7346723" y="2331795"/>
            <a:ext cx="1728192" cy="12537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32" name="Picture 12" descr="http://vignette3.wikia.nocookie.net/logopedia/images/7/7f/Chick_fil_a_logo.jpg_(2)-3-.jpg/revision/latest?cb=20110723180908"/>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308362" y="2588945"/>
            <a:ext cx="1753766" cy="822078"/>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p:cNvSpPr/>
          <p:nvPr/>
        </p:nvSpPr>
        <p:spPr>
          <a:xfrm>
            <a:off x="5080642" y="3886438"/>
            <a:ext cx="1728192" cy="13427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34" name="Picture 14" descr="http://ww1.prweb.com/prfiles/2011/02/15/8138898/bvlogo.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086839" y="4270158"/>
            <a:ext cx="1725047" cy="51803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2437EF2E-3734-45AC-B322-BFB9D086235A}"/>
              </a:ext>
            </a:extLst>
          </p:cNvPr>
          <p:cNvSpPr/>
          <p:nvPr/>
        </p:nvSpPr>
        <p:spPr>
          <a:xfrm>
            <a:off x="2856653" y="2331795"/>
            <a:ext cx="1728192" cy="1313229"/>
          </a:xfrm>
          <a:prstGeom prst="rect">
            <a:avLst/>
          </a:prstGeom>
          <a:noFill/>
          <a:ln w="38100">
            <a:solidFill>
              <a:schemeClr val="accent6"/>
            </a:solidFill>
          </a:ln>
          <a:effectLst>
            <a:glow rad="1397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F5399A49-1F67-4D93-B9CC-3F7257207D43}"/>
              </a:ext>
            </a:extLst>
          </p:cNvPr>
          <p:cNvSpPr/>
          <p:nvPr/>
        </p:nvSpPr>
        <p:spPr>
          <a:xfrm>
            <a:off x="7308362" y="3892628"/>
            <a:ext cx="1728192" cy="1313229"/>
          </a:xfrm>
          <a:prstGeom prst="rect">
            <a:avLst/>
          </a:prstGeom>
          <a:noFill/>
          <a:ln w="38100">
            <a:solidFill>
              <a:schemeClr val="accent6"/>
            </a:solidFill>
          </a:ln>
          <a:effectLst>
            <a:glow rad="1397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85318EB9-F827-4157-9413-7CACDD275F44}"/>
              </a:ext>
            </a:extLst>
          </p:cNvPr>
          <p:cNvSpPr/>
          <p:nvPr/>
        </p:nvSpPr>
        <p:spPr>
          <a:xfrm>
            <a:off x="7321149" y="2331794"/>
            <a:ext cx="1728192" cy="1313229"/>
          </a:xfrm>
          <a:prstGeom prst="rect">
            <a:avLst/>
          </a:prstGeom>
          <a:noFill/>
          <a:ln w="38100">
            <a:solidFill>
              <a:schemeClr val="accent6"/>
            </a:solidFill>
          </a:ln>
          <a:effectLst>
            <a:glow rad="1397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482" name="Picture 2" descr="Pancake chain flips logo in sweet rebrand | Creative Bloq">
            <a:extLst>
              <a:ext uri="{FF2B5EF4-FFF2-40B4-BE49-F238E27FC236}">
                <a16:creationId xmlns:a16="http://schemas.microsoft.com/office/drawing/2014/main" id="{2C0B1D04-EE8F-428A-AA1B-ACDD3C2B84E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100340" y="2428349"/>
            <a:ext cx="1728318" cy="972179"/>
          </a:xfrm>
          <a:prstGeom prst="rect">
            <a:avLst/>
          </a:prstGeom>
          <a:noFill/>
          <a:extLst>
            <a:ext uri="{909E8E84-426E-40DD-AFC4-6F175D3DCCD1}">
              <a14:hiddenFill xmlns:a14="http://schemas.microsoft.com/office/drawing/2010/main">
                <a:solidFill>
                  <a:srgbClr val="FFFFFF"/>
                </a:solidFill>
              </a14:hiddenFill>
            </a:ext>
          </a:extLst>
        </p:spPr>
      </p:pic>
      <p:pic>
        <p:nvPicPr>
          <p:cNvPr id="5" name="06">
            <a:hlinkClick r:id="" action="ppaction://media"/>
            <a:extLst>
              <a:ext uri="{FF2B5EF4-FFF2-40B4-BE49-F238E27FC236}">
                <a16:creationId xmlns:a16="http://schemas.microsoft.com/office/drawing/2014/main" id="{55D15470-85A3-52AF-5A69-B50379D47E50}"/>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5791200" y="3124200"/>
            <a:ext cx="609600" cy="609600"/>
          </a:xfrm>
          <a:prstGeom prst="rect">
            <a:avLst/>
          </a:prstGeom>
        </p:spPr>
      </p:pic>
      <p:pic>
        <p:nvPicPr>
          <p:cNvPr id="6" name="Picture 5">
            <a:extLst>
              <a:ext uri="{FF2B5EF4-FFF2-40B4-BE49-F238E27FC236}">
                <a16:creationId xmlns:a16="http://schemas.microsoft.com/office/drawing/2014/main" id="{59483E54-3B09-FEE5-D546-675EB5F4712F}"/>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235068" y="5980252"/>
            <a:ext cx="1407060" cy="717179"/>
          </a:xfrm>
          <a:prstGeom prst="rect">
            <a:avLst/>
          </a:prstGeom>
        </p:spPr>
      </p:pic>
      <p:sp>
        <p:nvSpPr>
          <p:cNvPr id="7" name="Slide Number Placeholder 5">
            <a:extLst>
              <a:ext uri="{FF2B5EF4-FFF2-40B4-BE49-F238E27FC236}">
                <a16:creationId xmlns:a16="http://schemas.microsoft.com/office/drawing/2014/main" id="{7EBF8F9C-9C2A-9EEF-8813-654A2980896F}"/>
              </a:ext>
            </a:extLst>
          </p:cNvPr>
          <p:cNvSpPr txBox="1">
            <a:spLocks/>
          </p:cNvSpPr>
          <p:nvPr/>
        </p:nvSpPr>
        <p:spPr>
          <a:xfrm>
            <a:off x="11293663" y="188640"/>
            <a:ext cx="370491" cy="350689"/>
          </a:xfrm>
          <a:prstGeom prst="rect">
            <a:avLst/>
          </a:prstGeom>
        </p:spPr>
        <p:txBody>
          <a:bodyPr vert="horz" lIns="91440" tIns="45720" rIns="91440" bIns="45720" rtlCol="0" anchor="ctr"/>
          <a:lstStyle>
            <a:defPPr>
              <a:defRPr lang="en-US"/>
            </a:defPPr>
            <a:lvl1pPr marL="0" algn="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601EE9E8-4134-49B0-9AA7-3089E6521627}" type="slidenum">
              <a:rPr lang="en-US" smtClean="0"/>
              <a:pPr algn="ctr"/>
              <a:t>6</a:t>
            </a:fld>
            <a:endParaRPr lang="en-US" dirty="0"/>
          </a:p>
        </p:txBody>
      </p:sp>
    </p:spTree>
    <p:extLst>
      <p:ext uri="{BB962C8B-B14F-4D97-AF65-F5344CB8AC3E}">
        <p14:creationId xmlns:p14="http://schemas.microsoft.com/office/powerpoint/2010/main" val="3674668252"/>
      </p:ext>
    </p:extLst>
  </p:cSld>
  <p:clrMapOvr>
    <a:masterClrMapping/>
  </p:clrMapOvr>
  <mc:AlternateContent xmlns:mc="http://schemas.openxmlformats.org/markup-compatibility/2006">
    <mc:Choice xmlns:p14="http://schemas.microsoft.com/office/powerpoint/2010/main" Requires="p14">
      <p:transition spd="med" p14:dur="700" advTm="27000">
        <p:fade/>
      </p:transition>
    </mc:Choice>
    <mc:Fallback>
      <p:transition spd="med" advTm="27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7535" fill="hold"/>
                                        <p:tgtEl>
                                          <p:spTgt spid="5"/>
                                        </p:tgtEl>
                                      </p:cBhvr>
                                    </p:cmd>
                                  </p:childTnLst>
                                </p:cTn>
                              </p:par>
                              <p:par>
                                <p:cTn id="7" presetID="10" presetClass="entr" presetSubtype="0" fill="hold" grpId="0" nodeType="withEffect">
                                  <p:stCondLst>
                                    <p:cond delay="11000"/>
                                  </p:stCondLst>
                                  <p:childTnLst>
                                    <p:set>
                                      <p:cBhvr>
                                        <p:cTn id="8" dur="1" fill="hold">
                                          <p:stCondLst>
                                            <p:cond delay="0"/>
                                          </p:stCondLst>
                                        </p:cTn>
                                        <p:tgtEl>
                                          <p:spTgt spid="4"/>
                                        </p:tgtEl>
                                        <p:attrNameLst>
                                          <p:attrName>style.visibility</p:attrName>
                                        </p:attrNameLst>
                                      </p:cBhvr>
                                      <p:to>
                                        <p:strVal val="visible"/>
                                      </p:to>
                                    </p:set>
                                    <p:animEffect transition="in" filter="fade">
                                      <p:cBhvr>
                                        <p:cTn id="9" dur="500"/>
                                        <p:tgtEl>
                                          <p:spTgt spid="4"/>
                                        </p:tgtEl>
                                      </p:cBhvr>
                                    </p:animEffect>
                                  </p:childTnLst>
                                </p:cTn>
                              </p:par>
                              <p:par>
                                <p:cTn id="10" presetID="10" presetClass="entr" presetSubtype="0" fill="hold" grpId="0" nodeType="withEffect">
                                  <p:stCondLst>
                                    <p:cond delay="2100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par>
                                <p:cTn id="13" presetID="10" presetClass="exit" presetSubtype="0" fill="hold" grpId="1" nodeType="withEffect">
                                  <p:stCondLst>
                                    <p:cond delay="0"/>
                                  </p:stCondLst>
                                  <p:childTnLst>
                                    <p:animEffect transition="out" filter="fade">
                                      <p:cBhvr>
                                        <p:cTn id="14" dur="500"/>
                                        <p:tgtEl>
                                          <p:spTgt spid="4"/>
                                        </p:tgtEl>
                                      </p:cBhvr>
                                    </p:animEffect>
                                    <p:set>
                                      <p:cBhvr>
                                        <p:cTn id="15" dur="1" fill="hold">
                                          <p:stCondLst>
                                            <p:cond delay="499"/>
                                          </p:stCondLst>
                                        </p:cTn>
                                        <p:tgtEl>
                                          <p:spTgt spid="4"/>
                                        </p:tgtEl>
                                        <p:attrNameLst>
                                          <p:attrName>style.visibility</p:attrName>
                                        </p:attrNameLst>
                                      </p:cBhvr>
                                      <p:to>
                                        <p:strVal val="hidden"/>
                                      </p:to>
                                    </p:set>
                                  </p:childTnLst>
                                </p:cTn>
                              </p:par>
                              <p:par>
                                <p:cTn id="16" presetID="10" presetClass="entr" presetSubtype="0" fill="hold" grpId="0" nodeType="withEffect">
                                  <p:stCondLst>
                                    <p:cond delay="25000"/>
                                  </p:stCondLst>
                                  <p:childTnLst>
                                    <p:set>
                                      <p:cBhvr>
                                        <p:cTn id="17" dur="1" fill="hold">
                                          <p:stCondLst>
                                            <p:cond delay="0"/>
                                          </p:stCondLst>
                                        </p:cTn>
                                        <p:tgtEl>
                                          <p:spTgt spid="23"/>
                                        </p:tgtEl>
                                        <p:attrNameLst>
                                          <p:attrName>style.visibility</p:attrName>
                                        </p:attrNameLst>
                                      </p:cBhvr>
                                      <p:to>
                                        <p:strVal val="visible"/>
                                      </p:to>
                                    </p:set>
                                    <p:animEffect transition="in" filter="fade">
                                      <p:cBhvr>
                                        <p:cTn id="18" dur="500"/>
                                        <p:tgtEl>
                                          <p:spTgt spid="23"/>
                                        </p:tgtEl>
                                      </p:cBhvr>
                                    </p:animEffect>
                                  </p:childTnLst>
                                </p:cTn>
                              </p:par>
                              <p:par>
                                <p:cTn id="19" presetID="10" presetClass="exit" presetSubtype="0" fill="hold" grpId="1" nodeType="withEffect">
                                  <p:stCondLst>
                                    <p:cond delay="0"/>
                                  </p:stCondLst>
                                  <p:childTnLst>
                                    <p:animEffect transition="out" filter="fade">
                                      <p:cBhvr>
                                        <p:cTn id="20" dur="500"/>
                                        <p:tgtEl>
                                          <p:spTgt spid="20"/>
                                        </p:tgtEl>
                                      </p:cBhvr>
                                    </p:animEffect>
                                    <p:set>
                                      <p:cBhvr>
                                        <p:cTn id="21" dur="1" fill="hold">
                                          <p:stCondLst>
                                            <p:cond delay="4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2" fill="hold" display="0">
                  <p:stCondLst>
                    <p:cond delay="indefinite"/>
                  </p:stCondLst>
                  <p:endCondLst>
                    <p:cond evt="onStopAudio" delay="0">
                      <p:tgtEl>
                        <p:sldTgt/>
                      </p:tgtEl>
                    </p:cond>
                  </p:endCondLst>
                </p:cTn>
                <p:tgtEl>
                  <p:spTgt spid="5"/>
                </p:tgtEl>
              </p:cMediaNode>
            </p:audio>
          </p:childTnLst>
        </p:cTn>
      </p:par>
    </p:tnLst>
    <p:bldLst>
      <p:bldP spid="4" grpId="0" animBg="1"/>
      <p:bldP spid="4" grpId="1" animBg="1"/>
      <p:bldP spid="20" grpId="0" animBg="1"/>
      <p:bldP spid="20" grpId="1" animBg="1"/>
      <p:bldP spid="2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B8B7C172-5FB8-48C0-AC74-7A4AB7B906DC}"/>
              </a:ext>
            </a:extLst>
          </p:cNvPr>
          <p:cNvSpPr/>
          <p:nvPr/>
        </p:nvSpPr>
        <p:spPr>
          <a:xfrm>
            <a:off x="-28802" y="0"/>
            <a:ext cx="12191176" cy="460645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 descr="Image result for highway">
            <a:extLst>
              <a:ext uri="{FF2B5EF4-FFF2-40B4-BE49-F238E27FC236}">
                <a16:creationId xmlns:a16="http://schemas.microsoft.com/office/drawing/2014/main" id="{A082DE52-22FF-4C74-8DBA-6C0B05A8C1D0}"/>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28802" y="3976593"/>
            <a:ext cx="12191176" cy="2932697"/>
          </a:xfrm>
          <a:prstGeom prst="rect">
            <a:avLst/>
          </a:prstGeom>
          <a:noFill/>
          <a:extLst>
            <a:ext uri="{909E8E84-426E-40DD-AFC4-6F175D3DCCD1}">
              <a14:hiddenFill xmlns:a14="http://schemas.microsoft.com/office/drawing/2010/main">
                <a:solidFill>
                  <a:srgbClr val="FFFFFF"/>
                </a:solidFill>
              </a14:hiddenFill>
            </a:ext>
          </a:extLst>
        </p:spPr>
      </p:pic>
      <p:sp>
        <p:nvSpPr>
          <p:cNvPr id="14" name="Date Placeholder 13"/>
          <p:cNvSpPr>
            <a:spLocks noGrp="1"/>
          </p:cNvSpPr>
          <p:nvPr>
            <p:ph type="dt" sz="half" idx="10"/>
          </p:nvPr>
        </p:nvSpPr>
        <p:spPr/>
        <p:txBody>
          <a:bodyPr/>
          <a:lstStyle/>
          <a:p>
            <a:fld id="{59D76A91-743B-4D7F-B0B6-F840B7833ED8}" type="datetime1">
              <a:rPr lang="en-US" smtClean="0"/>
              <a:t>5/9/2026</a:t>
            </a:fld>
            <a:endParaRPr lang="en-US"/>
          </a:p>
        </p:txBody>
      </p:sp>
      <p:sp>
        <p:nvSpPr>
          <p:cNvPr id="18" name="Footer Placeholder 17"/>
          <p:cNvSpPr>
            <a:spLocks noGrp="1"/>
          </p:cNvSpPr>
          <p:nvPr>
            <p:ph type="ftr" sz="quarter" idx="11"/>
          </p:nvPr>
        </p:nvSpPr>
        <p:spPr>
          <a:xfrm>
            <a:off x="3616294" y="6284906"/>
            <a:ext cx="2895600" cy="365125"/>
          </a:xfrm>
        </p:spPr>
        <p:txBody>
          <a:bodyPr/>
          <a:lstStyle/>
          <a:p>
            <a:r>
              <a:rPr lang="en-US"/>
              <a:t>Brand Story Workshop</a:t>
            </a:r>
            <a:endParaRPr lang="en-US" dirty="0"/>
          </a:p>
        </p:txBody>
      </p:sp>
      <p:sp>
        <p:nvSpPr>
          <p:cNvPr id="2" name="Slide Number Placeholder 1"/>
          <p:cNvSpPr>
            <a:spLocks noGrp="1"/>
          </p:cNvSpPr>
          <p:nvPr>
            <p:ph type="sldNum" sz="quarter" idx="12"/>
          </p:nvPr>
        </p:nvSpPr>
        <p:spPr>
          <a:xfrm>
            <a:off x="9723040" y="39260"/>
            <a:ext cx="477416" cy="365125"/>
          </a:xfrm>
        </p:spPr>
        <p:txBody>
          <a:bodyPr/>
          <a:lstStyle/>
          <a:p>
            <a:fld id="{601EE9E8-4134-49B0-9AA7-3089E6521627}" type="slidenum">
              <a:rPr lang="en-US" smtClean="0"/>
              <a:pPr/>
              <a:t>7</a:t>
            </a:fld>
            <a:endParaRPr lang="en-US" dirty="0"/>
          </a:p>
        </p:txBody>
      </p:sp>
      <p:pic>
        <p:nvPicPr>
          <p:cNvPr id="5122" name="Picture 2" descr="https://upload.wikimedia.org/wikipedia/commons/thumb/a/ab/Logo_Sign.svg/2000px-Logo_Sign.svg.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67408" y="137815"/>
            <a:ext cx="10382944" cy="660355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DE4CD256-1ACE-43FA-BBE8-93C4959340CD}"/>
              </a:ext>
            </a:extLst>
          </p:cNvPr>
          <p:cNvSpPr/>
          <p:nvPr/>
        </p:nvSpPr>
        <p:spPr>
          <a:xfrm>
            <a:off x="1487488" y="1748401"/>
            <a:ext cx="2592288" cy="19441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02EE4EA-2198-42BD-BC12-93D9FD8B8809}"/>
              </a:ext>
            </a:extLst>
          </p:cNvPr>
          <p:cNvSpPr/>
          <p:nvPr/>
        </p:nvSpPr>
        <p:spPr>
          <a:xfrm>
            <a:off x="4662736" y="1748401"/>
            <a:ext cx="2592288" cy="19441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61F0F68E-77AD-41B6-9EAA-956E5C0CEA8B}"/>
              </a:ext>
            </a:extLst>
          </p:cNvPr>
          <p:cNvSpPr/>
          <p:nvPr/>
        </p:nvSpPr>
        <p:spPr>
          <a:xfrm>
            <a:off x="7837984" y="1748401"/>
            <a:ext cx="2592288" cy="19441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36C29FCB-17B5-4DAA-B53F-0710EEDE86A9}"/>
              </a:ext>
            </a:extLst>
          </p:cNvPr>
          <p:cNvSpPr/>
          <p:nvPr/>
        </p:nvSpPr>
        <p:spPr>
          <a:xfrm>
            <a:off x="1498506" y="4016653"/>
            <a:ext cx="2592288" cy="19441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52846271-C7AE-4E49-89E0-CCFEFF7EDD43}"/>
              </a:ext>
            </a:extLst>
          </p:cNvPr>
          <p:cNvSpPr/>
          <p:nvPr/>
        </p:nvSpPr>
        <p:spPr>
          <a:xfrm>
            <a:off x="4662736" y="4016653"/>
            <a:ext cx="2592288" cy="19441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3BB6ECFD-A8D1-494D-B141-9209BEA09C97}"/>
              </a:ext>
            </a:extLst>
          </p:cNvPr>
          <p:cNvSpPr/>
          <p:nvPr/>
        </p:nvSpPr>
        <p:spPr>
          <a:xfrm>
            <a:off x="7838441" y="4016653"/>
            <a:ext cx="2592288" cy="19441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8" descr="http://media.cmgdigital.com/shared/img/photos/2015/01/31/81/4d/starbucks_logo_by_purplishblack-d3bp13n.jpg">
            <a:extLst>
              <a:ext uri="{FF2B5EF4-FFF2-40B4-BE49-F238E27FC236}">
                <a16:creationId xmlns:a16="http://schemas.microsoft.com/office/drawing/2014/main" id="{A3A217BA-09A6-451B-AD28-F571D211131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078586" y="2023375"/>
            <a:ext cx="1432128" cy="1416216"/>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Pancake chain flips logo in sweet rebrand | Creative Bloq">
            <a:extLst>
              <a:ext uri="{FF2B5EF4-FFF2-40B4-BE49-F238E27FC236}">
                <a16:creationId xmlns:a16="http://schemas.microsoft.com/office/drawing/2014/main" id="{F964FC37-BD58-4632-ADE8-F382DE71E7A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40704" y="2030568"/>
            <a:ext cx="2435486" cy="1369961"/>
          </a:xfrm>
          <a:prstGeom prst="rect">
            <a:avLst/>
          </a:prstGeom>
          <a:noFill/>
          <a:extLst>
            <a:ext uri="{909E8E84-426E-40DD-AFC4-6F175D3DCCD1}">
              <a14:hiddenFill xmlns:a14="http://schemas.microsoft.com/office/drawing/2010/main">
                <a:solidFill>
                  <a:srgbClr val="FFFFFF"/>
                </a:solidFill>
              </a14:hiddenFill>
            </a:ext>
          </a:extLst>
        </p:spPr>
      </p:pic>
      <p:pic>
        <p:nvPicPr>
          <p:cNvPr id="22530" name="Picture 2" descr="McDonald's to hire seniors, PWDs at Manila branches | BusinessWorld">
            <a:extLst>
              <a:ext uri="{FF2B5EF4-FFF2-40B4-BE49-F238E27FC236}">
                <a16:creationId xmlns:a16="http://schemas.microsoft.com/office/drawing/2014/main" id="{2E3FE67A-6F31-44DC-84DF-E09B0DC29FD5}"/>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533779" y="4232186"/>
            <a:ext cx="2521741" cy="1513045"/>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6" descr="Image result for dunkin donuts logo">
            <a:extLst>
              <a:ext uri="{FF2B5EF4-FFF2-40B4-BE49-F238E27FC236}">
                <a16:creationId xmlns:a16="http://schemas.microsoft.com/office/drawing/2014/main" id="{1FC76E05-A91E-4583-A31B-F811281392B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845447" y="4243163"/>
            <a:ext cx="2584825" cy="1202061"/>
          </a:xfrm>
          <a:prstGeom prst="rect">
            <a:avLst/>
          </a:prstGeom>
          <a:noFill/>
          <a:extLst>
            <a:ext uri="{909E8E84-426E-40DD-AFC4-6F175D3DCCD1}">
              <a14:hiddenFill xmlns:a14="http://schemas.microsoft.com/office/drawing/2010/main">
                <a:solidFill>
                  <a:srgbClr val="FFFFFF"/>
                </a:solidFill>
              </a14:hiddenFill>
            </a:ext>
          </a:extLst>
        </p:spPr>
      </p:pic>
      <p:pic>
        <p:nvPicPr>
          <p:cNvPr id="22532" name="Picture 4" descr="How to Order Ahead on the Dunkin' App | Dunkin'">
            <a:extLst>
              <a:ext uri="{FF2B5EF4-FFF2-40B4-BE49-F238E27FC236}">
                <a16:creationId xmlns:a16="http://schemas.microsoft.com/office/drawing/2014/main" id="{B735C663-AC07-43E0-ACA4-A384C59345CB}"/>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882139" y="4071180"/>
            <a:ext cx="2494926" cy="169561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Related image">
            <a:extLst>
              <a:ext uri="{FF2B5EF4-FFF2-40B4-BE49-F238E27FC236}">
                <a16:creationId xmlns:a16="http://schemas.microsoft.com/office/drawing/2014/main" id="{097B8E24-780D-4C49-9435-5626F7FDBBEF}"/>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498049" y="4016652"/>
            <a:ext cx="2592149" cy="194411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DD2F3E81-A7B0-4D38-9167-6EC77E27580D}"/>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506571" y="1771650"/>
            <a:ext cx="2573205" cy="1863355"/>
          </a:xfrm>
          <a:prstGeom prst="rect">
            <a:avLst/>
          </a:prstGeom>
        </p:spPr>
      </p:pic>
      <p:pic>
        <p:nvPicPr>
          <p:cNvPr id="5" name="Picture 4" descr="A person sitting at a table&#10;&#10;Description automatically generated">
            <a:extLst>
              <a:ext uri="{FF2B5EF4-FFF2-40B4-BE49-F238E27FC236}">
                <a16:creationId xmlns:a16="http://schemas.microsoft.com/office/drawing/2014/main" id="{5FE46920-9A26-4C3B-90F2-EA29F632F3CA}"/>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a:stretch/>
        </p:blipFill>
        <p:spPr>
          <a:xfrm>
            <a:off x="4709696" y="1772816"/>
            <a:ext cx="2514320" cy="1880148"/>
          </a:xfrm>
          <a:prstGeom prst="rect">
            <a:avLst/>
          </a:prstGeom>
        </p:spPr>
      </p:pic>
      <p:pic>
        <p:nvPicPr>
          <p:cNvPr id="29" name="Picture 12" descr="http://vignette3.wikia.nocookie.net/logopedia/images/7/7f/Chick_fil_a_logo.jpg_(2)-3-.jpg/revision/latest?cb=20110723180908">
            <a:extLst>
              <a:ext uri="{FF2B5EF4-FFF2-40B4-BE49-F238E27FC236}">
                <a16:creationId xmlns:a16="http://schemas.microsoft.com/office/drawing/2014/main" id="{80FAFE6D-56BB-4031-91D2-FFC285BF1AFB}"/>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957562" y="2187698"/>
            <a:ext cx="2151023" cy="1008292"/>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4" descr="http://ww1.prweb.com/prfiles/2011/02/15/8138898/bvlogo.jpg">
            <a:extLst>
              <a:ext uri="{FF2B5EF4-FFF2-40B4-BE49-F238E27FC236}">
                <a16:creationId xmlns:a16="http://schemas.microsoft.com/office/drawing/2014/main" id="{CAF1DE08-1400-497F-ADC6-32C1A394F671}"/>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4801524" y="4556237"/>
            <a:ext cx="2221070" cy="666989"/>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Image result for biscuitville">
            <a:extLst>
              <a:ext uri="{FF2B5EF4-FFF2-40B4-BE49-F238E27FC236}">
                <a16:creationId xmlns:a16="http://schemas.microsoft.com/office/drawing/2014/main" id="{3BC915FF-D6D8-47E8-B0BD-E6E620B95F21}"/>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776982" y="4062364"/>
            <a:ext cx="2521740" cy="1891305"/>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8" descr="Image result for chick fil a thrive farmers">
            <a:extLst>
              <a:ext uri="{FF2B5EF4-FFF2-40B4-BE49-F238E27FC236}">
                <a16:creationId xmlns:a16="http://schemas.microsoft.com/office/drawing/2014/main" id="{B97A8E1F-320D-4CBD-91BC-5302AE395F4F}"/>
              </a:ext>
            </a:extLst>
          </p:cNvPr>
          <p:cNvPicPr>
            <a:picLocks noChangeAspect="1" noChangeArrowheads="1"/>
          </p:cNvPicPr>
          <p:nvPr/>
        </p:nvPicPr>
        <p:blipFill rotWithShape="1">
          <a:blip r:embed="rId18" cstate="print">
            <a:extLst>
              <a:ext uri="{28A0092B-C50C-407E-A947-70E740481C1C}">
                <a14:useLocalDpi xmlns:a14="http://schemas.microsoft.com/office/drawing/2010/main" val="0"/>
              </a:ext>
            </a:extLst>
          </a:blip>
          <a:srcRect/>
          <a:stretch/>
        </p:blipFill>
        <p:spPr bwMode="auto">
          <a:xfrm>
            <a:off x="7906419" y="1844824"/>
            <a:ext cx="2494926" cy="1853888"/>
          </a:xfrm>
          <a:prstGeom prst="rect">
            <a:avLst/>
          </a:prstGeom>
          <a:ln>
            <a:noFill/>
          </a:ln>
          <a:effectLst/>
          <a:extLst>
            <a:ext uri="{909E8E84-426E-40DD-AFC4-6F175D3DCCD1}">
              <a14:hiddenFill xmlns:a14="http://schemas.microsoft.com/office/drawing/2010/main">
                <a:solidFill>
                  <a:srgbClr val="FFFFFF"/>
                </a:solidFill>
              </a14:hiddenFill>
            </a:ext>
          </a:extLst>
        </p:spPr>
      </p:pic>
      <p:pic>
        <p:nvPicPr>
          <p:cNvPr id="3" name="07">
            <a:hlinkClick r:id="" action="ppaction://media"/>
            <a:extLst>
              <a:ext uri="{FF2B5EF4-FFF2-40B4-BE49-F238E27FC236}">
                <a16:creationId xmlns:a16="http://schemas.microsoft.com/office/drawing/2014/main" id="{C8C2FFF4-0649-810D-D0C0-379A4E9E44C1}"/>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5791200" y="3124200"/>
            <a:ext cx="609600" cy="609600"/>
          </a:xfrm>
          <a:prstGeom prst="rect">
            <a:avLst/>
          </a:prstGeom>
        </p:spPr>
      </p:pic>
      <p:pic>
        <p:nvPicPr>
          <p:cNvPr id="7" name="Picture 6">
            <a:extLst>
              <a:ext uri="{FF2B5EF4-FFF2-40B4-BE49-F238E27FC236}">
                <a16:creationId xmlns:a16="http://schemas.microsoft.com/office/drawing/2014/main" id="{8A4377DF-83B1-8E4C-D069-DA2BBFEF952A}"/>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245140" y="-464309"/>
            <a:ext cx="3289892" cy="2194358"/>
          </a:xfrm>
          <a:prstGeom prst="rect">
            <a:avLst/>
          </a:prstGeom>
        </p:spPr>
      </p:pic>
      <p:pic>
        <p:nvPicPr>
          <p:cNvPr id="8" name="Picture 7">
            <a:extLst>
              <a:ext uri="{FF2B5EF4-FFF2-40B4-BE49-F238E27FC236}">
                <a16:creationId xmlns:a16="http://schemas.microsoft.com/office/drawing/2014/main" id="{9BDA9C19-5B7A-96B9-98D0-2E44C0A35483}"/>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10235068" y="5980252"/>
            <a:ext cx="1407060" cy="717179"/>
          </a:xfrm>
          <a:prstGeom prst="rect">
            <a:avLst/>
          </a:prstGeom>
        </p:spPr>
      </p:pic>
      <p:sp>
        <p:nvSpPr>
          <p:cNvPr id="10" name="Slide Number Placeholder 5">
            <a:extLst>
              <a:ext uri="{FF2B5EF4-FFF2-40B4-BE49-F238E27FC236}">
                <a16:creationId xmlns:a16="http://schemas.microsoft.com/office/drawing/2014/main" id="{A58F2894-BC5A-8F49-3A40-6810139361A7}"/>
              </a:ext>
            </a:extLst>
          </p:cNvPr>
          <p:cNvSpPr txBox="1">
            <a:spLocks/>
          </p:cNvSpPr>
          <p:nvPr/>
        </p:nvSpPr>
        <p:spPr>
          <a:xfrm>
            <a:off x="11293663" y="188640"/>
            <a:ext cx="370491" cy="350689"/>
          </a:xfrm>
          <a:prstGeom prst="rect">
            <a:avLst/>
          </a:prstGeom>
        </p:spPr>
        <p:txBody>
          <a:bodyPr vert="horz" lIns="91440" tIns="45720" rIns="91440" bIns="45720" rtlCol="0" anchor="ctr"/>
          <a:lstStyle>
            <a:defPPr>
              <a:defRPr lang="en-US"/>
            </a:defPPr>
            <a:lvl1pPr marL="0" algn="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601EE9E8-4134-49B0-9AA7-3089E6521627}" type="slidenum">
              <a:rPr lang="en-US" smtClean="0"/>
              <a:pPr algn="ctr"/>
              <a:t>7</a:t>
            </a:fld>
            <a:endParaRPr lang="en-US" dirty="0"/>
          </a:p>
        </p:txBody>
      </p:sp>
    </p:spTree>
    <p:extLst>
      <p:ext uri="{BB962C8B-B14F-4D97-AF65-F5344CB8AC3E}">
        <p14:creationId xmlns:p14="http://schemas.microsoft.com/office/powerpoint/2010/main" val="3657293371"/>
      </p:ext>
    </p:extLst>
  </p:cSld>
  <p:clrMapOvr>
    <a:masterClrMapping/>
  </p:clrMapOvr>
  <mc:AlternateContent xmlns:mc="http://schemas.openxmlformats.org/markup-compatibility/2006">
    <mc:Choice xmlns:p14="http://schemas.microsoft.com/office/powerpoint/2010/main" Requires="p14">
      <p:transition spd="med" p14:dur="700" advTm="53000">
        <p:fade/>
      </p:transition>
    </mc:Choice>
    <mc:Fallback>
      <p:transition spd="med" advTm="5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3766" fill="hold"/>
                                        <p:tgtEl>
                                          <p:spTgt spid="3"/>
                                        </p:tgtEl>
                                      </p:cBhvr>
                                    </p:cmd>
                                  </p:childTnLst>
                                </p:cTn>
                              </p:par>
                              <p:par>
                                <p:cTn id="7" presetID="10" presetClass="entr" presetSubtype="0" fill="hold" nodeType="withEffect">
                                  <p:stCondLst>
                                    <p:cond delay="8000"/>
                                  </p:stCondLst>
                                  <p:childTnLst>
                                    <p:set>
                                      <p:cBhvr>
                                        <p:cTn id="8" dur="1" fill="hold">
                                          <p:stCondLst>
                                            <p:cond delay="0"/>
                                          </p:stCondLst>
                                        </p:cTn>
                                        <p:tgtEl>
                                          <p:spTgt spid="9"/>
                                        </p:tgtEl>
                                        <p:attrNameLst>
                                          <p:attrName>style.visibility</p:attrName>
                                        </p:attrNameLst>
                                      </p:cBhvr>
                                      <p:to>
                                        <p:strVal val="visible"/>
                                      </p:to>
                                    </p:set>
                                    <p:animEffect transition="in" filter="fade">
                                      <p:cBhvr>
                                        <p:cTn id="9" dur="500"/>
                                        <p:tgtEl>
                                          <p:spTgt spid="9"/>
                                        </p:tgtEl>
                                      </p:cBhvr>
                                    </p:animEffect>
                                  </p:childTnLst>
                                </p:cTn>
                              </p:par>
                              <p:par>
                                <p:cTn id="10" presetID="10" presetClass="entr" presetSubtype="0" fill="hold" nodeType="withEffect">
                                  <p:stCondLst>
                                    <p:cond delay="1400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nodeType="withEffect">
                                  <p:stCondLst>
                                    <p:cond delay="2500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500"/>
                                        <p:tgtEl>
                                          <p:spTgt spid="24"/>
                                        </p:tgtEl>
                                      </p:cBhvr>
                                    </p:animEffect>
                                  </p:childTnLst>
                                </p:cTn>
                              </p:par>
                              <p:par>
                                <p:cTn id="16" presetID="10" presetClass="entr" presetSubtype="0" fill="hold" nodeType="withEffect">
                                  <p:stCondLst>
                                    <p:cond delay="32000"/>
                                  </p:stCondLst>
                                  <p:childTnLst>
                                    <p:set>
                                      <p:cBhvr>
                                        <p:cTn id="17" dur="1" fill="hold">
                                          <p:stCondLst>
                                            <p:cond delay="0"/>
                                          </p:stCondLst>
                                        </p:cTn>
                                        <p:tgtEl>
                                          <p:spTgt spid="22532"/>
                                        </p:tgtEl>
                                        <p:attrNameLst>
                                          <p:attrName>style.visibility</p:attrName>
                                        </p:attrNameLst>
                                      </p:cBhvr>
                                      <p:to>
                                        <p:strVal val="visible"/>
                                      </p:to>
                                    </p:set>
                                    <p:animEffect transition="in" filter="fade">
                                      <p:cBhvr>
                                        <p:cTn id="18" dur="500"/>
                                        <p:tgtEl>
                                          <p:spTgt spid="22532"/>
                                        </p:tgtEl>
                                      </p:cBhvr>
                                    </p:animEffect>
                                  </p:childTnLst>
                                </p:cTn>
                              </p:par>
                              <p:par>
                                <p:cTn id="19" presetID="10" presetClass="entr" presetSubtype="0" fill="hold" nodeType="withEffect">
                                  <p:stCondLst>
                                    <p:cond delay="39000"/>
                                  </p:stCondLst>
                                  <p:childTnLst>
                                    <p:set>
                                      <p:cBhvr>
                                        <p:cTn id="20" dur="1" fill="hold">
                                          <p:stCondLst>
                                            <p:cond delay="0"/>
                                          </p:stCondLst>
                                        </p:cTn>
                                        <p:tgtEl>
                                          <p:spTgt spid="2062"/>
                                        </p:tgtEl>
                                        <p:attrNameLst>
                                          <p:attrName>style.visibility</p:attrName>
                                        </p:attrNameLst>
                                      </p:cBhvr>
                                      <p:to>
                                        <p:strVal val="visible"/>
                                      </p:to>
                                    </p:set>
                                    <p:animEffect transition="in" filter="fade">
                                      <p:cBhvr>
                                        <p:cTn id="21" dur="500"/>
                                        <p:tgtEl>
                                          <p:spTgt spid="2062"/>
                                        </p:tgtEl>
                                      </p:cBhvr>
                                    </p:animEffect>
                                  </p:childTnLst>
                                </p:cTn>
                              </p:par>
                              <p:par>
                                <p:cTn id="22" presetID="10" presetClass="entr" presetSubtype="0" fill="hold" nodeType="withEffect">
                                  <p:stCondLst>
                                    <p:cond delay="45000"/>
                                  </p:stCondLst>
                                  <p:childTnLst>
                                    <p:set>
                                      <p:cBhvr>
                                        <p:cTn id="23" dur="1" fill="hold">
                                          <p:stCondLst>
                                            <p:cond delay="0"/>
                                          </p:stCondLst>
                                        </p:cTn>
                                        <p:tgtEl>
                                          <p:spTgt spid="2052"/>
                                        </p:tgtEl>
                                        <p:attrNameLst>
                                          <p:attrName>style.visibility</p:attrName>
                                        </p:attrNameLst>
                                      </p:cBhvr>
                                      <p:to>
                                        <p:strVal val="visible"/>
                                      </p:to>
                                    </p:set>
                                    <p:animEffect transition="in" filter="fade">
                                      <p:cBhvr>
                                        <p:cTn id="24"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5"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5C768D"/>
        </a:solidFill>
        <a:effectLst/>
      </p:bgPr>
    </p:bg>
    <p:spTree>
      <p:nvGrpSpPr>
        <p:cNvPr id="1" name=""/>
        <p:cNvGrpSpPr/>
        <p:nvPr/>
      </p:nvGrpSpPr>
      <p:grpSpPr>
        <a:xfrm>
          <a:off x="0" y="0"/>
          <a:ext cx="0" cy="0"/>
          <a:chOff x="0" y="0"/>
          <a:chExt cx="0" cy="0"/>
        </a:xfrm>
      </p:grpSpPr>
      <p:pic>
        <p:nvPicPr>
          <p:cNvPr id="4" name="Picture 3" descr="A close up of a sign&#10;&#10;Description automatically generated">
            <a:extLst>
              <a:ext uri="{FF2B5EF4-FFF2-40B4-BE49-F238E27FC236}">
                <a16:creationId xmlns:a16="http://schemas.microsoft.com/office/drawing/2014/main" id="{103375CA-0C5A-4DC4-B3A4-ADBF4F50ABBB}"/>
              </a:ext>
            </a:extLst>
          </p:cNvPr>
          <p:cNvPicPr>
            <a:picLocks noChangeAspect="1"/>
          </p:cNvPicPr>
          <p:nvPr/>
        </p:nvPicPr>
        <p:blipFill>
          <a:blip r:embed="rId5">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715023" y="1631051"/>
            <a:ext cx="6306967" cy="4000535"/>
          </a:xfrm>
          <a:prstGeom prst="rect">
            <a:avLst/>
          </a:prstGeom>
        </p:spPr>
      </p:pic>
      <p:sp>
        <p:nvSpPr>
          <p:cNvPr id="22" name="Rectangle 21"/>
          <p:cNvSpPr/>
          <p:nvPr/>
        </p:nvSpPr>
        <p:spPr>
          <a:xfrm>
            <a:off x="0" y="0"/>
            <a:ext cx="12192000" cy="135446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lowchart: Off-page Connector 22"/>
          <p:cNvSpPr/>
          <p:nvPr/>
        </p:nvSpPr>
        <p:spPr>
          <a:xfrm>
            <a:off x="11496600" y="177254"/>
            <a:ext cx="379264" cy="297731"/>
          </a:xfrm>
          <a:prstGeom prst="flowChartOffpageConnector">
            <a:avLst/>
          </a:prstGeom>
          <a:solidFill>
            <a:srgbClr val="F5C24C"/>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dirty="0"/>
          </a:p>
        </p:txBody>
      </p:sp>
      <p:sp>
        <p:nvSpPr>
          <p:cNvPr id="24" name="Slide Number Placeholder 19"/>
          <p:cNvSpPr txBox="1">
            <a:spLocks/>
          </p:cNvSpPr>
          <p:nvPr/>
        </p:nvSpPr>
        <p:spPr>
          <a:xfrm>
            <a:off x="11496600" y="135681"/>
            <a:ext cx="477416"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01EE9E8-4134-49B0-9AA7-3089E6521627}" type="slidenum">
              <a:rPr lang="en-US"/>
              <a:pPr/>
              <a:t>8</a:t>
            </a:fld>
            <a:endParaRPr lang="en-US" dirty="0"/>
          </a:p>
        </p:txBody>
      </p:sp>
      <p:sp>
        <p:nvSpPr>
          <p:cNvPr id="25" name="Subtitle 2"/>
          <p:cNvSpPr txBox="1">
            <a:spLocks/>
          </p:cNvSpPr>
          <p:nvPr/>
        </p:nvSpPr>
        <p:spPr>
          <a:xfrm>
            <a:off x="407368" y="326120"/>
            <a:ext cx="8661121" cy="60344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b="1" spc="-150" dirty="0">
                <a:solidFill>
                  <a:srgbClr val="F5C24C"/>
                </a:solidFill>
                <a:latin typeface="Calibri" pitchFamily="34" charset="0"/>
                <a:ea typeface="Franchise" pitchFamily="49" charset="0"/>
              </a:rPr>
              <a:t>*</a:t>
            </a:r>
            <a:r>
              <a:rPr lang="en-US" b="1" spc="-150" dirty="0">
                <a:solidFill>
                  <a:schemeClr val="tx1">
                    <a:lumMod val="65000"/>
                    <a:lumOff val="35000"/>
                  </a:schemeClr>
                </a:solidFill>
                <a:latin typeface="Calibri" pitchFamily="34" charset="0"/>
                <a:ea typeface="Franchise" pitchFamily="49" charset="0"/>
              </a:rPr>
              <a:t> </a:t>
            </a:r>
            <a:r>
              <a:rPr lang="en-US" b="1" spc="-150" dirty="0">
                <a:solidFill>
                  <a:schemeClr val="bg1"/>
                </a:solidFill>
                <a:latin typeface="Calibri" pitchFamily="34" charset="0"/>
                <a:ea typeface="Franchise" pitchFamily="49" charset="0"/>
              </a:rPr>
              <a:t>What is a Brand?</a:t>
            </a:r>
          </a:p>
        </p:txBody>
      </p:sp>
      <p:sp>
        <p:nvSpPr>
          <p:cNvPr id="26" name="Rectangle 25"/>
          <p:cNvSpPr/>
          <p:nvPr/>
        </p:nvSpPr>
        <p:spPr>
          <a:xfrm>
            <a:off x="695400" y="861827"/>
            <a:ext cx="9387913" cy="489365"/>
          </a:xfrm>
          <a:prstGeom prst="rect">
            <a:avLst/>
          </a:prstGeom>
        </p:spPr>
        <p:txBody>
          <a:bodyPr wrap="square">
            <a:spAutoFit/>
          </a:bodyPr>
          <a:lstStyle/>
          <a:p>
            <a:pPr marL="114300" lvl="1">
              <a:lnSpc>
                <a:spcPct val="114000"/>
              </a:lnSpc>
              <a:spcAft>
                <a:spcPts val="600"/>
              </a:spcAft>
            </a:pPr>
            <a:r>
              <a:rPr lang="en-US" sz="2400" dirty="0">
                <a:solidFill>
                  <a:schemeClr val="bg1"/>
                </a:solidFill>
              </a:rPr>
              <a:t>A brand exists in the mind of the consumer.</a:t>
            </a:r>
          </a:p>
        </p:txBody>
      </p:sp>
      <p:pic>
        <p:nvPicPr>
          <p:cNvPr id="5" name="Picture 4" descr="A picture containing object&#10;&#10;Description generated with high confidence">
            <a:extLst>
              <a:ext uri="{FF2B5EF4-FFF2-40B4-BE49-F238E27FC236}">
                <a16:creationId xmlns:a16="http://schemas.microsoft.com/office/drawing/2014/main" id="{4D0FEBED-E617-4F06-84FE-72A1ECAACE7B}"/>
              </a:ext>
            </a:extLst>
          </p:cNvPr>
          <p:cNvPicPr>
            <a:picLocks noChangeAspect="1"/>
          </p:cNvPicPr>
          <p:nvPr/>
        </p:nvPicPr>
        <p:blipFill>
          <a:blip r:embed="rId6">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6672064" y="1531714"/>
            <a:ext cx="5085184" cy="5085184"/>
          </a:xfrm>
          <a:prstGeom prst="rect">
            <a:avLst/>
          </a:prstGeom>
        </p:spPr>
      </p:pic>
      <p:pic>
        <p:nvPicPr>
          <p:cNvPr id="7" name="Picture 6" descr="A close up of a sign&#10;&#10;Description generated with very high confidence">
            <a:extLst>
              <a:ext uri="{FF2B5EF4-FFF2-40B4-BE49-F238E27FC236}">
                <a16:creationId xmlns:a16="http://schemas.microsoft.com/office/drawing/2014/main" id="{FA16FDD9-12B0-4B1C-99F6-6BBAA95D261C}"/>
              </a:ext>
            </a:extLst>
          </p:cNvPr>
          <p:cNvPicPr>
            <a:picLocks noChangeAspect="1"/>
          </p:cNvPicPr>
          <p:nvPr/>
        </p:nvPicPr>
        <p:blipFill>
          <a:blip r:embed="rId7"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889112" y="3341461"/>
            <a:ext cx="4375800" cy="1823250"/>
          </a:xfrm>
          <a:prstGeom prst="rect">
            <a:avLst/>
          </a:prstGeom>
          <a:effectLst>
            <a:outerShdw blurRad="50800" dist="50800" dir="5400000" algn="ctr" rotWithShape="0">
              <a:schemeClr val="bg2">
                <a:lumMod val="50000"/>
              </a:schemeClr>
            </a:outerShdw>
          </a:effectLst>
        </p:spPr>
      </p:pic>
      <p:pic>
        <p:nvPicPr>
          <p:cNvPr id="9" name="Picture 8" descr="A close up of a sign&#10;&#10;Description generated with very high confidence">
            <a:extLst>
              <a:ext uri="{FF2B5EF4-FFF2-40B4-BE49-F238E27FC236}">
                <a16:creationId xmlns:a16="http://schemas.microsoft.com/office/drawing/2014/main" id="{AF8D6752-CFFE-4D53-9934-DC2683969EEE}"/>
              </a:ext>
            </a:extLst>
          </p:cNvPr>
          <p:cNvPicPr>
            <a:picLocks noChangeAspect="1"/>
          </p:cNvPicPr>
          <p:nvPr/>
        </p:nvPicPr>
        <p:blipFill>
          <a:blip r:embed="rId8"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7844604" y="2877224"/>
            <a:ext cx="2758468" cy="1149362"/>
          </a:xfrm>
          <a:prstGeom prst="rect">
            <a:avLst/>
          </a:prstGeom>
        </p:spPr>
      </p:pic>
      <p:cxnSp>
        <p:nvCxnSpPr>
          <p:cNvPr id="14" name="Straight Connector 13">
            <a:extLst>
              <a:ext uri="{FF2B5EF4-FFF2-40B4-BE49-F238E27FC236}">
                <a16:creationId xmlns:a16="http://schemas.microsoft.com/office/drawing/2014/main" id="{1982C27E-0770-4A5D-A7F4-3AE813B90546}"/>
              </a:ext>
            </a:extLst>
          </p:cNvPr>
          <p:cNvCxnSpPr>
            <a:cxnSpLocks/>
          </p:cNvCxnSpPr>
          <p:nvPr/>
        </p:nvCxnSpPr>
        <p:spPr>
          <a:xfrm>
            <a:off x="1071944" y="3204209"/>
            <a:ext cx="9920600" cy="990607"/>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BC2F9848-358C-4D96-9754-634F70146099}"/>
              </a:ext>
            </a:extLst>
          </p:cNvPr>
          <p:cNvCxnSpPr>
            <a:cxnSpLocks/>
          </p:cNvCxnSpPr>
          <p:nvPr/>
        </p:nvCxnSpPr>
        <p:spPr>
          <a:xfrm flipV="1">
            <a:off x="1258476" y="2633758"/>
            <a:ext cx="9344536" cy="2692528"/>
          </a:xfrm>
          <a:prstGeom prst="line">
            <a:avLst/>
          </a:prstGeom>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3B4A6811-4959-4991-A667-EE24078432A8}"/>
              </a:ext>
            </a:extLst>
          </p:cNvPr>
          <p:cNvSpPr/>
          <p:nvPr/>
        </p:nvSpPr>
        <p:spPr>
          <a:xfrm>
            <a:off x="2639615" y="5569752"/>
            <a:ext cx="5904657" cy="954107"/>
          </a:xfrm>
          <a:prstGeom prst="rect">
            <a:avLst/>
          </a:prstGeom>
        </p:spPr>
        <p:txBody>
          <a:bodyPr wrap="square">
            <a:spAutoFit/>
          </a:bodyPr>
          <a:lstStyle/>
          <a:p>
            <a:pPr>
              <a:spcAft>
                <a:spcPts val="600"/>
              </a:spcAft>
            </a:pPr>
            <a:r>
              <a:rPr lang="en-US" sz="2800" dirty="0">
                <a:solidFill>
                  <a:schemeClr val="bg1"/>
                </a:solidFill>
              </a:rPr>
              <a:t>A brand is a set of feelings, perceptions, and associations.</a:t>
            </a:r>
          </a:p>
        </p:txBody>
      </p:sp>
      <p:pic>
        <p:nvPicPr>
          <p:cNvPr id="15" name="Picture 14" descr="A person posing for the camera&#10;&#10;Description automatically generated">
            <a:extLst>
              <a:ext uri="{FF2B5EF4-FFF2-40B4-BE49-F238E27FC236}">
                <a16:creationId xmlns:a16="http://schemas.microsoft.com/office/drawing/2014/main" id="{E52B03C8-A913-480D-BAE2-3F2FA5200DEE}"/>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a:stretch/>
        </p:blipFill>
        <p:spPr>
          <a:xfrm>
            <a:off x="8211399" y="3803782"/>
            <a:ext cx="3980602" cy="3045008"/>
          </a:xfrm>
          <a:prstGeom prst="rect">
            <a:avLst/>
          </a:prstGeom>
        </p:spPr>
      </p:pic>
      <p:pic>
        <p:nvPicPr>
          <p:cNvPr id="2" name="08">
            <a:hlinkClick r:id="" action="ppaction://media"/>
            <a:extLst>
              <a:ext uri="{FF2B5EF4-FFF2-40B4-BE49-F238E27FC236}">
                <a16:creationId xmlns:a16="http://schemas.microsoft.com/office/drawing/2014/main" id="{D6A53296-4B1E-614C-F1D3-B8C8ACF5AB15}"/>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791200" y="3124200"/>
            <a:ext cx="609600" cy="609600"/>
          </a:xfrm>
          <a:prstGeom prst="rect">
            <a:avLst/>
          </a:prstGeom>
        </p:spPr>
      </p:pic>
      <p:pic>
        <p:nvPicPr>
          <p:cNvPr id="3" name="Picture 2">
            <a:extLst>
              <a:ext uri="{FF2B5EF4-FFF2-40B4-BE49-F238E27FC236}">
                <a16:creationId xmlns:a16="http://schemas.microsoft.com/office/drawing/2014/main" id="{ADD4B336-FD6B-109F-A421-D730C8423099}"/>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235068" y="5980252"/>
            <a:ext cx="1407060" cy="717179"/>
          </a:xfrm>
          <a:prstGeom prst="rect">
            <a:avLst/>
          </a:prstGeom>
        </p:spPr>
      </p:pic>
    </p:spTree>
    <p:extLst>
      <p:ext uri="{BB962C8B-B14F-4D97-AF65-F5344CB8AC3E}">
        <p14:creationId xmlns:p14="http://schemas.microsoft.com/office/powerpoint/2010/main" val="2605225533"/>
      </p:ext>
    </p:extLst>
  </p:cSld>
  <p:clrMapOvr>
    <a:masterClrMapping/>
  </p:clrMapOvr>
  <mc:AlternateContent xmlns:mc="http://schemas.openxmlformats.org/markup-compatibility/2006">
    <mc:Choice xmlns:p14="http://schemas.microsoft.com/office/powerpoint/2010/main" Requires="p14">
      <p:transition spd="med" p14:dur="700" advTm="38000">
        <p:fade/>
      </p:transition>
    </mc:Choice>
    <mc:Fallback>
      <p:transition spd="med" advTm="38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8993" fill="hold"/>
                                        <p:tgtEl>
                                          <p:spTgt spid="2"/>
                                        </p:tgtEl>
                                      </p:cBhvr>
                                    </p:cmd>
                                  </p:childTnLst>
                                </p:cTn>
                              </p:par>
                              <p:par>
                                <p:cTn id="7" presetID="10" presetClass="entr" presetSubtype="0" fill="hold" nodeType="withEffect">
                                  <p:stCondLst>
                                    <p:cond delay="6000"/>
                                  </p:stCondLst>
                                  <p:childTnLst>
                                    <p:set>
                                      <p:cBhvr>
                                        <p:cTn id="8" dur="1" fill="hold">
                                          <p:stCondLst>
                                            <p:cond delay="0"/>
                                          </p:stCondLst>
                                        </p:cTn>
                                        <p:tgtEl>
                                          <p:spTgt spid="7"/>
                                        </p:tgtEl>
                                        <p:attrNameLst>
                                          <p:attrName>style.visibility</p:attrName>
                                        </p:attrNameLst>
                                      </p:cBhvr>
                                      <p:to>
                                        <p:strVal val="visible"/>
                                      </p:to>
                                    </p:set>
                                    <p:animEffect transition="in" filter="fade">
                                      <p:cBhvr>
                                        <p:cTn id="9" dur="500"/>
                                        <p:tgtEl>
                                          <p:spTgt spid="7"/>
                                        </p:tgtEl>
                                      </p:cBhvr>
                                    </p:animEffect>
                                  </p:childTnLst>
                                </p:cTn>
                              </p:par>
                              <p:par>
                                <p:cTn id="10" presetID="10"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par>
                                <p:cTn id="13" presetID="10" presetClass="entr" presetSubtype="0" fill="hold" nodeType="with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500"/>
                                        <p:tgtEl>
                                          <p:spTgt spid="27"/>
                                        </p:tgtEl>
                                      </p:cBhvr>
                                    </p:animEffect>
                                  </p:childTnLst>
                                </p:cTn>
                              </p:par>
                              <p:par>
                                <p:cTn id="16" presetID="10"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par>
                                <p:cTn id="19" presetID="10" presetClass="entr" presetSubtype="0" fill="hold" grpId="0" nodeType="withEffect">
                                  <p:stCondLst>
                                    <p:cond delay="1000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500"/>
                                        <p:tgtEl>
                                          <p:spTgt spid="21"/>
                                        </p:tgtEl>
                                      </p:cBhvr>
                                    </p:animEffect>
                                  </p:childTnLst>
                                </p:cTn>
                              </p:par>
                              <p:par>
                                <p:cTn id="22" presetID="2" presetClass="entr" presetSubtype="2" fill="hold" nodeType="withEffect">
                                  <p:stCondLst>
                                    <p:cond delay="18000"/>
                                  </p:stCondLst>
                                  <p:childTnLst>
                                    <p:set>
                                      <p:cBhvr>
                                        <p:cTn id="23" dur="1" fill="hold">
                                          <p:stCondLst>
                                            <p:cond delay="0"/>
                                          </p:stCondLst>
                                        </p:cTn>
                                        <p:tgtEl>
                                          <p:spTgt spid="15"/>
                                        </p:tgtEl>
                                        <p:attrNameLst>
                                          <p:attrName>style.visibility</p:attrName>
                                        </p:attrNameLst>
                                      </p:cBhvr>
                                      <p:to>
                                        <p:strVal val="visible"/>
                                      </p:to>
                                    </p:set>
                                    <p:anim calcmode="lin" valueType="num">
                                      <p:cBhvr additive="base">
                                        <p:cTn id="24" dur="1000" fill="hold"/>
                                        <p:tgtEl>
                                          <p:spTgt spid="15"/>
                                        </p:tgtEl>
                                        <p:attrNameLst>
                                          <p:attrName>ppt_x</p:attrName>
                                        </p:attrNameLst>
                                      </p:cBhvr>
                                      <p:tavLst>
                                        <p:tav tm="0">
                                          <p:val>
                                            <p:strVal val="1+#ppt_w/2"/>
                                          </p:val>
                                        </p:tav>
                                        <p:tav tm="100000">
                                          <p:val>
                                            <p:strVal val="#ppt_x"/>
                                          </p:val>
                                        </p:tav>
                                      </p:tavLst>
                                    </p:anim>
                                    <p:anim calcmode="lin" valueType="num">
                                      <p:cBhvr additive="base">
                                        <p:cTn id="25" dur="10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6" fill="hold" display="0">
                  <p:stCondLst>
                    <p:cond delay="indefinite"/>
                  </p:stCondLst>
                  <p:endCondLst>
                    <p:cond evt="onStopAudio" delay="0">
                      <p:tgtEl>
                        <p:sldTgt/>
                      </p:tgtEl>
                    </p:cond>
                  </p:endCondLst>
                </p:cTn>
                <p:tgtEl>
                  <p:spTgt spid="2"/>
                </p:tgtEl>
              </p:cMediaNode>
            </p:audio>
          </p:childTnLst>
        </p:cTn>
      </p:par>
    </p:tnLst>
    <p:bldLst>
      <p:bldP spid="2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0" y="0"/>
            <a:ext cx="12192000" cy="213844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lowchart: Off-page Connector 22"/>
          <p:cNvSpPr/>
          <p:nvPr/>
        </p:nvSpPr>
        <p:spPr>
          <a:xfrm>
            <a:off x="11496600" y="177254"/>
            <a:ext cx="379264" cy="297731"/>
          </a:xfrm>
          <a:prstGeom prst="flowChartOffpageConnector">
            <a:avLst/>
          </a:prstGeom>
          <a:solidFill>
            <a:srgbClr val="F5C24C"/>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dirty="0"/>
          </a:p>
        </p:txBody>
      </p:sp>
      <p:sp>
        <p:nvSpPr>
          <p:cNvPr id="24" name="Slide Number Placeholder 19"/>
          <p:cNvSpPr txBox="1">
            <a:spLocks/>
          </p:cNvSpPr>
          <p:nvPr/>
        </p:nvSpPr>
        <p:spPr>
          <a:xfrm>
            <a:off x="11568608" y="135681"/>
            <a:ext cx="477416"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01EE9E8-4134-49B0-9AA7-3089E6521627}" type="slidenum">
              <a:rPr lang="en-US"/>
              <a:pPr/>
              <a:t>9</a:t>
            </a:fld>
            <a:endParaRPr lang="en-US" dirty="0"/>
          </a:p>
        </p:txBody>
      </p:sp>
      <p:sp>
        <p:nvSpPr>
          <p:cNvPr id="25" name="Subtitle 2"/>
          <p:cNvSpPr txBox="1">
            <a:spLocks/>
          </p:cNvSpPr>
          <p:nvPr/>
        </p:nvSpPr>
        <p:spPr>
          <a:xfrm>
            <a:off x="407369" y="326120"/>
            <a:ext cx="4540288" cy="60344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b="1" spc="-150" dirty="0">
                <a:solidFill>
                  <a:srgbClr val="F5C24C"/>
                </a:solidFill>
                <a:latin typeface="Calibri" pitchFamily="34" charset="0"/>
                <a:ea typeface="Franchise" pitchFamily="49" charset="0"/>
              </a:rPr>
              <a:t>*</a:t>
            </a:r>
            <a:r>
              <a:rPr lang="en-US" b="1" spc="-150" dirty="0">
                <a:solidFill>
                  <a:schemeClr val="tx1">
                    <a:lumMod val="65000"/>
                    <a:lumOff val="35000"/>
                  </a:schemeClr>
                </a:solidFill>
                <a:latin typeface="Calibri" pitchFamily="34" charset="0"/>
                <a:ea typeface="Franchise" pitchFamily="49" charset="0"/>
              </a:rPr>
              <a:t> </a:t>
            </a:r>
            <a:r>
              <a:rPr lang="en-US" b="1" spc="-150" dirty="0">
                <a:solidFill>
                  <a:schemeClr val="bg1"/>
                </a:solidFill>
                <a:latin typeface="Calibri" pitchFamily="34" charset="0"/>
                <a:ea typeface="Franchise" pitchFamily="49" charset="0"/>
              </a:rPr>
              <a:t>A Brand Position is like having the right key to unlock your target customer.</a:t>
            </a:r>
          </a:p>
        </p:txBody>
      </p:sp>
      <p:sp>
        <p:nvSpPr>
          <p:cNvPr id="16" name="Content Placeholder 1">
            <a:extLst>
              <a:ext uri="{FF2B5EF4-FFF2-40B4-BE49-F238E27FC236}">
                <a16:creationId xmlns:a16="http://schemas.microsoft.com/office/drawing/2014/main" id="{5DAA5C4D-1F1A-4FDE-BE66-4A53F69A8AFC}"/>
              </a:ext>
            </a:extLst>
          </p:cNvPr>
          <p:cNvSpPr>
            <a:spLocks noGrp="1"/>
          </p:cNvSpPr>
          <p:nvPr>
            <p:ph idx="1"/>
          </p:nvPr>
        </p:nvSpPr>
        <p:spPr>
          <a:xfrm>
            <a:off x="479376" y="2449237"/>
            <a:ext cx="4248472" cy="4082643"/>
          </a:xfrm>
        </p:spPr>
        <p:txBody>
          <a:bodyPr>
            <a:normAutofit lnSpcReduction="10000"/>
          </a:bodyPr>
          <a:lstStyle/>
          <a:p>
            <a:pPr>
              <a:buNone/>
            </a:pPr>
            <a:r>
              <a:rPr lang="en-US" sz="3500" dirty="0">
                <a:solidFill>
                  <a:srgbClr val="5C768D"/>
                </a:solidFill>
              </a:rPr>
              <a:t>BRAND POSITION</a:t>
            </a:r>
          </a:p>
          <a:p>
            <a:pPr marL="285750" indent="-285750">
              <a:spcAft>
                <a:spcPts val="600"/>
              </a:spcAft>
            </a:pPr>
            <a:r>
              <a:rPr lang="en-US" sz="1800" dirty="0">
                <a:solidFill>
                  <a:srgbClr val="5C768D"/>
                </a:solidFill>
              </a:rPr>
              <a:t>A brand owns a position in the mind of your target customer.</a:t>
            </a:r>
          </a:p>
          <a:p>
            <a:pPr marL="285750" indent="-285750">
              <a:spcAft>
                <a:spcPts val="600"/>
              </a:spcAft>
            </a:pPr>
            <a:r>
              <a:rPr lang="en-US" sz="1800" dirty="0">
                <a:solidFill>
                  <a:srgbClr val="5C768D"/>
                </a:solidFill>
              </a:rPr>
              <a:t>A brand position may be high or low in terms of price, quality, value, or the brand experience. </a:t>
            </a:r>
          </a:p>
          <a:p>
            <a:pPr marL="285750" indent="-285750">
              <a:spcAft>
                <a:spcPts val="600"/>
              </a:spcAft>
            </a:pPr>
            <a:r>
              <a:rPr lang="en-US" sz="1800" dirty="0">
                <a:solidFill>
                  <a:srgbClr val="5C768D"/>
                </a:solidFill>
              </a:rPr>
              <a:t>A set of feelings and perceptions that your target customer has about your business. </a:t>
            </a:r>
          </a:p>
          <a:p>
            <a:pPr marL="285750" indent="-285750">
              <a:spcAft>
                <a:spcPts val="600"/>
              </a:spcAft>
            </a:pPr>
            <a:r>
              <a:rPr lang="en-US" sz="1800" b="1" dirty="0">
                <a:solidFill>
                  <a:srgbClr val="5C768D"/>
                </a:solidFill>
              </a:rPr>
              <a:t>If you don’t solve the customer’s problem in a unique way, there’s no justification for your business.</a:t>
            </a:r>
          </a:p>
          <a:p>
            <a:pPr>
              <a:buNone/>
            </a:pPr>
            <a:endParaRPr lang="en-US" sz="1800" dirty="0"/>
          </a:p>
          <a:p>
            <a:endParaRPr lang="en-US" sz="1800" dirty="0"/>
          </a:p>
        </p:txBody>
      </p:sp>
      <p:pic>
        <p:nvPicPr>
          <p:cNvPr id="2050" name="Picture 2" descr="C:\Users\Bruce\Pictures\CareCentrix\Brand Strategy\people bubbles.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4947657" y="344042"/>
            <a:ext cx="5900872" cy="5646991"/>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 name="Picture 2" descr="A picture containing light&#10;&#10;Description automatically generated">
            <a:extLst>
              <a:ext uri="{FF2B5EF4-FFF2-40B4-BE49-F238E27FC236}">
                <a16:creationId xmlns:a16="http://schemas.microsoft.com/office/drawing/2014/main" id="{FEDD7B7E-82EC-4E52-B81F-87C9FE16FA0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02523" y="540307"/>
            <a:ext cx="1646312" cy="1646312"/>
          </a:xfrm>
          <a:prstGeom prst="rect">
            <a:avLst/>
          </a:prstGeom>
        </p:spPr>
      </p:pic>
      <p:sp>
        <p:nvSpPr>
          <p:cNvPr id="2" name="Rectangle 1">
            <a:extLst>
              <a:ext uri="{FF2B5EF4-FFF2-40B4-BE49-F238E27FC236}">
                <a16:creationId xmlns:a16="http://schemas.microsoft.com/office/drawing/2014/main" id="{0C307090-3E4E-461B-8109-7A57B4CCB6E7}"/>
              </a:ext>
            </a:extLst>
          </p:cNvPr>
          <p:cNvSpPr/>
          <p:nvPr/>
        </p:nvSpPr>
        <p:spPr>
          <a:xfrm>
            <a:off x="5447928" y="6133975"/>
            <a:ext cx="5158272" cy="523220"/>
          </a:xfrm>
          <a:prstGeom prst="rect">
            <a:avLst/>
          </a:prstGeom>
        </p:spPr>
        <p:txBody>
          <a:bodyPr wrap="none">
            <a:spAutoFit/>
          </a:bodyPr>
          <a:lstStyle/>
          <a:p>
            <a:pPr>
              <a:spcAft>
                <a:spcPts val="1200"/>
              </a:spcAft>
            </a:pPr>
            <a:r>
              <a:rPr lang="en-US" sz="2800" dirty="0">
                <a:solidFill>
                  <a:srgbClr val="C00000"/>
                </a:solidFill>
              </a:rPr>
              <a:t>“This product solves what I need.”</a:t>
            </a:r>
          </a:p>
        </p:txBody>
      </p:sp>
      <p:pic>
        <p:nvPicPr>
          <p:cNvPr id="12" name="Picture 8" descr="http://media.cmgdigital.com/shared/img/photos/2015/01/31/81/4d/starbucks_logo_by_purplishblack-d3bp13n.jpg">
            <a:extLst>
              <a:ext uri="{FF2B5EF4-FFF2-40B4-BE49-F238E27FC236}">
                <a16:creationId xmlns:a16="http://schemas.microsoft.com/office/drawing/2014/main" id="{5EB2CAB2-C736-4EC0-B00A-8474F8A7B693}"/>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807968" y="1155422"/>
            <a:ext cx="873942" cy="86423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http://vignette3.wikia.nocookie.net/logopedia/images/7/7f/Chick_fil_a_logo.jpg_(2)-3-.jpg/revision/latest?cb=20110723180908">
            <a:extLst>
              <a:ext uri="{FF2B5EF4-FFF2-40B4-BE49-F238E27FC236}">
                <a16:creationId xmlns:a16="http://schemas.microsoft.com/office/drawing/2014/main" id="{422DEB1E-75E1-4537-95CE-14E03B38B78C}"/>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877328" y="1268760"/>
            <a:ext cx="1259289" cy="59029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DF701A3E-6388-457C-A5DA-21E6847A116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610152" y="1330245"/>
            <a:ext cx="979270" cy="590292"/>
          </a:xfrm>
          <a:prstGeom prst="rect">
            <a:avLst/>
          </a:prstGeom>
        </p:spPr>
      </p:pic>
      <p:pic>
        <p:nvPicPr>
          <p:cNvPr id="4" name="Picture 2">
            <a:extLst>
              <a:ext uri="{FF2B5EF4-FFF2-40B4-BE49-F238E27FC236}">
                <a16:creationId xmlns:a16="http://schemas.microsoft.com/office/drawing/2014/main" id="{FEC24C51-F116-4197-8DE7-9801A231D99B}"/>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7357699" y="4044594"/>
            <a:ext cx="1338729" cy="891928"/>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pic>
        <p:nvPicPr>
          <p:cNvPr id="6" name="09">
            <a:hlinkClick r:id="" action="ppaction://media"/>
            <a:extLst>
              <a:ext uri="{FF2B5EF4-FFF2-40B4-BE49-F238E27FC236}">
                <a16:creationId xmlns:a16="http://schemas.microsoft.com/office/drawing/2014/main" id="{9C8FFCD5-288B-A3BD-4F12-D23A01B4E893}"/>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5791200" y="3124200"/>
            <a:ext cx="609600" cy="609600"/>
          </a:xfrm>
          <a:prstGeom prst="rect">
            <a:avLst/>
          </a:prstGeom>
        </p:spPr>
      </p:pic>
      <p:pic>
        <p:nvPicPr>
          <p:cNvPr id="8" name="Picture 7">
            <a:extLst>
              <a:ext uri="{FF2B5EF4-FFF2-40B4-BE49-F238E27FC236}">
                <a16:creationId xmlns:a16="http://schemas.microsoft.com/office/drawing/2014/main" id="{2A9A3DCB-65EB-1AD3-4264-5936E5C123AC}"/>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939446" y="6081464"/>
            <a:ext cx="1106578" cy="601544"/>
          </a:xfrm>
          <a:prstGeom prst="rect">
            <a:avLst/>
          </a:prstGeom>
        </p:spPr>
      </p:pic>
    </p:spTree>
    <p:extLst>
      <p:ext uri="{BB962C8B-B14F-4D97-AF65-F5344CB8AC3E}">
        <p14:creationId xmlns:p14="http://schemas.microsoft.com/office/powerpoint/2010/main" val="1899685125"/>
      </p:ext>
    </p:extLst>
  </p:cSld>
  <p:clrMapOvr>
    <a:masterClrMapping/>
  </p:clrMapOvr>
  <mc:AlternateContent xmlns:mc="http://schemas.openxmlformats.org/markup-compatibility/2006">
    <mc:Choice xmlns:p14="http://schemas.microsoft.com/office/powerpoint/2010/main" Requires="p14">
      <p:transition spd="med" p14:dur="700" advTm="57000">
        <p:fade/>
      </p:transition>
    </mc:Choice>
    <mc:Fallback>
      <p:transition spd="med" advTm="57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628" fill="hold"/>
                                        <p:tgtEl>
                                          <p:spTgt spid="6"/>
                                        </p:tgtEl>
                                      </p:cBhvr>
                                    </p:cmd>
                                  </p:childTnLst>
                                </p:cTn>
                              </p:par>
                              <p:par>
                                <p:cTn id="7" presetID="16" presetClass="entr" presetSubtype="21" fill="hold" grpId="0" nodeType="withEffect">
                                  <p:stCondLst>
                                    <p:cond delay="7000"/>
                                  </p:stCondLst>
                                  <p:childTnLst>
                                    <p:set>
                                      <p:cBhvr>
                                        <p:cTn id="8" dur="1" fill="hold">
                                          <p:stCondLst>
                                            <p:cond delay="0"/>
                                          </p:stCondLst>
                                        </p:cTn>
                                        <p:tgtEl>
                                          <p:spTgt spid="25"/>
                                        </p:tgtEl>
                                        <p:attrNameLst>
                                          <p:attrName>style.visibility</p:attrName>
                                        </p:attrNameLst>
                                      </p:cBhvr>
                                      <p:to>
                                        <p:strVal val="visible"/>
                                      </p:to>
                                    </p:set>
                                    <p:animEffect transition="in" filter="barn(inVertical)">
                                      <p:cBhvr>
                                        <p:cTn id="9" dur="500"/>
                                        <p:tgtEl>
                                          <p:spTgt spid="25"/>
                                        </p:tgtEl>
                                      </p:cBhvr>
                                    </p:animEffect>
                                  </p:childTnLst>
                                </p:cTn>
                              </p:par>
                              <p:par>
                                <p:cTn id="10" presetID="2" presetClass="entr" presetSubtype="1" fill="hold" nodeType="withEffect">
                                  <p:stCondLst>
                                    <p:cond delay="500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1000" fill="hold"/>
                                        <p:tgtEl>
                                          <p:spTgt spid="3"/>
                                        </p:tgtEl>
                                        <p:attrNameLst>
                                          <p:attrName>ppt_x</p:attrName>
                                        </p:attrNameLst>
                                      </p:cBhvr>
                                      <p:tavLst>
                                        <p:tav tm="0">
                                          <p:val>
                                            <p:strVal val="#ppt_x"/>
                                          </p:val>
                                        </p:tav>
                                        <p:tav tm="100000">
                                          <p:val>
                                            <p:strVal val="#ppt_x"/>
                                          </p:val>
                                        </p:tav>
                                      </p:tavLst>
                                    </p:anim>
                                    <p:anim calcmode="lin" valueType="num">
                                      <p:cBhvr additive="base">
                                        <p:cTn id="13" dur="1000" fill="hold"/>
                                        <p:tgtEl>
                                          <p:spTgt spid="3"/>
                                        </p:tgtEl>
                                        <p:attrNameLst>
                                          <p:attrName>ppt_y</p:attrName>
                                        </p:attrNameLst>
                                      </p:cBhvr>
                                      <p:tavLst>
                                        <p:tav tm="0">
                                          <p:val>
                                            <p:strVal val="0-#ppt_h/2"/>
                                          </p:val>
                                        </p:tav>
                                        <p:tav tm="100000">
                                          <p:val>
                                            <p:strVal val="#ppt_y"/>
                                          </p:val>
                                        </p:tav>
                                      </p:tavLst>
                                    </p:anim>
                                  </p:childTnLst>
                                </p:cTn>
                              </p:par>
                              <p:par>
                                <p:cTn id="14" presetID="1" presetClass="entr" presetSubtype="0" fill="hold" nodeType="withEffect">
                                  <p:stCondLst>
                                    <p:cond delay="12000"/>
                                  </p:stCondLst>
                                  <p:childTnLst>
                                    <p:set>
                                      <p:cBhvr>
                                        <p:cTn id="15" dur="1" fill="hold">
                                          <p:stCondLst>
                                            <p:cond delay="0"/>
                                          </p:stCondLst>
                                        </p:cTn>
                                        <p:tgtEl>
                                          <p:spTgt spid="16">
                                            <p:txEl>
                                              <p:pRg st="1" end="1"/>
                                            </p:txEl>
                                          </p:spTgt>
                                        </p:tgtEl>
                                        <p:attrNameLst>
                                          <p:attrName>style.visibility</p:attrName>
                                        </p:attrNameLst>
                                      </p:cBhvr>
                                      <p:to>
                                        <p:strVal val="visible"/>
                                      </p:to>
                                    </p:set>
                                  </p:childTnLst>
                                </p:cTn>
                              </p:par>
                              <p:par>
                                <p:cTn id="16" presetID="10" presetClass="entr" presetSubtype="0" fill="hold" nodeType="withEffect">
                                  <p:stCondLst>
                                    <p:cond delay="1800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par>
                                <p:cTn id="19" presetID="1" presetClass="entr" presetSubtype="0" fill="hold" nodeType="withEffect">
                                  <p:stCondLst>
                                    <p:cond delay="25000"/>
                                  </p:stCondLst>
                                  <p:childTnLst>
                                    <p:set>
                                      <p:cBhvr>
                                        <p:cTn id="20" dur="1" fill="hold">
                                          <p:stCondLst>
                                            <p:cond delay="0"/>
                                          </p:stCondLst>
                                        </p:cTn>
                                        <p:tgtEl>
                                          <p:spTgt spid="16">
                                            <p:txEl>
                                              <p:pRg st="2" end="2"/>
                                            </p:txEl>
                                          </p:spTgt>
                                        </p:tgtEl>
                                        <p:attrNameLst>
                                          <p:attrName>style.visibility</p:attrName>
                                        </p:attrNameLst>
                                      </p:cBhvr>
                                      <p:to>
                                        <p:strVal val="visible"/>
                                      </p:to>
                                    </p:set>
                                  </p:childTnLst>
                                </p:cTn>
                              </p:par>
                              <p:par>
                                <p:cTn id="21" presetID="1" presetClass="entr" presetSubtype="0" fill="hold" nodeType="withEffect">
                                  <p:stCondLst>
                                    <p:cond delay="32000"/>
                                  </p:stCondLst>
                                  <p:childTnLst>
                                    <p:set>
                                      <p:cBhvr>
                                        <p:cTn id="22" dur="1" fill="hold">
                                          <p:stCondLst>
                                            <p:cond delay="0"/>
                                          </p:stCondLst>
                                        </p:cTn>
                                        <p:tgtEl>
                                          <p:spTgt spid="16">
                                            <p:txEl>
                                              <p:pRg st="3" end="3"/>
                                            </p:txEl>
                                          </p:spTgt>
                                        </p:tgtEl>
                                        <p:attrNameLst>
                                          <p:attrName>style.visibility</p:attrName>
                                        </p:attrNameLst>
                                      </p:cBhvr>
                                      <p:to>
                                        <p:strVal val="visible"/>
                                      </p:to>
                                    </p:set>
                                  </p:childTnLst>
                                </p:cTn>
                              </p:par>
                              <p:par>
                                <p:cTn id="23" presetID="10" presetClass="entr" presetSubtype="0" fill="hold" grpId="0" nodeType="withEffect">
                                  <p:stCondLst>
                                    <p:cond delay="4500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500"/>
                                        <p:tgtEl>
                                          <p:spTgt spid="2"/>
                                        </p:tgtEl>
                                      </p:cBhvr>
                                    </p:animEffect>
                                  </p:childTnLst>
                                </p:cTn>
                              </p:par>
                              <p:par>
                                <p:cTn id="26" presetID="1" presetClass="entr" presetSubtype="0" fill="hold" nodeType="withEffect">
                                  <p:stCondLst>
                                    <p:cond delay="49000"/>
                                  </p:stCondLst>
                                  <p:childTnLst>
                                    <p:set>
                                      <p:cBhvr>
                                        <p:cTn id="27" dur="1" fill="hold">
                                          <p:stCondLst>
                                            <p:cond delay="0"/>
                                          </p:stCondLst>
                                        </p:cTn>
                                        <p:tgtEl>
                                          <p:spTgt spid="1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8" fill="hold" display="0">
                  <p:stCondLst>
                    <p:cond delay="indefinite"/>
                  </p:stCondLst>
                  <p:endCondLst>
                    <p:cond evt="onStopAudio" delay="0">
                      <p:tgtEl>
                        <p:sldTgt/>
                      </p:tgtEl>
                    </p:cond>
                  </p:endCondLst>
                </p:cTn>
                <p:tgtEl>
                  <p:spTgt spid="6"/>
                </p:tgtEl>
              </p:cMediaNode>
            </p:audio>
          </p:childTnLst>
        </p:cTn>
      </p:par>
    </p:tnLst>
    <p:bldLst>
      <p:bldP spid="25" grpId="0"/>
      <p:bldP spid="2" grpId="0"/>
    </p:bldLst>
  </p:timing>
</p:sld>
</file>

<file path=ppt/theme/theme1.xml><?xml version="1.0" encoding="utf-8"?>
<a:theme xmlns:a="http://schemas.openxmlformats.org/drawingml/2006/main" name="Office Theme">
  <a:themeElements>
    <a:clrScheme name="Miller eMedia">
      <a:dk1>
        <a:srgbClr val="673C4F"/>
      </a:dk1>
      <a:lt1>
        <a:sysClr val="window" lastClr="FFFFFF"/>
      </a:lt1>
      <a:dk2>
        <a:srgbClr val="5C768D"/>
      </a:dk2>
      <a:lt2>
        <a:srgbClr val="B8C0CA"/>
      </a:lt2>
      <a:accent1>
        <a:srgbClr val="68B1D4"/>
      </a:accent1>
      <a:accent2>
        <a:srgbClr val="BA1200"/>
      </a:accent2>
      <a:accent3>
        <a:srgbClr val="B4C0CB"/>
      </a:accent3>
      <a:accent4>
        <a:srgbClr val="8064A2"/>
      </a:accent4>
      <a:accent5>
        <a:srgbClr val="D8D8D8"/>
      </a:accent5>
      <a:accent6>
        <a:srgbClr val="FFD60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122572</TotalTime>
  <Words>6239</Words>
  <Application>Microsoft Office PowerPoint</Application>
  <PresentationFormat>Widescreen</PresentationFormat>
  <Paragraphs>728</Paragraphs>
  <Slides>54</Slides>
  <Notes>54</Notes>
  <HiddenSlides>0</HiddenSlides>
  <MMClips>50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54</vt:i4>
      </vt:variant>
    </vt:vector>
  </HeadingPairs>
  <TitlesOfParts>
    <vt:vector size="60" baseType="lpstr">
      <vt:lpstr>Arial</vt:lpstr>
      <vt:lpstr>Arial</vt:lpstr>
      <vt:lpstr>Arial Black</vt:lpstr>
      <vt:lpstr>Arial Narrow</vt:lpstr>
      <vt:lpstr>Calibri</vt:lpstr>
      <vt:lpstr>Office Theme</vt:lpstr>
      <vt:lpstr>* Workshop Instructions Developing your brand position with your colleagues</vt:lpstr>
      <vt:lpstr>My Project Here</vt:lpstr>
      <vt:lpstr>* Introduction</vt:lpstr>
      <vt:lpstr>* Introduction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1950s &amp; 60s Advertisers Focused on Product Features</vt:lpstr>
      <vt:lpstr>1970s Brand personalities</vt:lpstr>
      <vt:lpstr>1971: The dawn of  brand positioning:</vt:lpstr>
      <vt:lpstr>Try to imagine positioning Schweppes today as a soft drink. It would get lost in a sea of soda pop.</vt:lpstr>
      <vt:lpstr>How about  bar soap?</vt:lpstr>
      <vt:lpstr>Target Customer</vt:lpstr>
      <vt:lpstr>How to connect to  your customers</vt:lpstr>
      <vt:lpstr>How to connect to  your customers</vt:lpstr>
      <vt:lpstr>PowerPoint Presentation</vt:lpstr>
      <vt:lpstr>PowerPoint Presentation</vt:lpstr>
      <vt:lpstr>PowerPoint Presentation</vt:lpstr>
      <vt:lpstr>PowerPoint Presentation</vt:lpstr>
      <vt:lpstr>Brand positioning</vt:lpstr>
      <vt:lpstr>Successful positioning</vt:lpstr>
      <vt:lpstr>Successful positioning: Grey Goose</vt:lpstr>
      <vt:lpstr>Successful positioning: BMW</vt:lpstr>
      <vt:lpstr>Successful positioning: Energizer</vt:lpstr>
      <vt:lpstr>Successful positioning: Barilla</vt:lpstr>
      <vt:lpstr>Successful positioning: Dyson</vt:lpstr>
      <vt:lpstr>Identify your strengths</vt:lpstr>
      <vt:lpstr>Your Secret sauce</vt:lpstr>
      <vt:lpstr>competitors</vt:lpstr>
      <vt:lpstr>Spot for Dogs</vt:lpstr>
      <vt:lpstr>Competitor 1</vt:lpstr>
      <vt:lpstr>Competitor 2</vt:lpstr>
      <vt:lpstr>Competitor 3</vt:lpstr>
      <vt:lpstr>Solving Needs: Define Your Strengths</vt:lpstr>
      <vt:lpstr>Solving Needs: Define Your Strengths</vt:lpstr>
      <vt:lpstr>brand position</vt:lpstr>
      <vt:lpstr>brand position</vt:lpstr>
      <vt:lpstr>PowerPoint Presentation</vt:lpstr>
      <vt:lpstr>* A Brand Positioning  Statement</vt:lpstr>
      <vt:lpstr>PowerPoint Presentation</vt:lpstr>
      <vt:lpstr>PowerPoint Presentation</vt:lpstr>
      <vt:lpstr>PowerPoint Presentation</vt:lpstr>
      <vt:lpstr>PowerPoint Presentation</vt:lpstr>
      <vt:lpstr>Connecting to  the customer</vt:lpstr>
      <vt:lpstr>Brand Platform</vt:lpstr>
      <vt:lpstr>touchpoints</vt:lpstr>
      <vt:lpstr>PowerPoint Presentation</vt:lpstr>
      <vt:lpstr>NOW PLAYING Brand Story®</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EAMEJIA</dc:creator>
  <cp:lastModifiedBy>Bruce Miller</cp:lastModifiedBy>
  <cp:revision>940</cp:revision>
  <cp:lastPrinted>2026-05-05T15:19:07Z</cp:lastPrinted>
  <dcterms:created xsi:type="dcterms:W3CDTF">2013-07-23T17:44:34Z</dcterms:created>
  <dcterms:modified xsi:type="dcterms:W3CDTF">2026-05-10T00:15:56Z</dcterms:modified>
</cp:coreProperties>
</file>