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57" r:id="rId3"/>
    <p:sldId id="268" r:id="rId4"/>
    <p:sldId id="259" r:id="rId5"/>
    <p:sldId id="267" r:id="rId6"/>
    <p:sldId id="274" r:id="rId7"/>
    <p:sldId id="270" r:id="rId8"/>
    <p:sldId id="271" r:id="rId9"/>
    <p:sldId id="273" r:id="rId10"/>
    <p:sldId id="277" r:id="rId11"/>
    <p:sldId id="272" r:id="rId12"/>
    <p:sldId id="276" r:id="rId13"/>
    <p:sldId id="269" r:id="rId14"/>
    <p:sldId id="278" r:id="rId15"/>
  </p:sldIdLst>
  <p:sldSz cx="12192000" cy="6858000"/>
  <p:notesSz cx="6950075"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71B3"/>
    <a:srgbClr val="F05362"/>
    <a:srgbClr val="FFE0A1"/>
    <a:srgbClr val="7F7F7F"/>
    <a:srgbClr val="EFC25B"/>
    <a:srgbClr val="FCDE81"/>
    <a:srgbClr val="592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2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58788"/>
          </a:xfrm>
          <a:prstGeom prst="rect">
            <a:avLst/>
          </a:prstGeom>
        </p:spPr>
        <p:txBody>
          <a:bodyPr vert="horz" lIns="91440" tIns="45720" rIns="91440" bIns="45720" rtlCol="0"/>
          <a:lstStyle>
            <a:lvl1pPr algn="r">
              <a:defRPr sz="1200"/>
            </a:lvl1pPr>
          </a:lstStyle>
          <a:p>
            <a:fld id="{36410158-F089-440C-B02E-85E6A5430237}" type="datetimeFigureOut">
              <a:rPr lang="en-US" smtClean="0"/>
              <a:t>5/12/2026</a:t>
            </a:fld>
            <a:endParaRPr lang="en-US"/>
          </a:p>
        </p:txBody>
      </p:sp>
      <p:sp>
        <p:nvSpPr>
          <p:cNvPr id="4" name="Slide Image Placeholder 3"/>
          <p:cNvSpPr>
            <a:spLocks noGrp="1" noRot="1" noChangeAspect="1"/>
          </p:cNvSpPr>
          <p:nvPr>
            <p:ph type="sldImg" idx="2"/>
          </p:nvPr>
        </p:nvSpPr>
        <p:spPr>
          <a:xfrm>
            <a:off x="419100" y="687388"/>
            <a:ext cx="6111875" cy="3438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54513"/>
            <a:ext cx="5559425" cy="41259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07438"/>
            <a:ext cx="3011488"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07438"/>
            <a:ext cx="3011488" cy="458787"/>
          </a:xfrm>
          <a:prstGeom prst="rect">
            <a:avLst/>
          </a:prstGeom>
        </p:spPr>
        <p:txBody>
          <a:bodyPr vert="horz" lIns="91440" tIns="45720" rIns="91440" bIns="45720" rtlCol="0" anchor="b"/>
          <a:lstStyle>
            <a:lvl1pPr algn="r">
              <a:defRPr sz="1200"/>
            </a:lvl1pPr>
          </a:lstStyle>
          <a:p>
            <a:fld id="{0618CE83-EDE0-4509-A57E-262DBEE70BC8}" type="slidenum">
              <a:rPr lang="en-US" smtClean="0"/>
              <a:t>‹#›</a:t>
            </a:fld>
            <a:endParaRPr lang="en-US"/>
          </a:p>
        </p:txBody>
      </p:sp>
    </p:spTree>
    <p:extLst>
      <p:ext uri="{BB962C8B-B14F-4D97-AF65-F5344CB8AC3E}">
        <p14:creationId xmlns:p14="http://schemas.microsoft.com/office/powerpoint/2010/main" val="2849645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9FEFF4-D13F-4EA5-B39D-32EC84DFB80D}" type="datetime1">
              <a:rPr lang="en-US" smtClean="0"/>
              <a:t>5/12/2026</a:t>
            </a:fld>
            <a:endParaRPr lang="en-US"/>
          </a:p>
        </p:txBody>
      </p:sp>
      <p:sp>
        <p:nvSpPr>
          <p:cNvPr id="5" name="Footer Placeholder 4"/>
          <p:cNvSpPr>
            <a:spLocks noGrp="1"/>
          </p:cNvSpPr>
          <p:nvPr>
            <p:ph type="ftr" sz="quarter" idx="11"/>
          </p:nvPr>
        </p:nvSpPr>
        <p:spPr/>
        <p:txBody>
          <a:bodyPr/>
          <a:lstStyle/>
          <a:p>
            <a:r>
              <a:rPr lang="en-US"/>
              <a:t>Example Brand Platform</a:t>
            </a:r>
          </a:p>
        </p:txBody>
      </p:sp>
      <p:sp>
        <p:nvSpPr>
          <p:cNvPr id="6" name="Slide Number Placeholder 5"/>
          <p:cNvSpPr>
            <a:spLocks noGrp="1"/>
          </p:cNvSpPr>
          <p:nvPr>
            <p:ph type="sldNum" sz="quarter" idx="12"/>
          </p:nvPr>
        </p:nvSpPr>
        <p:spPr/>
        <p:txBody>
          <a:bodyPr/>
          <a:lstStyle/>
          <a:p>
            <a:fld id="{63078E98-7330-4E51-9BDD-CCCBB6EFCF68}" type="slidenum">
              <a:rPr lang="en-US" smtClean="0"/>
              <a:t>‹#›</a:t>
            </a:fld>
            <a:endParaRPr lang="en-US"/>
          </a:p>
        </p:txBody>
      </p:sp>
    </p:spTree>
    <p:extLst>
      <p:ext uri="{BB962C8B-B14F-4D97-AF65-F5344CB8AC3E}">
        <p14:creationId xmlns:p14="http://schemas.microsoft.com/office/powerpoint/2010/main" val="229694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3EABF-EAA9-46AE-A5A0-3D8C4A22DACE}" type="datetime1">
              <a:rPr lang="en-US" smtClean="0"/>
              <a:t>5/12/2026</a:t>
            </a:fld>
            <a:endParaRPr lang="en-US"/>
          </a:p>
        </p:txBody>
      </p:sp>
      <p:sp>
        <p:nvSpPr>
          <p:cNvPr id="5" name="Footer Placeholder 4"/>
          <p:cNvSpPr>
            <a:spLocks noGrp="1"/>
          </p:cNvSpPr>
          <p:nvPr>
            <p:ph type="ftr" sz="quarter" idx="11"/>
          </p:nvPr>
        </p:nvSpPr>
        <p:spPr/>
        <p:txBody>
          <a:bodyPr/>
          <a:lstStyle/>
          <a:p>
            <a:r>
              <a:rPr lang="en-US"/>
              <a:t>Example Brand Platform</a:t>
            </a:r>
          </a:p>
        </p:txBody>
      </p:sp>
      <p:sp>
        <p:nvSpPr>
          <p:cNvPr id="6" name="Slide Number Placeholder 5"/>
          <p:cNvSpPr>
            <a:spLocks noGrp="1"/>
          </p:cNvSpPr>
          <p:nvPr>
            <p:ph type="sldNum" sz="quarter" idx="12"/>
          </p:nvPr>
        </p:nvSpPr>
        <p:spPr/>
        <p:txBody>
          <a:bodyPr/>
          <a:lstStyle/>
          <a:p>
            <a:fld id="{63078E98-7330-4E51-9BDD-CCCBB6EFCF68}" type="slidenum">
              <a:rPr lang="en-US" smtClean="0"/>
              <a:t>‹#›</a:t>
            </a:fld>
            <a:endParaRPr lang="en-US"/>
          </a:p>
        </p:txBody>
      </p:sp>
    </p:spTree>
    <p:extLst>
      <p:ext uri="{BB962C8B-B14F-4D97-AF65-F5344CB8AC3E}">
        <p14:creationId xmlns:p14="http://schemas.microsoft.com/office/powerpoint/2010/main" val="318523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D9B3F-2B1D-4429-957E-ED77C395FEAC}" type="datetime1">
              <a:rPr lang="en-US" smtClean="0"/>
              <a:t>5/12/2026</a:t>
            </a:fld>
            <a:endParaRPr lang="en-US"/>
          </a:p>
        </p:txBody>
      </p:sp>
      <p:sp>
        <p:nvSpPr>
          <p:cNvPr id="5" name="Footer Placeholder 4"/>
          <p:cNvSpPr>
            <a:spLocks noGrp="1"/>
          </p:cNvSpPr>
          <p:nvPr>
            <p:ph type="ftr" sz="quarter" idx="11"/>
          </p:nvPr>
        </p:nvSpPr>
        <p:spPr/>
        <p:txBody>
          <a:bodyPr/>
          <a:lstStyle/>
          <a:p>
            <a:r>
              <a:rPr lang="en-US"/>
              <a:t>Example Brand Platform</a:t>
            </a:r>
          </a:p>
        </p:txBody>
      </p:sp>
      <p:sp>
        <p:nvSpPr>
          <p:cNvPr id="6" name="Slide Number Placeholder 5"/>
          <p:cNvSpPr>
            <a:spLocks noGrp="1"/>
          </p:cNvSpPr>
          <p:nvPr>
            <p:ph type="sldNum" sz="quarter" idx="12"/>
          </p:nvPr>
        </p:nvSpPr>
        <p:spPr/>
        <p:txBody>
          <a:bodyPr/>
          <a:lstStyle/>
          <a:p>
            <a:fld id="{63078E98-7330-4E51-9BDD-CCCBB6EFCF68}" type="slidenum">
              <a:rPr lang="en-US" smtClean="0"/>
              <a:t>‹#›</a:t>
            </a:fld>
            <a:endParaRPr lang="en-US"/>
          </a:p>
        </p:txBody>
      </p:sp>
    </p:spTree>
    <p:extLst>
      <p:ext uri="{BB962C8B-B14F-4D97-AF65-F5344CB8AC3E}">
        <p14:creationId xmlns:p14="http://schemas.microsoft.com/office/powerpoint/2010/main" val="81729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746997-421C-0178-56C6-5E07F5106521}"/>
              </a:ext>
            </a:extLst>
          </p:cNvPr>
          <p:cNvSpPr/>
          <p:nvPr userDrawn="1"/>
        </p:nvSpPr>
        <p:spPr>
          <a:xfrm>
            <a:off x="0" y="-12382"/>
            <a:ext cx="12192000" cy="1219200"/>
          </a:xfrm>
          <a:prstGeom prst="rect">
            <a:avLst/>
          </a:prstGeom>
          <a:solidFill>
            <a:srgbClr val="407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4816" y="25718"/>
            <a:ext cx="9220200" cy="1143000"/>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8F39A-DE96-4E6F-8918-76F6521A7544}" type="datetime1">
              <a:rPr lang="en-US" smtClean="0"/>
              <a:t>5/12/2026</a:t>
            </a:fld>
            <a:endParaRPr lang="en-US"/>
          </a:p>
        </p:txBody>
      </p:sp>
      <p:sp>
        <p:nvSpPr>
          <p:cNvPr id="5" name="Footer Placeholder 4"/>
          <p:cNvSpPr>
            <a:spLocks noGrp="1"/>
          </p:cNvSpPr>
          <p:nvPr>
            <p:ph type="ftr" sz="quarter" idx="11"/>
          </p:nvPr>
        </p:nvSpPr>
        <p:spPr/>
        <p:txBody>
          <a:bodyPr/>
          <a:lstStyle/>
          <a:p>
            <a:r>
              <a:rPr lang="en-US"/>
              <a:t>Example Brand Platform</a:t>
            </a:r>
          </a:p>
        </p:txBody>
      </p:sp>
      <p:sp>
        <p:nvSpPr>
          <p:cNvPr id="6" name="Slide Number Placeholder 5"/>
          <p:cNvSpPr>
            <a:spLocks noGrp="1"/>
          </p:cNvSpPr>
          <p:nvPr>
            <p:ph type="sldNum" sz="quarter" idx="12"/>
          </p:nvPr>
        </p:nvSpPr>
        <p:spPr/>
        <p:txBody>
          <a:bodyPr/>
          <a:lstStyle/>
          <a:p>
            <a:fld id="{63078E98-7330-4E51-9BDD-CCCBB6EFCF68}" type="slidenum">
              <a:rPr lang="en-US" smtClean="0"/>
              <a:t>‹#›</a:t>
            </a:fld>
            <a:endParaRPr lang="en-US"/>
          </a:p>
        </p:txBody>
      </p:sp>
    </p:spTree>
    <p:extLst>
      <p:ext uri="{BB962C8B-B14F-4D97-AF65-F5344CB8AC3E}">
        <p14:creationId xmlns:p14="http://schemas.microsoft.com/office/powerpoint/2010/main" val="336796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1F9CD-9808-4F90-A7EB-EBC0382027E9}" type="datetime1">
              <a:rPr lang="en-US" smtClean="0"/>
              <a:t>5/12/2026</a:t>
            </a:fld>
            <a:endParaRPr lang="en-US"/>
          </a:p>
        </p:txBody>
      </p:sp>
      <p:sp>
        <p:nvSpPr>
          <p:cNvPr id="5" name="Footer Placeholder 4"/>
          <p:cNvSpPr>
            <a:spLocks noGrp="1"/>
          </p:cNvSpPr>
          <p:nvPr>
            <p:ph type="ftr" sz="quarter" idx="11"/>
          </p:nvPr>
        </p:nvSpPr>
        <p:spPr/>
        <p:txBody>
          <a:bodyPr/>
          <a:lstStyle/>
          <a:p>
            <a:r>
              <a:rPr lang="en-US"/>
              <a:t>Example Brand Platform</a:t>
            </a:r>
          </a:p>
        </p:txBody>
      </p:sp>
      <p:sp>
        <p:nvSpPr>
          <p:cNvPr id="6" name="Slide Number Placeholder 5"/>
          <p:cNvSpPr>
            <a:spLocks noGrp="1"/>
          </p:cNvSpPr>
          <p:nvPr>
            <p:ph type="sldNum" sz="quarter" idx="12"/>
          </p:nvPr>
        </p:nvSpPr>
        <p:spPr/>
        <p:txBody>
          <a:bodyPr/>
          <a:lstStyle/>
          <a:p>
            <a:fld id="{63078E98-7330-4E51-9BDD-CCCBB6EFCF68}" type="slidenum">
              <a:rPr lang="en-US" smtClean="0"/>
              <a:t>‹#›</a:t>
            </a:fld>
            <a:endParaRPr lang="en-US"/>
          </a:p>
        </p:txBody>
      </p:sp>
    </p:spTree>
    <p:extLst>
      <p:ext uri="{BB962C8B-B14F-4D97-AF65-F5344CB8AC3E}">
        <p14:creationId xmlns:p14="http://schemas.microsoft.com/office/powerpoint/2010/main" val="198077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CC25F-C310-41EA-953F-1E4B269960ED}" type="datetime1">
              <a:rPr lang="en-US" smtClean="0"/>
              <a:t>5/12/2026</a:t>
            </a:fld>
            <a:endParaRPr lang="en-US"/>
          </a:p>
        </p:txBody>
      </p:sp>
      <p:sp>
        <p:nvSpPr>
          <p:cNvPr id="6" name="Footer Placeholder 5"/>
          <p:cNvSpPr>
            <a:spLocks noGrp="1"/>
          </p:cNvSpPr>
          <p:nvPr>
            <p:ph type="ftr" sz="quarter" idx="11"/>
          </p:nvPr>
        </p:nvSpPr>
        <p:spPr/>
        <p:txBody>
          <a:bodyPr/>
          <a:lstStyle/>
          <a:p>
            <a:r>
              <a:rPr lang="en-US"/>
              <a:t>Example Brand Platform</a:t>
            </a:r>
          </a:p>
        </p:txBody>
      </p:sp>
      <p:sp>
        <p:nvSpPr>
          <p:cNvPr id="7" name="Slide Number Placeholder 6"/>
          <p:cNvSpPr>
            <a:spLocks noGrp="1"/>
          </p:cNvSpPr>
          <p:nvPr>
            <p:ph type="sldNum" sz="quarter" idx="12"/>
          </p:nvPr>
        </p:nvSpPr>
        <p:spPr/>
        <p:txBody>
          <a:bodyPr/>
          <a:lstStyle/>
          <a:p>
            <a:fld id="{63078E98-7330-4E51-9BDD-CCCBB6EFCF68}" type="slidenum">
              <a:rPr lang="en-US" smtClean="0"/>
              <a:t>‹#›</a:t>
            </a:fld>
            <a:endParaRPr lang="en-US"/>
          </a:p>
        </p:txBody>
      </p:sp>
    </p:spTree>
    <p:extLst>
      <p:ext uri="{BB962C8B-B14F-4D97-AF65-F5344CB8AC3E}">
        <p14:creationId xmlns:p14="http://schemas.microsoft.com/office/powerpoint/2010/main" val="334216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B684B9-4A7A-4CC1-B1F7-FF56DA24FA73}" type="datetime1">
              <a:rPr lang="en-US" smtClean="0"/>
              <a:t>5/12/2026</a:t>
            </a:fld>
            <a:endParaRPr lang="en-US"/>
          </a:p>
        </p:txBody>
      </p:sp>
      <p:sp>
        <p:nvSpPr>
          <p:cNvPr id="8" name="Footer Placeholder 7"/>
          <p:cNvSpPr>
            <a:spLocks noGrp="1"/>
          </p:cNvSpPr>
          <p:nvPr>
            <p:ph type="ftr" sz="quarter" idx="11"/>
          </p:nvPr>
        </p:nvSpPr>
        <p:spPr/>
        <p:txBody>
          <a:bodyPr/>
          <a:lstStyle/>
          <a:p>
            <a:r>
              <a:rPr lang="en-US"/>
              <a:t>Example Brand Platform</a:t>
            </a:r>
          </a:p>
        </p:txBody>
      </p:sp>
      <p:sp>
        <p:nvSpPr>
          <p:cNvPr id="9" name="Slide Number Placeholder 8"/>
          <p:cNvSpPr>
            <a:spLocks noGrp="1"/>
          </p:cNvSpPr>
          <p:nvPr>
            <p:ph type="sldNum" sz="quarter" idx="12"/>
          </p:nvPr>
        </p:nvSpPr>
        <p:spPr/>
        <p:txBody>
          <a:bodyPr/>
          <a:lstStyle/>
          <a:p>
            <a:fld id="{63078E98-7330-4E51-9BDD-CCCBB6EFCF68}" type="slidenum">
              <a:rPr lang="en-US" smtClean="0"/>
              <a:t>‹#›</a:t>
            </a:fld>
            <a:endParaRPr lang="en-US"/>
          </a:p>
        </p:txBody>
      </p:sp>
    </p:spTree>
    <p:extLst>
      <p:ext uri="{BB962C8B-B14F-4D97-AF65-F5344CB8AC3E}">
        <p14:creationId xmlns:p14="http://schemas.microsoft.com/office/powerpoint/2010/main" val="227002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D04BCE-227D-43AF-835B-AB860D856185}" type="datetime1">
              <a:rPr lang="en-US" smtClean="0"/>
              <a:t>5/12/2026</a:t>
            </a:fld>
            <a:endParaRPr lang="en-US"/>
          </a:p>
        </p:txBody>
      </p:sp>
      <p:sp>
        <p:nvSpPr>
          <p:cNvPr id="4" name="Footer Placeholder 3"/>
          <p:cNvSpPr>
            <a:spLocks noGrp="1"/>
          </p:cNvSpPr>
          <p:nvPr>
            <p:ph type="ftr" sz="quarter" idx="11"/>
          </p:nvPr>
        </p:nvSpPr>
        <p:spPr/>
        <p:txBody>
          <a:bodyPr/>
          <a:lstStyle/>
          <a:p>
            <a:r>
              <a:rPr lang="en-US"/>
              <a:t>Example Brand Platform</a:t>
            </a:r>
          </a:p>
        </p:txBody>
      </p:sp>
      <p:sp>
        <p:nvSpPr>
          <p:cNvPr id="5" name="Slide Number Placeholder 4"/>
          <p:cNvSpPr>
            <a:spLocks noGrp="1"/>
          </p:cNvSpPr>
          <p:nvPr>
            <p:ph type="sldNum" sz="quarter" idx="12"/>
          </p:nvPr>
        </p:nvSpPr>
        <p:spPr/>
        <p:txBody>
          <a:bodyPr/>
          <a:lstStyle/>
          <a:p>
            <a:fld id="{63078E98-7330-4E51-9BDD-CCCBB6EFCF68}" type="slidenum">
              <a:rPr lang="en-US" smtClean="0"/>
              <a:t>‹#›</a:t>
            </a:fld>
            <a:endParaRPr lang="en-US"/>
          </a:p>
        </p:txBody>
      </p:sp>
    </p:spTree>
    <p:extLst>
      <p:ext uri="{BB962C8B-B14F-4D97-AF65-F5344CB8AC3E}">
        <p14:creationId xmlns:p14="http://schemas.microsoft.com/office/powerpoint/2010/main" val="344458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773CF-22C6-49F8-9151-545564F02C60}" type="datetime1">
              <a:rPr lang="en-US" smtClean="0"/>
              <a:t>5/12/2026</a:t>
            </a:fld>
            <a:endParaRPr lang="en-US"/>
          </a:p>
        </p:txBody>
      </p:sp>
      <p:sp>
        <p:nvSpPr>
          <p:cNvPr id="3" name="Footer Placeholder 2"/>
          <p:cNvSpPr>
            <a:spLocks noGrp="1"/>
          </p:cNvSpPr>
          <p:nvPr>
            <p:ph type="ftr" sz="quarter" idx="11"/>
          </p:nvPr>
        </p:nvSpPr>
        <p:spPr/>
        <p:txBody>
          <a:bodyPr/>
          <a:lstStyle/>
          <a:p>
            <a:r>
              <a:rPr lang="en-US"/>
              <a:t>Example Brand Platform</a:t>
            </a:r>
          </a:p>
        </p:txBody>
      </p:sp>
      <p:sp>
        <p:nvSpPr>
          <p:cNvPr id="4" name="Slide Number Placeholder 3"/>
          <p:cNvSpPr>
            <a:spLocks noGrp="1"/>
          </p:cNvSpPr>
          <p:nvPr>
            <p:ph type="sldNum" sz="quarter" idx="12"/>
          </p:nvPr>
        </p:nvSpPr>
        <p:spPr/>
        <p:txBody>
          <a:bodyPr/>
          <a:lstStyle/>
          <a:p>
            <a:fld id="{63078E98-7330-4E51-9BDD-CCCBB6EFCF68}" type="slidenum">
              <a:rPr lang="en-US" smtClean="0"/>
              <a:t>‹#›</a:t>
            </a:fld>
            <a:endParaRPr lang="en-US"/>
          </a:p>
        </p:txBody>
      </p:sp>
    </p:spTree>
    <p:extLst>
      <p:ext uri="{BB962C8B-B14F-4D97-AF65-F5344CB8AC3E}">
        <p14:creationId xmlns:p14="http://schemas.microsoft.com/office/powerpoint/2010/main" val="2897802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5D1F9C-41CC-416C-BD46-A324D8DEAFB5}" type="datetime1">
              <a:rPr lang="en-US" smtClean="0"/>
              <a:t>5/12/2026</a:t>
            </a:fld>
            <a:endParaRPr lang="en-US"/>
          </a:p>
        </p:txBody>
      </p:sp>
      <p:sp>
        <p:nvSpPr>
          <p:cNvPr id="6" name="Footer Placeholder 5"/>
          <p:cNvSpPr>
            <a:spLocks noGrp="1"/>
          </p:cNvSpPr>
          <p:nvPr>
            <p:ph type="ftr" sz="quarter" idx="11"/>
          </p:nvPr>
        </p:nvSpPr>
        <p:spPr/>
        <p:txBody>
          <a:bodyPr/>
          <a:lstStyle/>
          <a:p>
            <a:r>
              <a:rPr lang="en-US"/>
              <a:t>Example Brand Platform</a:t>
            </a:r>
          </a:p>
        </p:txBody>
      </p:sp>
      <p:sp>
        <p:nvSpPr>
          <p:cNvPr id="7" name="Slide Number Placeholder 6"/>
          <p:cNvSpPr>
            <a:spLocks noGrp="1"/>
          </p:cNvSpPr>
          <p:nvPr>
            <p:ph type="sldNum" sz="quarter" idx="12"/>
          </p:nvPr>
        </p:nvSpPr>
        <p:spPr/>
        <p:txBody>
          <a:bodyPr/>
          <a:lstStyle/>
          <a:p>
            <a:fld id="{63078E98-7330-4E51-9BDD-CCCBB6EFCF68}" type="slidenum">
              <a:rPr lang="en-US" smtClean="0"/>
              <a:t>‹#›</a:t>
            </a:fld>
            <a:endParaRPr lang="en-US"/>
          </a:p>
        </p:txBody>
      </p:sp>
    </p:spTree>
    <p:extLst>
      <p:ext uri="{BB962C8B-B14F-4D97-AF65-F5344CB8AC3E}">
        <p14:creationId xmlns:p14="http://schemas.microsoft.com/office/powerpoint/2010/main" val="8343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5FDF1D-0A83-4171-B6C2-DF879903E723}" type="datetime1">
              <a:rPr lang="en-US" smtClean="0"/>
              <a:t>5/12/2026</a:t>
            </a:fld>
            <a:endParaRPr lang="en-US"/>
          </a:p>
        </p:txBody>
      </p:sp>
      <p:sp>
        <p:nvSpPr>
          <p:cNvPr id="6" name="Footer Placeholder 5"/>
          <p:cNvSpPr>
            <a:spLocks noGrp="1"/>
          </p:cNvSpPr>
          <p:nvPr>
            <p:ph type="ftr" sz="quarter" idx="11"/>
          </p:nvPr>
        </p:nvSpPr>
        <p:spPr/>
        <p:txBody>
          <a:bodyPr/>
          <a:lstStyle/>
          <a:p>
            <a:r>
              <a:rPr lang="en-US"/>
              <a:t>Example Brand Platform</a:t>
            </a:r>
          </a:p>
        </p:txBody>
      </p:sp>
      <p:sp>
        <p:nvSpPr>
          <p:cNvPr id="7" name="Slide Number Placeholder 6"/>
          <p:cNvSpPr>
            <a:spLocks noGrp="1"/>
          </p:cNvSpPr>
          <p:nvPr>
            <p:ph type="sldNum" sz="quarter" idx="12"/>
          </p:nvPr>
        </p:nvSpPr>
        <p:spPr/>
        <p:txBody>
          <a:bodyPr/>
          <a:lstStyle/>
          <a:p>
            <a:fld id="{63078E98-7330-4E51-9BDD-CCCBB6EFCF68}" type="slidenum">
              <a:rPr lang="en-US" smtClean="0"/>
              <a:t>‹#›</a:t>
            </a:fld>
            <a:endParaRPr lang="en-US"/>
          </a:p>
        </p:txBody>
      </p:sp>
    </p:spTree>
    <p:extLst>
      <p:ext uri="{BB962C8B-B14F-4D97-AF65-F5344CB8AC3E}">
        <p14:creationId xmlns:p14="http://schemas.microsoft.com/office/powerpoint/2010/main" val="176308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41739-6F7B-42EF-9DE0-CE9A44B0CA65}" type="datetime1">
              <a:rPr lang="en-US" smtClean="0"/>
              <a:t>5/12/2026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Example Brand Platform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78E98-7330-4E51-9BDD-CCCBB6EFCF68}" type="slidenum">
              <a:rPr lang="en-US" smtClean="0"/>
              <a:t>‹#›</a:t>
            </a:fld>
            <a:endParaRPr lang="en-US"/>
          </a:p>
        </p:txBody>
      </p:sp>
    </p:spTree>
    <p:extLst>
      <p:ext uri="{BB962C8B-B14F-4D97-AF65-F5344CB8AC3E}">
        <p14:creationId xmlns:p14="http://schemas.microsoft.com/office/powerpoint/2010/main" val="2335506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3581400"/>
            <a:ext cx="12192000" cy="3276600"/>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619909" y="4397743"/>
            <a:ext cx="4952181" cy="769441"/>
          </a:xfrm>
          <a:prstGeom prst="rect">
            <a:avLst/>
          </a:prstGeom>
          <a:noFill/>
        </p:spPr>
        <p:txBody>
          <a:bodyPr wrap="square" rtlCol="0">
            <a:spAutoFit/>
          </a:bodyPr>
          <a:lstStyle/>
          <a:p>
            <a:r>
              <a:rPr lang="en-US" sz="4400" b="1" dirty="0">
                <a:solidFill>
                  <a:schemeClr val="tx1">
                    <a:lumMod val="75000"/>
                    <a:lumOff val="25000"/>
                  </a:schemeClr>
                </a:solidFill>
              </a:rPr>
              <a:t>BRAND PLATFORM</a:t>
            </a:r>
          </a:p>
        </p:txBody>
      </p:sp>
      <p:sp>
        <p:nvSpPr>
          <p:cNvPr id="2" name="Date Placeholder 1"/>
          <p:cNvSpPr>
            <a:spLocks noGrp="1"/>
          </p:cNvSpPr>
          <p:nvPr>
            <p:ph type="dt" sz="half" idx="10"/>
          </p:nvPr>
        </p:nvSpPr>
        <p:spPr/>
        <p:txBody>
          <a:bodyPr/>
          <a:lstStyle/>
          <a:p>
            <a:fld id="{9AF9B4CA-CB19-4DAA-B9A6-BCA754280145}" type="datetime1">
              <a:rPr lang="en-US" smtClean="0"/>
              <a:t>5/12/2026</a:t>
            </a:fld>
            <a:endParaRPr lang="en-US"/>
          </a:p>
        </p:txBody>
      </p:sp>
      <p:sp>
        <p:nvSpPr>
          <p:cNvPr id="3" name="Footer Placeholder 2"/>
          <p:cNvSpPr>
            <a:spLocks noGrp="1"/>
          </p:cNvSpPr>
          <p:nvPr>
            <p:ph type="ftr" sz="quarter" idx="11"/>
          </p:nvPr>
        </p:nvSpPr>
        <p:spPr/>
        <p:txBody>
          <a:bodyPr/>
          <a:lstStyle/>
          <a:p>
            <a:r>
              <a:rPr lang="en-US"/>
              <a:t>Example Brand Platform</a:t>
            </a:r>
            <a:endParaRPr lang="en-US" dirty="0"/>
          </a:p>
        </p:txBody>
      </p:sp>
      <p:pic>
        <p:nvPicPr>
          <p:cNvPr id="8" name="Picture 2">
            <a:extLst>
              <a:ext uri="{FF2B5EF4-FFF2-40B4-BE49-F238E27FC236}">
                <a16:creationId xmlns:a16="http://schemas.microsoft.com/office/drawing/2014/main" id="{8EECC398-4520-D5E0-4721-1F9DBC54B8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1343" y="1405932"/>
            <a:ext cx="1639691" cy="1933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8B2FBA9C-EEE3-E44B-DD41-A4856857493F}"/>
              </a:ext>
            </a:extLst>
          </p:cNvPr>
          <p:cNvSpPr txBox="1"/>
          <p:nvPr/>
        </p:nvSpPr>
        <p:spPr>
          <a:xfrm>
            <a:off x="3860456" y="1508105"/>
            <a:ext cx="3420401" cy="1107996"/>
          </a:xfrm>
          <a:prstGeom prst="rect">
            <a:avLst/>
          </a:prstGeom>
          <a:noFill/>
        </p:spPr>
        <p:txBody>
          <a:bodyPr wrap="square" rtlCol="0">
            <a:spAutoFit/>
          </a:bodyPr>
          <a:lstStyle/>
          <a:p>
            <a:r>
              <a:rPr lang="en-US" sz="6600" b="1" dirty="0">
                <a:solidFill>
                  <a:srgbClr val="4071B3"/>
                </a:solidFill>
                <a:latin typeface="Gungsuh" panose="02030600000101010101" pitchFamily="18" charset="-127"/>
                <a:ea typeface="Gungsuh" panose="02030600000101010101" pitchFamily="18" charset="-127"/>
              </a:rPr>
              <a:t>Chatty</a:t>
            </a:r>
            <a:endParaRPr lang="en-US" sz="2400" b="1" i="1" dirty="0">
              <a:solidFill>
                <a:schemeClr val="accent2"/>
              </a:solidFill>
              <a:latin typeface="Aptos" panose="020B0004020202020204" pitchFamily="34" charset="0"/>
              <a:ea typeface="Gungsuh" panose="02030600000101010101" pitchFamily="18" charset="-127"/>
            </a:endParaRPr>
          </a:p>
        </p:txBody>
      </p:sp>
      <p:sp>
        <p:nvSpPr>
          <p:cNvPr id="10" name="TextBox 9">
            <a:extLst>
              <a:ext uri="{FF2B5EF4-FFF2-40B4-BE49-F238E27FC236}">
                <a16:creationId xmlns:a16="http://schemas.microsoft.com/office/drawing/2014/main" id="{47CD4561-C71C-1A99-D411-EAA030ACF23A}"/>
              </a:ext>
            </a:extLst>
          </p:cNvPr>
          <p:cNvSpPr txBox="1"/>
          <p:nvPr/>
        </p:nvSpPr>
        <p:spPr>
          <a:xfrm>
            <a:off x="3751033" y="2455904"/>
            <a:ext cx="3639245" cy="830997"/>
          </a:xfrm>
          <a:prstGeom prst="rect">
            <a:avLst/>
          </a:prstGeom>
          <a:noFill/>
        </p:spPr>
        <p:txBody>
          <a:bodyPr wrap="square" rtlCol="0">
            <a:spAutoFit/>
          </a:bodyPr>
          <a:lstStyle/>
          <a:p>
            <a:pPr algn="ctr"/>
            <a:r>
              <a:rPr lang="en-US" sz="2400" b="1" dirty="0">
                <a:solidFill>
                  <a:schemeClr val="accent1"/>
                </a:solidFill>
                <a:latin typeface="Aptos Narrow" panose="020B0004020202020204" pitchFamily="34" charset="0"/>
                <a:ea typeface="Gungsuh" panose="02030600000101010101" pitchFamily="18" charset="-127"/>
              </a:rPr>
              <a:t>Your Personal Receptionist </a:t>
            </a:r>
            <a:br>
              <a:rPr lang="en-US" sz="2400" b="1" dirty="0">
                <a:solidFill>
                  <a:schemeClr val="accent1"/>
                </a:solidFill>
                <a:latin typeface="Aptos Narrow" panose="020B0004020202020204" pitchFamily="34" charset="0"/>
                <a:ea typeface="Gungsuh" panose="02030600000101010101" pitchFamily="18" charset="-127"/>
              </a:rPr>
            </a:br>
            <a:r>
              <a:rPr lang="en-US" sz="2000" i="1" spc="300" dirty="0">
                <a:solidFill>
                  <a:schemeClr val="accent1"/>
                </a:solidFill>
                <a:latin typeface="Aptos" panose="020B0004020202020204" pitchFamily="34" charset="0"/>
                <a:ea typeface="Gungsuh" panose="02030600000101010101" pitchFamily="18" charset="-127"/>
              </a:rPr>
              <a:t>ON DEMAND</a:t>
            </a:r>
            <a:r>
              <a:rPr lang="en-US" sz="2400" b="1" i="1" dirty="0">
                <a:solidFill>
                  <a:schemeClr val="accent1"/>
                </a:solidFill>
                <a:latin typeface="Aptos" panose="020B0004020202020204" pitchFamily="34" charset="0"/>
                <a:ea typeface="Gungsuh" panose="02030600000101010101" pitchFamily="18" charset="-127"/>
              </a:rPr>
              <a:t> </a:t>
            </a:r>
          </a:p>
        </p:txBody>
      </p:sp>
    </p:spTree>
    <p:extLst>
      <p:ext uri="{BB962C8B-B14F-4D97-AF65-F5344CB8AC3E}">
        <p14:creationId xmlns:p14="http://schemas.microsoft.com/office/powerpoint/2010/main" val="274781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B8724-C271-A819-AB1E-0221FA38A7F4}"/>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C8FD8FD0-EF80-56D6-B181-82EA76BF8072}"/>
              </a:ext>
            </a:extLst>
          </p:cNvPr>
          <p:cNvSpPr/>
          <p:nvPr/>
        </p:nvSpPr>
        <p:spPr>
          <a:xfrm>
            <a:off x="786973" y="6743"/>
            <a:ext cx="9144002" cy="838200"/>
          </a:xfrm>
          <a:prstGeom prst="rect">
            <a:avLst/>
          </a:prstGeom>
          <a:solidFill>
            <a:srgbClr val="407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13">
            <a:extLst>
              <a:ext uri="{FF2B5EF4-FFF2-40B4-BE49-F238E27FC236}">
                <a16:creationId xmlns:a16="http://schemas.microsoft.com/office/drawing/2014/main" id="{8500A90F-66B7-E875-31E6-C94EB0FB75A3}"/>
              </a:ext>
            </a:extLst>
          </p:cNvPr>
          <p:cNvSpPr>
            <a:spLocks noGrp="1"/>
          </p:cNvSpPr>
          <p:nvPr>
            <p:ph type="dt" sz="half" idx="10"/>
          </p:nvPr>
        </p:nvSpPr>
        <p:spPr/>
        <p:txBody>
          <a:bodyPr/>
          <a:lstStyle/>
          <a:p>
            <a:fld id="{692F6048-E915-40C7-8134-9A4747EDE411}" type="datetime1">
              <a:rPr lang="en-US" smtClean="0"/>
              <a:t>5/12/2026</a:t>
            </a:fld>
            <a:endParaRPr lang="en-US" dirty="0"/>
          </a:p>
        </p:txBody>
      </p:sp>
      <p:sp>
        <p:nvSpPr>
          <p:cNvPr id="18" name="Footer Placeholder 17">
            <a:extLst>
              <a:ext uri="{FF2B5EF4-FFF2-40B4-BE49-F238E27FC236}">
                <a16:creationId xmlns:a16="http://schemas.microsoft.com/office/drawing/2014/main" id="{2D9F6044-5646-1D64-C544-CE81085893E3}"/>
              </a:ext>
            </a:extLst>
          </p:cNvPr>
          <p:cNvSpPr>
            <a:spLocks noGrp="1"/>
          </p:cNvSpPr>
          <p:nvPr>
            <p:ph type="ftr" sz="quarter" idx="11"/>
          </p:nvPr>
        </p:nvSpPr>
        <p:spPr/>
        <p:txBody>
          <a:bodyPr/>
          <a:lstStyle/>
          <a:p>
            <a:r>
              <a:rPr lang="en-US"/>
              <a:t>Example Brand Platform</a:t>
            </a:r>
          </a:p>
        </p:txBody>
      </p:sp>
      <p:sp>
        <p:nvSpPr>
          <p:cNvPr id="25" name="Subtitle 2">
            <a:extLst>
              <a:ext uri="{FF2B5EF4-FFF2-40B4-BE49-F238E27FC236}">
                <a16:creationId xmlns:a16="http://schemas.microsoft.com/office/drawing/2014/main" id="{991354CA-1CEA-8947-07AC-DBD1DC808DF3}"/>
              </a:ext>
            </a:extLst>
          </p:cNvPr>
          <p:cNvSpPr txBox="1">
            <a:spLocks/>
          </p:cNvSpPr>
          <p:nvPr/>
        </p:nvSpPr>
        <p:spPr>
          <a:xfrm>
            <a:off x="686829" y="308783"/>
            <a:ext cx="7056784"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spc="-150" dirty="0">
                <a:solidFill>
                  <a:srgbClr val="FCDE81"/>
                </a:solidFill>
                <a:latin typeface="Calibri" pitchFamily="34" charset="0"/>
                <a:ea typeface="Franchise" pitchFamily="49" charset="0"/>
              </a:rPr>
              <a:t>*</a:t>
            </a:r>
            <a:r>
              <a:rPr lang="en-US" b="1" spc="-150" dirty="0">
                <a:solidFill>
                  <a:schemeClr val="tx1">
                    <a:lumMod val="65000"/>
                    <a:lumOff val="35000"/>
                  </a:schemeClr>
                </a:solidFill>
                <a:latin typeface="Calibri" pitchFamily="34" charset="0"/>
                <a:ea typeface="Franchise" pitchFamily="49" charset="0"/>
              </a:rPr>
              <a:t> </a:t>
            </a:r>
            <a:r>
              <a:rPr lang="en-US" b="1" spc="-150" dirty="0">
                <a:solidFill>
                  <a:schemeClr val="bg1"/>
                </a:solidFill>
                <a:latin typeface="Calibri" pitchFamily="34" charset="0"/>
                <a:ea typeface="Franchise" pitchFamily="49" charset="0"/>
              </a:rPr>
              <a:t>Brand Rituals</a:t>
            </a:r>
          </a:p>
        </p:txBody>
      </p:sp>
      <p:sp>
        <p:nvSpPr>
          <p:cNvPr id="24" name="TextBox 23">
            <a:extLst>
              <a:ext uri="{FF2B5EF4-FFF2-40B4-BE49-F238E27FC236}">
                <a16:creationId xmlns:a16="http://schemas.microsoft.com/office/drawing/2014/main" id="{1B8D0CAB-28B7-43AA-600D-7C85AFC20AF5}"/>
              </a:ext>
            </a:extLst>
          </p:cNvPr>
          <p:cNvSpPr txBox="1"/>
          <p:nvPr/>
        </p:nvSpPr>
        <p:spPr>
          <a:xfrm>
            <a:off x="906504" y="1616396"/>
            <a:ext cx="3275572" cy="3187014"/>
          </a:xfrm>
          <a:prstGeom prst="rect">
            <a:avLst/>
          </a:prstGeom>
          <a:solidFill>
            <a:srgbClr val="FFE0A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150000"/>
              </a:lnSpc>
            </a:pPr>
            <a:r>
              <a:rPr lang="en-US" dirty="0">
                <a:solidFill>
                  <a:schemeClr val="accent4"/>
                </a:solidFill>
              </a:rPr>
              <a:t>We speak with our clients in a personal, relatable way.</a:t>
            </a:r>
          </a:p>
          <a:p>
            <a:pPr marL="285750" indent="-285750" algn="l">
              <a:lnSpc>
                <a:spcPct val="150000"/>
              </a:lnSpc>
              <a:buFont typeface="Arial" panose="020B0604020202020204" pitchFamily="34" charset="0"/>
              <a:buChar char="•"/>
            </a:pPr>
            <a:r>
              <a:rPr lang="en-US" dirty="0">
                <a:solidFill>
                  <a:schemeClr val="accent4"/>
                </a:solidFill>
              </a:rPr>
              <a:t>“Good morning, Sue. How’s the weather in Fargo?”</a:t>
            </a:r>
          </a:p>
          <a:p>
            <a:pPr marL="285750" indent="-285750" algn="l">
              <a:lnSpc>
                <a:spcPct val="150000"/>
              </a:lnSpc>
              <a:buFont typeface="Arial" panose="020B0604020202020204" pitchFamily="34" charset="0"/>
              <a:buChar char="•"/>
            </a:pPr>
            <a:r>
              <a:rPr lang="en-US" dirty="0">
                <a:solidFill>
                  <a:schemeClr val="accent4"/>
                </a:solidFill>
              </a:rPr>
              <a:t>“Happy Monday…”</a:t>
            </a:r>
          </a:p>
          <a:p>
            <a:pPr marL="285750" indent="-285750" algn="l">
              <a:lnSpc>
                <a:spcPct val="150000"/>
              </a:lnSpc>
              <a:buFont typeface="Arial" panose="020B0604020202020204" pitchFamily="34" charset="0"/>
              <a:buChar char="•"/>
            </a:pPr>
            <a:r>
              <a:rPr lang="en-US" dirty="0">
                <a:solidFill>
                  <a:schemeClr val="accent4"/>
                </a:solidFill>
              </a:rPr>
              <a:t>“Dan, you got several leads this afternoon – high five!”</a:t>
            </a:r>
          </a:p>
        </p:txBody>
      </p:sp>
      <p:grpSp>
        <p:nvGrpSpPr>
          <p:cNvPr id="4" name="Group 3">
            <a:extLst>
              <a:ext uri="{FF2B5EF4-FFF2-40B4-BE49-F238E27FC236}">
                <a16:creationId xmlns:a16="http://schemas.microsoft.com/office/drawing/2014/main" id="{AF4F6CBE-9F0E-9209-07E1-48373C398329}"/>
              </a:ext>
            </a:extLst>
          </p:cNvPr>
          <p:cNvGrpSpPr/>
          <p:nvPr/>
        </p:nvGrpSpPr>
        <p:grpSpPr>
          <a:xfrm>
            <a:off x="9981754" y="120311"/>
            <a:ext cx="558312" cy="365125"/>
            <a:chOff x="8457754" y="120310"/>
            <a:chExt cx="558312" cy="365125"/>
          </a:xfrm>
        </p:grpSpPr>
        <p:sp>
          <p:nvSpPr>
            <p:cNvPr id="19" name="Flowchart: Off-page Connector 18">
              <a:extLst>
                <a:ext uri="{FF2B5EF4-FFF2-40B4-BE49-F238E27FC236}">
                  <a16:creationId xmlns:a16="http://schemas.microsoft.com/office/drawing/2014/main" id="{2D1913F6-382F-BDCE-D71C-ADA2D7FA8DEB}"/>
                </a:ext>
              </a:extLst>
            </p:cNvPr>
            <p:cNvSpPr/>
            <p:nvPr/>
          </p:nvSpPr>
          <p:spPr>
            <a:xfrm>
              <a:off x="8559312" y="177255"/>
              <a:ext cx="379264" cy="297731"/>
            </a:xfrm>
            <a:prstGeom prst="flowChartOffpageConnector">
              <a:avLst/>
            </a:prstGeom>
            <a:solidFill>
              <a:srgbClr val="FCDE8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21" name="Slide Number Placeholder 5">
              <a:extLst>
                <a:ext uri="{FF2B5EF4-FFF2-40B4-BE49-F238E27FC236}">
                  <a16:creationId xmlns:a16="http://schemas.microsoft.com/office/drawing/2014/main" id="{D5BC9D26-5C51-E2A8-A12F-8BA98AF54817}"/>
                </a:ext>
              </a:extLst>
            </p:cNvPr>
            <p:cNvSpPr txBox="1">
              <a:spLocks/>
            </p:cNvSpPr>
            <p:nvPr/>
          </p:nvSpPr>
          <p:spPr>
            <a:xfrm>
              <a:off x="8457754" y="120310"/>
              <a:ext cx="5583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078E98-7330-4E51-9BDD-CCCBB6EFCF68}" type="slidenum">
                <a:rPr lang="en-US" b="1">
                  <a:solidFill>
                    <a:srgbClr val="7F7F7F"/>
                  </a:solidFill>
                </a:rPr>
                <a:pPr algn="ctr"/>
                <a:t>10</a:t>
              </a:fld>
              <a:endParaRPr lang="en-US" b="1" dirty="0">
                <a:solidFill>
                  <a:srgbClr val="7F7F7F"/>
                </a:solidFill>
              </a:endParaRPr>
            </a:p>
          </p:txBody>
        </p:sp>
      </p:grpSp>
      <p:sp>
        <p:nvSpPr>
          <p:cNvPr id="13" name="TextBox 12">
            <a:extLst>
              <a:ext uri="{FF2B5EF4-FFF2-40B4-BE49-F238E27FC236}">
                <a16:creationId xmlns:a16="http://schemas.microsoft.com/office/drawing/2014/main" id="{FB90958F-5630-F592-238B-A3229773193A}"/>
              </a:ext>
            </a:extLst>
          </p:cNvPr>
          <p:cNvSpPr txBox="1"/>
          <p:nvPr/>
        </p:nvSpPr>
        <p:spPr>
          <a:xfrm>
            <a:off x="3352800" y="431304"/>
            <a:ext cx="3733800" cy="369332"/>
          </a:xfrm>
          <a:prstGeom prst="rect">
            <a:avLst/>
          </a:prstGeom>
          <a:noFill/>
        </p:spPr>
        <p:txBody>
          <a:bodyPr wrap="square">
            <a:spAutoFit/>
          </a:bodyPr>
          <a:lstStyle/>
          <a:p>
            <a:r>
              <a:rPr lang="en-US" sz="1800" b="1" dirty="0">
                <a:solidFill>
                  <a:schemeClr val="bg2"/>
                </a:solidFill>
                <a:latin typeface="Calibri" pitchFamily="34" charset="0"/>
                <a:ea typeface="Franchise" pitchFamily="49" charset="0"/>
              </a:rPr>
              <a:t>Our trademark warmth.</a:t>
            </a:r>
            <a:endParaRPr lang="en-US" dirty="0"/>
          </a:p>
        </p:txBody>
      </p:sp>
      <p:pic>
        <p:nvPicPr>
          <p:cNvPr id="3" name="Picture 3" descr="C:\Users\Bruce\Pictures\0-THINKSTOCK\SupportSeven\153420104.jpg">
            <a:extLst>
              <a:ext uri="{FF2B5EF4-FFF2-40B4-BE49-F238E27FC236}">
                <a16:creationId xmlns:a16="http://schemas.microsoft.com/office/drawing/2014/main" id="{9C55C7E6-7B84-90B3-AEDE-7996335585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699" y="1451011"/>
            <a:ext cx="5959285" cy="50734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1A1EBA4-09F0-C3A8-A73F-6010C585C135}"/>
              </a:ext>
            </a:extLst>
          </p:cNvPr>
          <p:cNvSpPr txBox="1"/>
          <p:nvPr/>
        </p:nvSpPr>
        <p:spPr>
          <a:xfrm>
            <a:off x="5962528" y="1616396"/>
            <a:ext cx="3486271" cy="1692771"/>
          </a:xfrm>
          <a:prstGeom prst="rect">
            <a:avLst/>
          </a:prstGeom>
          <a:noFill/>
        </p:spPr>
        <p:txBody>
          <a:bodyPr wrap="square" rtlCol="0">
            <a:spAutoFit/>
          </a:bodyPr>
          <a:lstStyle/>
          <a:p>
            <a:r>
              <a:rPr lang="en-US" sz="2000" dirty="0"/>
              <a:t>Good morning, Jim. How’s the weather?</a:t>
            </a:r>
          </a:p>
          <a:p>
            <a:r>
              <a:rPr lang="en-US" sz="2000" dirty="0"/>
              <a:t>Afternoon, Sue. Lots of calls -- people are responding to your promo!</a:t>
            </a:r>
            <a:endParaRPr lang="en-US" sz="2400" dirty="0"/>
          </a:p>
        </p:txBody>
      </p:sp>
    </p:spTree>
    <p:extLst>
      <p:ext uri="{BB962C8B-B14F-4D97-AF65-F5344CB8AC3E}">
        <p14:creationId xmlns:p14="http://schemas.microsoft.com/office/powerpoint/2010/main" val="732668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p:cNvSpPr>
            <a:spLocks noGrp="1"/>
          </p:cNvSpPr>
          <p:nvPr>
            <p:ph type="dt" sz="half" idx="10"/>
          </p:nvPr>
        </p:nvSpPr>
        <p:spPr/>
        <p:txBody>
          <a:bodyPr/>
          <a:lstStyle/>
          <a:p>
            <a:fld id="{F39FAA76-FFA1-45AB-9B9B-5079550507CC}" type="datetime1">
              <a:rPr lang="en-US" smtClean="0"/>
              <a:t>5/12/2026</a:t>
            </a:fld>
            <a:endParaRPr lang="en-US" dirty="0"/>
          </a:p>
        </p:txBody>
      </p:sp>
      <p:sp>
        <p:nvSpPr>
          <p:cNvPr id="18" name="Footer Placeholder 17"/>
          <p:cNvSpPr>
            <a:spLocks noGrp="1"/>
          </p:cNvSpPr>
          <p:nvPr>
            <p:ph type="ftr" sz="quarter" idx="11"/>
          </p:nvPr>
        </p:nvSpPr>
        <p:spPr/>
        <p:txBody>
          <a:bodyPr/>
          <a:lstStyle/>
          <a:p>
            <a:r>
              <a:rPr lang="en-US"/>
              <a:t>Example Brand Platform</a:t>
            </a:r>
          </a:p>
        </p:txBody>
      </p:sp>
      <p:sp>
        <p:nvSpPr>
          <p:cNvPr id="25" name="Subtitle 2"/>
          <p:cNvSpPr txBox="1">
            <a:spLocks/>
          </p:cNvSpPr>
          <p:nvPr/>
        </p:nvSpPr>
        <p:spPr>
          <a:xfrm>
            <a:off x="720026" y="329646"/>
            <a:ext cx="7056784"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spc="-150" dirty="0">
                <a:solidFill>
                  <a:srgbClr val="FCDE81"/>
                </a:solidFill>
                <a:latin typeface="Calibri" pitchFamily="34" charset="0"/>
                <a:ea typeface="Franchise" pitchFamily="49" charset="0"/>
              </a:rPr>
              <a:t>* </a:t>
            </a:r>
            <a:r>
              <a:rPr lang="en-US" b="1" spc="-150" dirty="0">
                <a:solidFill>
                  <a:schemeClr val="bg1"/>
                </a:solidFill>
                <a:latin typeface="Calibri" pitchFamily="34" charset="0"/>
                <a:ea typeface="Franchise" pitchFamily="49" charset="0"/>
              </a:rPr>
              <a:t>Brand Voice</a:t>
            </a:r>
          </a:p>
        </p:txBody>
      </p:sp>
      <p:sp>
        <p:nvSpPr>
          <p:cNvPr id="24" name="TextBox 23"/>
          <p:cNvSpPr txBox="1"/>
          <p:nvPr/>
        </p:nvSpPr>
        <p:spPr>
          <a:xfrm>
            <a:off x="720027" y="1872708"/>
            <a:ext cx="5623266" cy="517957"/>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400" dirty="0">
                <a:solidFill>
                  <a:schemeClr val="accent4"/>
                </a:solidFill>
              </a:rPr>
              <a:t>“Hi, I’m Chatty. When I start handling your incoming calls, your workday will get a lot more productive.”</a:t>
            </a:r>
            <a:endParaRPr lang="en-US" sz="1600" dirty="0">
              <a:solidFill>
                <a:schemeClr val="accent4"/>
              </a:solidFill>
            </a:endParaRPr>
          </a:p>
        </p:txBody>
      </p:sp>
      <p:sp>
        <p:nvSpPr>
          <p:cNvPr id="26" name="Rectangle 25"/>
          <p:cNvSpPr/>
          <p:nvPr/>
        </p:nvSpPr>
        <p:spPr>
          <a:xfrm>
            <a:off x="720026" y="1359750"/>
            <a:ext cx="5623266" cy="369332"/>
          </a:xfrm>
          <a:prstGeom prst="rect">
            <a:avLst/>
          </a:prstGeom>
          <a:ln>
            <a:solidFill>
              <a:srgbClr val="7F7F7F"/>
            </a:solidFill>
            <a:prstDash val="lgDash"/>
          </a:ln>
        </p:spPr>
        <p:txBody>
          <a:bodyPr wrap="square">
            <a:spAutoFit/>
          </a:bodyPr>
          <a:lstStyle/>
          <a:p>
            <a:r>
              <a:rPr lang="en-US" b="1" dirty="0">
                <a:solidFill>
                  <a:schemeClr val="accent4"/>
                </a:solidFill>
              </a:rPr>
              <a:t>CHATTY SPEAKS LIKE A REAL PERSON</a:t>
            </a:r>
          </a:p>
        </p:txBody>
      </p:sp>
      <p:sp>
        <p:nvSpPr>
          <p:cNvPr id="21" name="TextBox 20"/>
          <p:cNvSpPr txBox="1"/>
          <p:nvPr/>
        </p:nvSpPr>
        <p:spPr>
          <a:xfrm>
            <a:off x="679990" y="4146715"/>
            <a:ext cx="5623266" cy="626073"/>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400" dirty="0">
                <a:solidFill>
                  <a:schemeClr val="accent4"/>
                </a:solidFill>
              </a:rPr>
              <a:t>“We’re looking out for you, so that you look good to your customers and prospects. It can be our little secret that Chatty is part of your team.”</a:t>
            </a:r>
            <a:endParaRPr lang="en-US" sz="1600" dirty="0">
              <a:solidFill>
                <a:schemeClr val="accent4"/>
              </a:solidFill>
            </a:endParaRPr>
          </a:p>
        </p:txBody>
      </p:sp>
      <p:sp>
        <p:nvSpPr>
          <p:cNvPr id="22" name="Rectangle 21"/>
          <p:cNvSpPr/>
          <p:nvPr/>
        </p:nvSpPr>
        <p:spPr>
          <a:xfrm>
            <a:off x="669657" y="3717093"/>
            <a:ext cx="5633599" cy="369332"/>
          </a:xfrm>
          <a:prstGeom prst="rect">
            <a:avLst/>
          </a:prstGeom>
          <a:ln>
            <a:solidFill>
              <a:srgbClr val="7F7F7F"/>
            </a:solidFill>
            <a:prstDash val="lgDash"/>
          </a:ln>
        </p:spPr>
        <p:txBody>
          <a:bodyPr wrap="square">
            <a:spAutoFit/>
          </a:bodyPr>
          <a:lstStyle/>
          <a:p>
            <a:r>
              <a:rPr lang="en-US" b="1" dirty="0">
                <a:solidFill>
                  <a:schemeClr val="accent4"/>
                </a:solidFill>
              </a:rPr>
              <a:t>WE CARE ABOUT YOU</a:t>
            </a:r>
          </a:p>
        </p:txBody>
      </p:sp>
      <p:sp>
        <p:nvSpPr>
          <p:cNvPr id="28" name="TextBox 27"/>
          <p:cNvSpPr txBox="1"/>
          <p:nvPr/>
        </p:nvSpPr>
        <p:spPr>
          <a:xfrm>
            <a:off x="698084" y="5327305"/>
            <a:ext cx="5669762" cy="762000"/>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400" dirty="0">
                <a:solidFill>
                  <a:schemeClr val="accent4"/>
                </a:solidFill>
              </a:rPr>
              <a:t>“We’re all about doing good – doing good for your business and for those most in need. That’s why we donate our profits to charity.</a:t>
            </a:r>
            <a:endParaRPr lang="en-US" sz="1600" dirty="0">
              <a:solidFill>
                <a:schemeClr val="accent4"/>
              </a:solidFill>
            </a:endParaRPr>
          </a:p>
        </p:txBody>
      </p:sp>
      <p:sp>
        <p:nvSpPr>
          <p:cNvPr id="30" name="Rectangle 29"/>
          <p:cNvSpPr/>
          <p:nvPr/>
        </p:nvSpPr>
        <p:spPr>
          <a:xfrm>
            <a:off x="685800" y="4919228"/>
            <a:ext cx="5601310" cy="369332"/>
          </a:xfrm>
          <a:prstGeom prst="rect">
            <a:avLst/>
          </a:prstGeom>
          <a:ln>
            <a:solidFill>
              <a:srgbClr val="7F7F7F"/>
            </a:solidFill>
            <a:prstDash val="lgDash"/>
          </a:ln>
        </p:spPr>
        <p:txBody>
          <a:bodyPr wrap="square">
            <a:spAutoFit/>
          </a:bodyPr>
          <a:lstStyle/>
          <a:p>
            <a:r>
              <a:rPr lang="en-US" b="1" dirty="0">
                <a:solidFill>
                  <a:schemeClr val="accent4"/>
                </a:solidFill>
              </a:rPr>
              <a:t>AND WE CARE ABOUT THOSE MOST IN NEED</a:t>
            </a:r>
          </a:p>
        </p:txBody>
      </p:sp>
      <p:sp>
        <p:nvSpPr>
          <p:cNvPr id="31" name="TextBox 30"/>
          <p:cNvSpPr txBox="1"/>
          <p:nvPr/>
        </p:nvSpPr>
        <p:spPr>
          <a:xfrm>
            <a:off x="709695" y="2988771"/>
            <a:ext cx="5633598" cy="626248"/>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400" dirty="0">
                <a:solidFill>
                  <a:schemeClr val="accent4"/>
                </a:solidFill>
              </a:rPr>
              <a:t>“You didn’t get into business just to answer the phone. Get out there; make good stuff happen. We’ll handle the front office”</a:t>
            </a:r>
            <a:endParaRPr lang="en-US" sz="1600" dirty="0">
              <a:solidFill>
                <a:schemeClr val="accent4"/>
              </a:solidFill>
            </a:endParaRPr>
          </a:p>
        </p:txBody>
      </p:sp>
      <p:sp>
        <p:nvSpPr>
          <p:cNvPr id="32" name="Rectangle 31"/>
          <p:cNvSpPr/>
          <p:nvPr/>
        </p:nvSpPr>
        <p:spPr>
          <a:xfrm>
            <a:off x="709694" y="2475814"/>
            <a:ext cx="5633598" cy="369332"/>
          </a:xfrm>
          <a:prstGeom prst="rect">
            <a:avLst/>
          </a:prstGeom>
          <a:ln>
            <a:solidFill>
              <a:srgbClr val="7F7F7F"/>
            </a:solidFill>
            <a:prstDash val="lgDash"/>
          </a:ln>
        </p:spPr>
        <p:txBody>
          <a:bodyPr wrap="square">
            <a:spAutoFit/>
          </a:bodyPr>
          <a:lstStyle/>
          <a:p>
            <a:r>
              <a:rPr lang="en-US" b="1" dirty="0">
                <a:solidFill>
                  <a:schemeClr val="accent4"/>
                </a:solidFill>
              </a:rPr>
              <a:t>WE CAN BE A LITTLE SASSY</a:t>
            </a:r>
          </a:p>
        </p:txBody>
      </p:sp>
      <p:sp>
        <p:nvSpPr>
          <p:cNvPr id="2" name="Rectangle 1"/>
          <p:cNvSpPr/>
          <p:nvPr/>
        </p:nvSpPr>
        <p:spPr>
          <a:xfrm>
            <a:off x="6782192" y="1425089"/>
            <a:ext cx="2672095" cy="1477328"/>
          </a:xfrm>
          <a:prstGeom prst="rect">
            <a:avLst/>
          </a:prstGeom>
        </p:spPr>
        <p:txBody>
          <a:bodyPr wrap="square">
            <a:spAutoFit/>
          </a:bodyPr>
          <a:lstStyle/>
          <a:p>
            <a:r>
              <a:rPr lang="en-US" dirty="0">
                <a:solidFill>
                  <a:schemeClr val="accent3"/>
                </a:solidFill>
              </a:rPr>
              <a:t>This is how our brand speaks to our audiences. Brand Voice defines how language is used in all messaging.</a:t>
            </a:r>
          </a:p>
        </p:txBody>
      </p:sp>
      <p:grpSp>
        <p:nvGrpSpPr>
          <p:cNvPr id="19" name="Group 18"/>
          <p:cNvGrpSpPr/>
          <p:nvPr/>
        </p:nvGrpSpPr>
        <p:grpSpPr>
          <a:xfrm>
            <a:off x="10083312" y="120311"/>
            <a:ext cx="379264" cy="365125"/>
            <a:chOff x="8559312" y="120310"/>
            <a:chExt cx="379264" cy="365125"/>
          </a:xfrm>
        </p:grpSpPr>
        <p:sp>
          <p:nvSpPr>
            <p:cNvPr id="23" name="Flowchart: Off-page Connector 22"/>
            <p:cNvSpPr/>
            <p:nvPr/>
          </p:nvSpPr>
          <p:spPr>
            <a:xfrm>
              <a:off x="8559312" y="177255"/>
              <a:ext cx="379264" cy="297731"/>
            </a:xfrm>
            <a:prstGeom prst="flowChartOffpageConnector">
              <a:avLst/>
            </a:prstGeom>
            <a:solidFill>
              <a:srgbClr val="FCDE8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29" name="Slide Number Placeholder 5"/>
            <p:cNvSpPr txBox="1">
              <a:spLocks/>
            </p:cNvSpPr>
            <p:nvPr/>
          </p:nvSpPr>
          <p:spPr>
            <a:xfrm>
              <a:off x="8559312" y="120310"/>
              <a:ext cx="3792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8E98-7330-4E51-9BDD-CCCBB6EFCF68}" type="slidenum">
                <a:rPr lang="en-US" sz="1050" b="1">
                  <a:solidFill>
                    <a:srgbClr val="7F7F7F"/>
                  </a:solidFill>
                </a:rPr>
                <a:pPr/>
                <a:t>11</a:t>
              </a:fld>
              <a:endParaRPr lang="en-US" sz="1050" b="1" dirty="0">
                <a:solidFill>
                  <a:srgbClr val="7F7F7F"/>
                </a:solidFill>
              </a:endParaRPr>
            </a:p>
          </p:txBody>
        </p:sp>
      </p:grpSp>
      <p:pic>
        <p:nvPicPr>
          <p:cNvPr id="7171" name="Picture 3" descr="C:\Users\Bruce\Pictures\0-THINKSTOCK\SupportSeven\1534201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060904"/>
            <a:ext cx="4244580" cy="361366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7766583" y="3277181"/>
            <a:ext cx="2514599" cy="830997"/>
          </a:xfrm>
          <a:prstGeom prst="rect">
            <a:avLst/>
          </a:prstGeom>
        </p:spPr>
        <p:txBody>
          <a:bodyPr wrap="square">
            <a:spAutoFit/>
          </a:bodyPr>
          <a:lstStyle/>
          <a:p>
            <a:r>
              <a:rPr lang="en-US" sz="1600" dirty="0">
                <a:solidFill>
                  <a:schemeClr val="accent3"/>
                </a:solidFill>
                <a:latin typeface="Comic Sans MS" panose="030F0702030302020204" pitchFamily="66" charset="0"/>
              </a:rPr>
              <a:t>“I’m here to help your day get a lot more productive…</a:t>
            </a:r>
          </a:p>
        </p:txBody>
      </p:sp>
      <p:sp>
        <p:nvSpPr>
          <p:cNvPr id="3" name="TextBox 2">
            <a:extLst>
              <a:ext uri="{FF2B5EF4-FFF2-40B4-BE49-F238E27FC236}">
                <a16:creationId xmlns:a16="http://schemas.microsoft.com/office/drawing/2014/main" id="{48B8D3A5-3133-BC72-EA92-3112137CCB81}"/>
              </a:ext>
            </a:extLst>
          </p:cNvPr>
          <p:cNvSpPr txBox="1"/>
          <p:nvPr/>
        </p:nvSpPr>
        <p:spPr>
          <a:xfrm>
            <a:off x="3352800" y="492037"/>
            <a:ext cx="6324600" cy="369332"/>
          </a:xfrm>
          <a:prstGeom prst="rect">
            <a:avLst/>
          </a:prstGeom>
          <a:noFill/>
        </p:spPr>
        <p:txBody>
          <a:bodyPr wrap="square">
            <a:spAutoFit/>
          </a:bodyPr>
          <a:lstStyle/>
          <a:p>
            <a:r>
              <a:rPr lang="en-US" sz="1800" b="1" dirty="0">
                <a:solidFill>
                  <a:schemeClr val="bg2"/>
                </a:solidFill>
                <a:latin typeface="Calibri" pitchFamily="34" charset="0"/>
                <a:ea typeface="Franchise" pitchFamily="49" charset="0"/>
              </a:rPr>
              <a:t>Get everyone speaking the same style and tone. </a:t>
            </a:r>
            <a:endParaRPr lang="en-US" dirty="0"/>
          </a:p>
        </p:txBody>
      </p:sp>
    </p:spTree>
    <p:extLst>
      <p:ext uri="{BB962C8B-B14F-4D97-AF65-F5344CB8AC3E}">
        <p14:creationId xmlns:p14="http://schemas.microsoft.com/office/powerpoint/2010/main" val="251017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AD670-6DA2-A9D0-4FF9-B03001AAB70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18426D3-546E-AFB6-9331-E7C50826AE0B}"/>
              </a:ext>
            </a:extLst>
          </p:cNvPr>
          <p:cNvSpPr/>
          <p:nvPr/>
        </p:nvSpPr>
        <p:spPr>
          <a:xfrm>
            <a:off x="0" y="3890666"/>
            <a:ext cx="12192000" cy="296733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A3DA3EB9-8F55-0159-9C89-FA0233CA43F8}"/>
              </a:ext>
            </a:extLst>
          </p:cNvPr>
          <p:cNvSpPr>
            <a:spLocks noGrp="1"/>
          </p:cNvSpPr>
          <p:nvPr>
            <p:ph type="dt" sz="half" idx="10"/>
          </p:nvPr>
        </p:nvSpPr>
        <p:spPr/>
        <p:txBody>
          <a:bodyPr/>
          <a:lstStyle/>
          <a:p>
            <a:fld id="{F6F098AA-1371-4225-BF6B-1096DD60C270}" type="datetime1">
              <a:rPr lang="en-US" smtClean="0"/>
              <a:t>5/12/2026</a:t>
            </a:fld>
            <a:endParaRPr lang="en-US"/>
          </a:p>
        </p:txBody>
      </p:sp>
      <p:sp>
        <p:nvSpPr>
          <p:cNvPr id="3" name="Footer Placeholder 2">
            <a:extLst>
              <a:ext uri="{FF2B5EF4-FFF2-40B4-BE49-F238E27FC236}">
                <a16:creationId xmlns:a16="http://schemas.microsoft.com/office/drawing/2014/main" id="{AEE34D3E-7A5D-C004-8B79-D9DD6A773B15}"/>
              </a:ext>
            </a:extLst>
          </p:cNvPr>
          <p:cNvSpPr>
            <a:spLocks noGrp="1"/>
          </p:cNvSpPr>
          <p:nvPr>
            <p:ph type="ftr" sz="quarter" idx="11"/>
          </p:nvPr>
        </p:nvSpPr>
        <p:spPr/>
        <p:txBody>
          <a:bodyPr/>
          <a:lstStyle/>
          <a:p>
            <a:r>
              <a:rPr lang="en-US"/>
              <a:t>Example Brand Platform</a:t>
            </a:r>
            <a:endParaRPr lang="en-US" dirty="0"/>
          </a:p>
        </p:txBody>
      </p:sp>
      <p:pic>
        <p:nvPicPr>
          <p:cNvPr id="3074" name="Picture 2">
            <a:extLst>
              <a:ext uri="{FF2B5EF4-FFF2-40B4-BE49-F238E27FC236}">
                <a16:creationId xmlns:a16="http://schemas.microsoft.com/office/drawing/2014/main" id="{FA8CCE74-9385-611B-DF32-E39FA65411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1343" y="1405932"/>
            <a:ext cx="1639691" cy="1933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0D102829-D786-63AD-FD8A-1D08730B68C5}"/>
              </a:ext>
            </a:extLst>
          </p:cNvPr>
          <p:cNvSpPr txBox="1"/>
          <p:nvPr/>
        </p:nvSpPr>
        <p:spPr>
          <a:xfrm>
            <a:off x="3860456" y="1508105"/>
            <a:ext cx="3420401" cy="1107996"/>
          </a:xfrm>
          <a:prstGeom prst="rect">
            <a:avLst/>
          </a:prstGeom>
          <a:noFill/>
        </p:spPr>
        <p:txBody>
          <a:bodyPr wrap="square" rtlCol="0">
            <a:spAutoFit/>
          </a:bodyPr>
          <a:lstStyle/>
          <a:p>
            <a:r>
              <a:rPr lang="en-US" sz="6600" b="1" dirty="0">
                <a:solidFill>
                  <a:srgbClr val="4071B3"/>
                </a:solidFill>
                <a:latin typeface="Gungsuh" panose="02030600000101010101" pitchFamily="18" charset="-127"/>
                <a:ea typeface="Gungsuh" panose="02030600000101010101" pitchFamily="18" charset="-127"/>
              </a:rPr>
              <a:t>Chatty</a:t>
            </a:r>
            <a:endParaRPr lang="en-US" sz="2400" b="1" i="1" dirty="0">
              <a:solidFill>
                <a:schemeClr val="accent2"/>
              </a:solidFill>
              <a:latin typeface="Aptos" panose="020B0004020202020204" pitchFamily="34" charset="0"/>
              <a:ea typeface="Gungsuh" panose="02030600000101010101" pitchFamily="18" charset="-127"/>
            </a:endParaRPr>
          </a:p>
        </p:txBody>
      </p:sp>
      <p:sp>
        <p:nvSpPr>
          <p:cNvPr id="4" name="Rectangle 3">
            <a:extLst>
              <a:ext uri="{FF2B5EF4-FFF2-40B4-BE49-F238E27FC236}">
                <a16:creationId xmlns:a16="http://schemas.microsoft.com/office/drawing/2014/main" id="{B994212B-8812-F989-8675-1E3868C5C286}"/>
              </a:ext>
            </a:extLst>
          </p:cNvPr>
          <p:cNvSpPr/>
          <p:nvPr/>
        </p:nvSpPr>
        <p:spPr>
          <a:xfrm>
            <a:off x="3858397" y="4267200"/>
            <a:ext cx="5260543" cy="1508105"/>
          </a:xfrm>
          <a:prstGeom prst="rect">
            <a:avLst/>
          </a:prstGeom>
        </p:spPr>
        <p:txBody>
          <a:bodyPr wrap="none">
            <a:spAutoFit/>
          </a:bodyPr>
          <a:lstStyle/>
          <a:p>
            <a:pPr>
              <a:spcAft>
                <a:spcPts val="1200"/>
              </a:spcAft>
            </a:pPr>
            <a:r>
              <a:rPr lang="en-US" sz="2400" b="1" dirty="0">
                <a:solidFill>
                  <a:srgbClr val="F05362"/>
                </a:solidFill>
                <a:latin typeface="Arial Narrow" panose="020B0606020202030204" pitchFamily="34" charset="0"/>
                <a:ea typeface="Gungsuh" panose="02030600000101010101" pitchFamily="18" charset="-127"/>
              </a:rPr>
              <a:t>On Demand Virtual Reception</a:t>
            </a:r>
          </a:p>
          <a:p>
            <a:pPr>
              <a:spcAft>
                <a:spcPts val="1200"/>
              </a:spcAft>
            </a:pPr>
            <a:r>
              <a:rPr lang="en-US" sz="2400" b="1" dirty="0">
                <a:solidFill>
                  <a:srgbClr val="F05362"/>
                </a:solidFill>
                <a:latin typeface="Arial Narrow" panose="020B0606020202030204" pitchFamily="34" charset="0"/>
                <a:ea typeface="Gungsuh" panose="02030600000101010101" pitchFamily="18" charset="-127"/>
              </a:rPr>
              <a:t>Your </a:t>
            </a:r>
            <a:r>
              <a:rPr lang="en-US" sz="2400" b="1" i="1" dirty="0">
                <a:solidFill>
                  <a:srgbClr val="F05362"/>
                </a:solidFill>
                <a:latin typeface="Arial Narrow" panose="020B0606020202030204" pitchFamily="34" charset="0"/>
                <a:ea typeface="Gungsuh" panose="02030600000101010101" pitchFamily="18" charset="-127"/>
              </a:rPr>
              <a:t>pay-as-you-go</a:t>
            </a:r>
            <a:r>
              <a:rPr lang="en-US" sz="2400" b="1" dirty="0">
                <a:solidFill>
                  <a:srgbClr val="F05362"/>
                </a:solidFill>
                <a:latin typeface="Arial Narrow" panose="020B0606020202030204" pitchFamily="34" charset="0"/>
                <a:ea typeface="Gungsuh" panose="02030600000101010101" pitchFamily="18" charset="-127"/>
              </a:rPr>
              <a:t> Personal Receptionist</a:t>
            </a:r>
          </a:p>
          <a:p>
            <a:pPr>
              <a:spcAft>
                <a:spcPts val="1200"/>
              </a:spcAft>
            </a:pPr>
            <a:r>
              <a:rPr lang="en-US" sz="2400" b="1" dirty="0">
                <a:solidFill>
                  <a:srgbClr val="F05362"/>
                </a:solidFill>
                <a:latin typeface="Arial Narrow" panose="020B0606020202030204" pitchFamily="34" charset="0"/>
                <a:ea typeface="Gungsuh" panose="02030600000101010101" pitchFamily="18" charset="-127"/>
              </a:rPr>
              <a:t>Your virtual front office – </a:t>
            </a:r>
            <a:r>
              <a:rPr lang="en-US" sz="2400" b="1" i="1" dirty="0">
                <a:solidFill>
                  <a:srgbClr val="F05362"/>
                </a:solidFill>
                <a:latin typeface="Arial Narrow" panose="020B0606020202030204" pitchFamily="34" charset="0"/>
                <a:ea typeface="Gungsuh" panose="02030600000101010101" pitchFamily="18" charset="-127"/>
              </a:rPr>
              <a:t>without the cost</a:t>
            </a:r>
          </a:p>
        </p:txBody>
      </p:sp>
      <p:sp>
        <p:nvSpPr>
          <p:cNvPr id="6" name="TextBox 5">
            <a:extLst>
              <a:ext uri="{FF2B5EF4-FFF2-40B4-BE49-F238E27FC236}">
                <a16:creationId xmlns:a16="http://schemas.microsoft.com/office/drawing/2014/main" id="{63FAEE0D-9493-1B59-B80A-F7762D3A1E7A}"/>
              </a:ext>
            </a:extLst>
          </p:cNvPr>
          <p:cNvSpPr txBox="1"/>
          <p:nvPr/>
        </p:nvSpPr>
        <p:spPr>
          <a:xfrm>
            <a:off x="838200" y="4267200"/>
            <a:ext cx="2209800" cy="369332"/>
          </a:xfrm>
          <a:prstGeom prst="rect">
            <a:avLst/>
          </a:prstGeom>
          <a:noFill/>
        </p:spPr>
        <p:txBody>
          <a:bodyPr wrap="square" rtlCol="0">
            <a:spAutoFit/>
          </a:bodyPr>
          <a:lstStyle/>
          <a:p>
            <a:r>
              <a:rPr lang="en-US" dirty="0"/>
              <a:t>Options</a:t>
            </a:r>
          </a:p>
        </p:txBody>
      </p:sp>
      <p:grpSp>
        <p:nvGrpSpPr>
          <p:cNvPr id="7" name="Group 6">
            <a:extLst>
              <a:ext uri="{FF2B5EF4-FFF2-40B4-BE49-F238E27FC236}">
                <a16:creationId xmlns:a16="http://schemas.microsoft.com/office/drawing/2014/main" id="{B6729C57-83F0-3408-2263-CC847449ABC4}"/>
              </a:ext>
            </a:extLst>
          </p:cNvPr>
          <p:cNvGrpSpPr/>
          <p:nvPr/>
        </p:nvGrpSpPr>
        <p:grpSpPr>
          <a:xfrm>
            <a:off x="10083312" y="120311"/>
            <a:ext cx="379264" cy="365125"/>
            <a:chOff x="8559312" y="120310"/>
            <a:chExt cx="379264" cy="365125"/>
          </a:xfrm>
        </p:grpSpPr>
        <p:sp>
          <p:nvSpPr>
            <p:cNvPr id="8" name="Flowchart: Off-page Connector 7">
              <a:extLst>
                <a:ext uri="{FF2B5EF4-FFF2-40B4-BE49-F238E27FC236}">
                  <a16:creationId xmlns:a16="http://schemas.microsoft.com/office/drawing/2014/main" id="{747BAD66-D005-D43D-C78D-572628ED071F}"/>
                </a:ext>
              </a:extLst>
            </p:cNvPr>
            <p:cNvSpPr/>
            <p:nvPr/>
          </p:nvSpPr>
          <p:spPr>
            <a:xfrm>
              <a:off x="8559312" y="177255"/>
              <a:ext cx="379264" cy="297731"/>
            </a:xfrm>
            <a:prstGeom prst="flowChartOffpageConnector">
              <a:avLst/>
            </a:prstGeom>
            <a:solidFill>
              <a:srgbClr val="FCDE8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9" name="Slide Number Placeholder 5">
              <a:extLst>
                <a:ext uri="{FF2B5EF4-FFF2-40B4-BE49-F238E27FC236}">
                  <a16:creationId xmlns:a16="http://schemas.microsoft.com/office/drawing/2014/main" id="{30D2328B-EB63-D770-DEB7-8F5D1006FCFD}"/>
                </a:ext>
              </a:extLst>
            </p:cNvPr>
            <p:cNvSpPr txBox="1">
              <a:spLocks/>
            </p:cNvSpPr>
            <p:nvPr/>
          </p:nvSpPr>
          <p:spPr>
            <a:xfrm>
              <a:off x="8559312" y="120310"/>
              <a:ext cx="30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8E98-7330-4E51-9BDD-CCCBB6EFCF68}" type="slidenum">
                <a:rPr lang="en-US" b="1">
                  <a:solidFill>
                    <a:srgbClr val="7F7F7F"/>
                  </a:solidFill>
                </a:rPr>
                <a:pPr/>
                <a:t>12</a:t>
              </a:fld>
              <a:endParaRPr lang="en-US" b="1" dirty="0">
                <a:solidFill>
                  <a:srgbClr val="7F7F7F"/>
                </a:solidFill>
              </a:endParaRPr>
            </a:p>
          </p:txBody>
        </p:sp>
      </p:grpSp>
      <p:sp>
        <p:nvSpPr>
          <p:cNvPr id="10" name="Subtitle 2">
            <a:extLst>
              <a:ext uri="{FF2B5EF4-FFF2-40B4-BE49-F238E27FC236}">
                <a16:creationId xmlns:a16="http://schemas.microsoft.com/office/drawing/2014/main" id="{94E6F572-B35C-2E32-67DB-0A7BE06DD9B7}"/>
              </a:ext>
            </a:extLst>
          </p:cNvPr>
          <p:cNvSpPr txBox="1">
            <a:spLocks/>
          </p:cNvSpPr>
          <p:nvPr/>
        </p:nvSpPr>
        <p:spPr>
          <a:xfrm>
            <a:off x="1371600" y="226973"/>
            <a:ext cx="7056784"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buNone/>
            </a:pPr>
            <a:r>
              <a:rPr lang="en-US" b="1" spc="-150" dirty="0">
                <a:solidFill>
                  <a:srgbClr val="FCDE81"/>
                </a:solidFill>
                <a:latin typeface="Calibri" pitchFamily="34" charset="0"/>
                <a:ea typeface="Franchise" pitchFamily="49" charset="0"/>
              </a:rPr>
              <a:t>* MESSAGING</a:t>
            </a:r>
          </a:p>
          <a:p>
            <a:pPr marL="403225" indent="0">
              <a:lnSpc>
                <a:spcPct val="80000"/>
              </a:lnSpc>
              <a:spcBef>
                <a:spcPts val="0"/>
              </a:spcBef>
              <a:buNone/>
            </a:pPr>
            <a:r>
              <a:rPr lang="en-US" b="1" spc="-150" dirty="0">
                <a:solidFill>
                  <a:schemeClr val="bg1"/>
                </a:solidFill>
                <a:latin typeface="Calibri" pitchFamily="34" charset="0"/>
                <a:ea typeface="Franchise" pitchFamily="49" charset="0"/>
              </a:rPr>
              <a:t>Tag Line</a:t>
            </a:r>
          </a:p>
        </p:txBody>
      </p:sp>
      <p:sp>
        <p:nvSpPr>
          <p:cNvPr id="11" name="TextBox 10">
            <a:extLst>
              <a:ext uri="{FF2B5EF4-FFF2-40B4-BE49-F238E27FC236}">
                <a16:creationId xmlns:a16="http://schemas.microsoft.com/office/drawing/2014/main" id="{F12D18EF-AFA6-5F48-529E-5D03040B4915}"/>
              </a:ext>
            </a:extLst>
          </p:cNvPr>
          <p:cNvSpPr txBox="1"/>
          <p:nvPr/>
        </p:nvSpPr>
        <p:spPr>
          <a:xfrm>
            <a:off x="3786045" y="2551835"/>
            <a:ext cx="3639245" cy="830997"/>
          </a:xfrm>
          <a:prstGeom prst="rect">
            <a:avLst/>
          </a:prstGeom>
          <a:noFill/>
          <a:ln>
            <a:solidFill>
              <a:schemeClr val="tx2"/>
            </a:solidFill>
          </a:ln>
        </p:spPr>
        <p:txBody>
          <a:bodyPr wrap="square" rtlCol="0">
            <a:spAutoFit/>
          </a:bodyPr>
          <a:lstStyle/>
          <a:p>
            <a:pPr algn="ctr"/>
            <a:r>
              <a:rPr lang="en-US" sz="2400" b="1" dirty="0">
                <a:solidFill>
                  <a:schemeClr val="accent1"/>
                </a:solidFill>
                <a:latin typeface="Aptos Narrow" panose="020B0004020202020204" pitchFamily="34" charset="0"/>
                <a:ea typeface="Gungsuh" panose="02030600000101010101" pitchFamily="18" charset="-127"/>
              </a:rPr>
              <a:t>Your Personal Receptionist </a:t>
            </a:r>
            <a:br>
              <a:rPr lang="en-US" sz="2400" b="1" dirty="0">
                <a:solidFill>
                  <a:schemeClr val="accent1"/>
                </a:solidFill>
                <a:latin typeface="Aptos Narrow" panose="020B0004020202020204" pitchFamily="34" charset="0"/>
                <a:ea typeface="Gungsuh" panose="02030600000101010101" pitchFamily="18" charset="-127"/>
              </a:rPr>
            </a:br>
            <a:r>
              <a:rPr lang="en-US" sz="2000" i="1" spc="300" dirty="0">
                <a:solidFill>
                  <a:schemeClr val="accent1"/>
                </a:solidFill>
                <a:latin typeface="Aptos" panose="020B0004020202020204" pitchFamily="34" charset="0"/>
                <a:ea typeface="Gungsuh" panose="02030600000101010101" pitchFamily="18" charset="-127"/>
              </a:rPr>
              <a:t>ON DEMAND</a:t>
            </a:r>
            <a:r>
              <a:rPr lang="en-US" sz="2400" b="1" i="1" dirty="0">
                <a:solidFill>
                  <a:schemeClr val="accent1"/>
                </a:solidFill>
                <a:latin typeface="Aptos" panose="020B0004020202020204" pitchFamily="34" charset="0"/>
                <a:ea typeface="Gungsuh" panose="02030600000101010101" pitchFamily="18" charset="-127"/>
              </a:rPr>
              <a:t> </a:t>
            </a:r>
          </a:p>
        </p:txBody>
      </p:sp>
    </p:spTree>
    <p:extLst>
      <p:ext uri="{BB962C8B-B14F-4D97-AF65-F5344CB8AC3E}">
        <p14:creationId xmlns:p14="http://schemas.microsoft.com/office/powerpoint/2010/main" val="322327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p:cNvSpPr>
            <a:spLocks noGrp="1"/>
          </p:cNvSpPr>
          <p:nvPr>
            <p:ph type="dt" sz="half" idx="10"/>
          </p:nvPr>
        </p:nvSpPr>
        <p:spPr/>
        <p:txBody>
          <a:bodyPr/>
          <a:lstStyle/>
          <a:p>
            <a:fld id="{58ADAB73-EDB6-496F-9073-2EFC3850B0F2}" type="datetime1">
              <a:rPr lang="en-US" smtClean="0"/>
              <a:t>5/12/2026</a:t>
            </a:fld>
            <a:endParaRPr lang="en-US" dirty="0"/>
          </a:p>
        </p:txBody>
      </p:sp>
      <p:sp>
        <p:nvSpPr>
          <p:cNvPr id="18" name="Footer Placeholder 17"/>
          <p:cNvSpPr>
            <a:spLocks noGrp="1"/>
          </p:cNvSpPr>
          <p:nvPr>
            <p:ph type="ftr" sz="quarter" idx="11"/>
          </p:nvPr>
        </p:nvSpPr>
        <p:spPr/>
        <p:txBody>
          <a:bodyPr/>
          <a:lstStyle/>
          <a:p>
            <a:r>
              <a:rPr lang="en-US"/>
              <a:t>Example Brand Platform</a:t>
            </a:r>
          </a:p>
        </p:txBody>
      </p:sp>
      <p:sp>
        <p:nvSpPr>
          <p:cNvPr id="26" name="Rectangle 25"/>
          <p:cNvSpPr/>
          <p:nvPr/>
        </p:nvSpPr>
        <p:spPr>
          <a:xfrm>
            <a:off x="1208324" y="3352799"/>
            <a:ext cx="2662284" cy="369332"/>
          </a:xfrm>
          <a:prstGeom prst="rect">
            <a:avLst/>
          </a:prstGeom>
          <a:ln>
            <a:solidFill>
              <a:srgbClr val="7F7F7F"/>
            </a:solidFill>
            <a:prstDash val="lgDash"/>
          </a:ln>
        </p:spPr>
        <p:txBody>
          <a:bodyPr wrap="square">
            <a:spAutoFit/>
          </a:bodyPr>
          <a:lstStyle/>
          <a:p>
            <a:r>
              <a:rPr lang="en-US" b="1" dirty="0">
                <a:solidFill>
                  <a:schemeClr val="accent4"/>
                </a:solidFill>
              </a:rPr>
              <a:t>MOST AFFORDABLE</a:t>
            </a:r>
          </a:p>
        </p:txBody>
      </p:sp>
      <p:sp>
        <p:nvSpPr>
          <p:cNvPr id="33" name="TextBox 32"/>
          <p:cNvSpPr txBox="1"/>
          <p:nvPr/>
        </p:nvSpPr>
        <p:spPr>
          <a:xfrm>
            <a:off x="4023008" y="3352799"/>
            <a:ext cx="5142970" cy="369332"/>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200" b="1" dirty="0">
                <a:solidFill>
                  <a:schemeClr val="tx1"/>
                </a:solidFill>
              </a:rPr>
              <a:t>No monthly minimums</a:t>
            </a:r>
            <a:endParaRPr lang="en-US" sz="1400" dirty="0">
              <a:solidFill>
                <a:schemeClr val="tx1"/>
              </a:solidFill>
            </a:endParaRPr>
          </a:p>
        </p:txBody>
      </p:sp>
      <p:sp>
        <p:nvSpPr>
          <p:cNvPr id="42" name="Rectangle 41"/>
          <p:cNvSpPr/>
          <p:nvPr/>
        </p:nvSpPr>
        <p:spPr>
          <a:xfrm>
            <a:off x="1208324" y="3896401"/>
            <a:ext cx="2662284" cy="369332"/>
          </a:xfrm>
          <a:prstGeom prst="rect">
            <a:avLst/>
          </a:prstGeom>
          <a:ln>
            <a:solidFill>
              <a:srgbClr val="7F7F7F"/>
            </a:solidFill>
            <a:prstDash val="lgDash"/>
          </a:ln>
        </p:spPr>
        <p:txBody>
          <a:bodyPr wrap="square">
            <a:spAutoFit/>
          </a:bodyPr>
          <a:lstStyle/>
          <a:p>
            <a:r>
              <a:rPr lang="en-US" b="1" dirty="0">
                <a:solidFill>
                  <a:schemeClr val="accent4"/>
                </a:solidFill>
              </a:rPr>
              <a:t>TRUE VALUE</a:t>
            </a:r>
          </a:p>
        </p:txBody>
      </p:sp>
      <p:sp>
        <p:nvSpPr>
          <p:cNvPr id="43" name="TextBox 42"/>
          <p:cNvSpPr txBox="1"/>
          <p:nvPr/>
        </p:nvSpPr>
        <p:spPr>
          <a:xfrm>
            <a:off x="4023008" y="3896401"/>
            <a:ext cx="5142970" cy="445532"/>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200" b="1" dirty="0">
                <a:solidFill>
                  <a:schemeClr val="tx1"/>
                </a:solidFill>
              </a:rPr>
              <a:t>A fraction of the cost of an in-house receptionist</a:t>
            </a:r>
            <a:endParaRPr lang="en-US" sz="1400" dirty="0">
              <a:solidFill>
                <a:schemeClr val="tx1"/>
              </a:solidFill>
            </a:endParaRPr>
          </a:p>
        </p:txBody>
      </p:sp>
      <p:sp>
        <p:nvSpPr>
          <p:cNvPr id="44" name="Rectangle 43"/>
          <p:cNvSpPr/>
          <p:nvPr/>
        </p:nvSpPr>
        <p:spPr>
          <a:xfrm>
            <a:off x="1194829" y="5181599"/>
            <a:ext cx="2662284" cy="369332"/>
          </a:xfrm>
          <a:prstGeom prst="rect">
            <a:avLst/>
          </a:prstGeom>
          <a:ln>
            <a:solidFill>
              <a:srgbClr val="7F7F7F"/>
            </a:solidFill>
            <a:prstDash val="lgDash"/>
          </a:ln>
        </p:spPr>
        <p:txBody>
          <a:bodyPr wrap="square">
            <a:spAutoFit/>
          </a:bodyPr>
          <a:lstStyle/>
          <a:p>
            <a:r>
              <a:rPr lang="en-US" b="1" dirty="0">
                <a:solidFill>
                  <a:schemeClr val="accent4"/>
                </a:solidFill>
              </a:rPr>
              <a:t>PROVEN SOLUTION</a:t>
            </a:r>
          </a:p>
        </p:txBody>
      </p:sp>
      <p:sp>
        <p:nvSpPr>
          <p:cNvPr id="45" name="TextBox 44"/>
          <p:cNvSpPr txBox="1"/>
          <p:nvPr/>
        </p:nvSpPr>
        <p:spPr>
          <a:xfrm>
            <a:off x="4009513" y="5181599"/>
            <a:ext cx="5142970" cy="369332"/>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200" b="1" dirty="0">
                <a:solidFill>
                  <a:schemeClr val="tx1"/>
                </a:solidFill>
              </a:rPr>
              <a:t>Chatty leverages the </a:t>
            </a:r>
            <a:r>
              <a:rPr lang="en-US" sz="1200" b="1" dirty="0" err="1">
                <a:solidFill>
                  <a:schemeClr val="tx1"/>
                </a:solidFill>
              </a:rPr>
              <a:t>Servantus</a:t>
            </a:r>
            <a:r>
              <a:rPr lang="en-US" sz="1200" b="1" dirty="0">
                <a:solidFill>
                  <a:schemeClr val="tx1"/>
                </a:solidFill>
              </a:rPr>
              <a:t> certified call center infrastructure</a:t>
            </a:r>
            <a:endParaRPr lang="en-US" sz="1400" dirty="0">
              <a:solidFill>
                <a:schemeClr val="tx1"/>
              </a:solidFill>
            </a:endParaRPr>
          </a:p>
        </p:txBody>
      </p:sp>
      <p:sp>
        <p:nvSpPr>
          <p:cNvPr id="2" name="Rectangle 1"/>
          <p:cNvSpPr/>
          <p:nvPr/>
        </p:nvSpPr>
        <p:spPr>
          <a:xfrm>
            <a:off x="6739799" y="1701028"/>
            <a:ext cx="2856783" cy="923330"/>
          </a:xfrm>
          <a:prstGeom prst="rect">
            <a:avLst/>
          </a:prstGeom>
        </p:spPr>
        <p:txBody>
          <a:bodyPr wrap="square">
            <a:spAutoFit/>
          </a:bodyPr>
          <a:lstStyle/>
          <a:p>
            <a:r>
              <a:rPr lang="en-US" dirty="0">
                <a:solidFill>
                  <a:schemeClr val="accent3"/>
                </a:solidFill>
              </a:rPr>
              <a:t>These high-level phrases should appear in our marketing copy.</a:t>
            </a:r>
          </a:p>
        </p:txBody>
      </p:sp>
      <p:grpSp>
        <p:nvGrpSpPr>
          <p:cNvPr id="22" name="Group 21"/>
          <p:cNvGrpSpPr/>
          <p:nvPr/>
        </p:nvGrpSpPr>
        <p:grpSpPr>
          <a:xfrm>
            <a:off x="10083312" y="120311"/>
            <a:ext cx="379264" cy="365125"/>
            <a:chOff x="8559312" y="120310"/>
            <a:chExt cx="379264" cy="365125"/>
          </a:xfrm>
        </p:grpSpPr>
        <p:sp>
          <p:nvSpPr>
            <p:cNvPr id="23" name="Flowchart: Off-page Connector 22"/>
            <p:cNvSpPr/>
            <p:nvPr/>
          </p:nvSpPr>
          <p:spPr>
            <a:xfrm>
              <a:off x="8559312" y="177255"/>
              <a:ext cx="379264" cy="297731"/>
            </a:xfrm>
            <a:prstGeom prst="flowChartOffpageConnector">
              <a:avLst/>
            </a:prstGeom>
            <a:solidFill>
              <a:srgbClr val="FCDE8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24" name="Slide Number Placeholder 5"/>
            <p:cNvSpPr txBox="1">
              <a:spLocks/>
            </p:cNvSpPr>
            <p:nvPr/>
          </p:nvSpPr>
          <p:spPr>
            <a:xfrm>
              <a:off x="8559312" y="120310"/>
              <a:ext cx="30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8E98-7330-4E51-9BDD-CCCBB6EFCF68}" type="slidenum">
                <a:rPr lang="en-US" b="1">
                  <a:solidFill>
                    <a:srgbClr val="7F7F7F"/>
                  </a:solidFill>
                </a:rPr>
                <a:pPr/>
                <a:t>13</a:t>
              </a:fld>
              <a:endParaRPr lang="en-US" b="1" dirty="0">
                <a:solidFill>
                  <a:srgbClr val="7F7F7F"/>
                </a:solidFill>
              </a:endParaRPr>
            </a:p>
          </p:txBody>
        </p:sp>
      </p:gr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5896491" cy="160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1196121" y="5714999"/>
            <a:ext cx="2662284" cy="369332"/>
          </a:xfrm>
          <a:prstGeom prst="rect">
            <a:avLst/>
          </a:prstGeom>
          <a:ln>
            <a:solidFill>
              <a:srgbClr val="7F7F7F"/>
            </a:solidFill>
            <a:prstDash val="lgDash"/>
          </a:ln>
        </p:spPr>
        <p:txBody>
          <a:bodyPr wrap="square">
            <a:spAutoFit/>
          </a:bodyPr>
          <a:lstStyle/>
          <a:p>
            <a:r>
              <a:rPr lang="en-US" b="1" dirty="0">
                <a:solidFill>
                  <a:schemeClr val="accent4"/>
                </a:solidFill>
              </a:rPr>
              <a:t>SERVICE-DRIVEN</a:t>
            </a:r>
          </a:p>
        </p:txBody>
      </p:sp>
      <p:sp>
        <p:nvSpPr>
          <p:cNvPr id="29" name="TextBox 28"/>
          <p:cNvSpPr txBox="1"/>
          <p:nvPr/>
        </p:nvSpPr>
        <p:spPr>
          <a:xfrm>
            <a:off x="4010805" y="5714999"/>
            <a:ext cx="5142970" cy="445532"/>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200" b="1" dirty="0">
                <a:solidFill>
                  <a:schemeClr val="tx1"/>
                </a:solidFill>
              </a:rPr>
              <a:t>It is our mission to serve – both by serving our customers and by giving our profits to charity.</a:t>
            </a:r>
          </a:p>
        </p:txBody>
      </p:sp>
      <p:sp>
        <p:nvSpPr>
          <p:cNvPr id="30" name="Rectangle 29"/>
          <p:cNvSpPr/>
          <p:nvPr/>
        </p:nvSpPr>
        <p:spPr>
          <a:xfrm>
            <a:off x="1208324" y="4495799"/>
            <a:ext cx="2662284" cy="369332"/>
          </a:xfrm>
          <a:prstGeom prst="rect">
            <a:avLst/>
          </a:prstGeom>
          <a:ln>
            <a:solidFill>
              <a:srgbClr val="7F7F7F"/>
            </a:solidFill>
            <a:prstDash val="lgDash"/>
          </a:ln>
        </p:spPr>
        <p:txBody>
          <a:bodyPr wrap="square">
            <a:spAutoFit/>
          </a:bodyPr>
          <a:lstStyle/>
          <a:p>
            <a:r>
              <a:rPr lang="en-US" b="1" dirty="0">
                <a:solidFill>
                  <a:schemeClr val="accent4"/>
                </a:solidFill>
              </a:rPr>
              <a:t>BUSINESS ADVANTAGE</a:t>
            </a:r>
          </a:p>
        </p:txBody>
      </p:sp>
      <p:sp>
        <p:nvSpPr>
          <p:cNvPr id="31" name="TextBox 30"/>
          <p:cNvSpPr txBox="1"/>
          <p:nvPr/>
        </p:nvSpPr>
        <p:spPr>
          <a:xfrm>
            <a:off x="4023008" y="4495799"/>
            <a:ext cx="5142970" cy="445532"/>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200" b="1" dirty="0">
                <a:solidFill>
                  <a:schemeClr val="tx1"/>
                </a:solidFill>
              </a:rPr>
              <a:t>A live receptionist captures more leads, closes more sales and projects a professional image.</a:t>
            </a:r>
            <a:endParaRPr lang="en-US" sz="1400" dirty="0">
              <a:solidFill>
                <a:schemeClr val="tx1"/>
              </a:solidFill>
            </a:endParaRPr>
          </a:p>
        </p:txBody>
      </p:sp>
      <p:sp>
        <p:nvSpPr>
          <p:cNvPr id="3" name="Subtitle 2">
            <a:extLst>
              <a:ext uri="{FF2B5EF4-FFF2-40B4-BE49-F238E27FC236}">
                <a16:creationId xmlns:a16="http://schemas.microsoft.com/office/drawing/2014/main" id="{071ED6B8-1054-12E8-DF83-9AFDEA4D07E0}"/>
              </a:ext>
            </a:extLst>
          </p:cNvPr>
          <p:cNvSpPr txBox="1">
            <a:spLocks/>
          </p:cNvSpPr>
          <p:nvPr/>
        </p:nvSpPr>
        <p:spPr>
          <a:xfrm>
            <a:off x="1371600" y="226973"/>
            <a:ext cx="4038600"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buNone/>
            </a:pPr>
            <a:r>
              <a:rPr lang="en-US" b="1" spc="-150" dirty="0">
                <a:solidFill>
                  <a:srgbClr val="FCDE81"/>
                </a:solidFill>
                <a:latin typeface="Calibri" pitchFamily="34" charset="0"/>
                <a:ea typeface="Franchise" pitchFamily="49" charset="0"/>
              </a:rPr>
              <a:t>* MESSAGING</a:t>
            </a:r>
          </a:p>
          <a:p>
            <a:pPr marL="403225" indent="0">
              <a:lnSpc>
                <a:spcPct val="80000"/>
              </a:lnSpc>
              <a:spcBef>
                <a:spcPts val="0"/>
              </a:spcBef>
              <a:buNone/>
            </a:pPr>
            <a:r>
              <a:rPr lang="en-US" b="1" spc="-150" dirty="0">
                <a:solidFill>
                  <a:schemeClr val="bg1"/>
                </a:solidFill>
                <a:latin typeface="Calibri" pitchFamily="34" charset="0"/>
                <a:ea typeface="Franchise" pitchFamily="49" charset="0"/>
              </a:rPr>
              <a:t>Value </a:t>
            </a:r>
            <a:r>
              <a:rPr lang="en-US" b="1" spc="-150" dirty="0" err="1">
                <a:solidFill>
                  <a:schemeClr val="bg1"/>
                </a:solidFill>
                <a:latin typeface="Calibri" pitchFamily="34" charset="0"/>
                <a:ea typeface="Franchise" pitchFamily="49" charset="0"/>
              </a:rPr>
              <a:t>Propostion</a:t>
            </a:r>
            <a:endParaRPr lang="en-US" b="1" spc="-150" dirty="0">
              <a:solidFill>
                <a:schemeClr val="bg1"/>
              </a:solidFill>
              <a:latin typeface="Calibri" pitchFamily="34" charset="0"/>
              <a:ea typeface="Franchise" pitchFamily="49" charset="0"/>
            </a:endParaRPr>
          </a:p>
        </p:txBody>
      </p:sp>
    </p:spTree>
    <p:extLst>
      <p:ext uri="{BB962C8B-B14F-4D97-AF65-F5344CB8AC3E}">
        <p14:creationId xmlns:p14="http://schemas.microsoft.com/office/powerpoint/2010/main" val="178343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3F3BE-605A-D2D3-C788-0F5DB1590AF8}"/>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8B7BF5C-1EE3-C553-13D9-8B0B0F8FCED2}"/>
              </a:ext>
            </a:extLst>
          </p:cNvPr>
          <p:cNvSpPr>
            <a:spLocks noGrp="1"/>
          </p:cNvSpPr>
          <p:nvPr>
            <p:ph type="dt" sz="half" idx="10"/>
          </p:nvPr>
        </p:nvSpPr>
        <p:spPr/>
        <p:txBody>
          <a:bodyPr/>
          <a:lstStyle/>
          <a:p>
            <a:fld id="{F6F098AA-1371-4225-BF6B-1096DD60C270}" type="datetime1">
              <a:rPr lang="en-US" smtClean="0"/>
              <a:t>5/12/2026</a:t>
            </a:fld>
            <a:endParaRPr lang="en-US"/>
          </a:p>
        </p:txBody>
      </p:sp>
      <p:sp>
        <p:nvSpPr>
          <p:cNvPr id="3" name="Footer Placeholder 2">
            <a:extLst>
              <a:ext uri="{FF2B5EF4-FFF2-40B4-BE49-F238E27FC236}">
                <a16:creationId xmlns:a16="http://schemas.microsoft.com/office/drawing/2014/main" id="{E8EBA1E2-E5E2-C60D-5B57-AFC2932FD78B}"/>
              </a:ext>
            </a:extLst>
          </p:cNvPr>
          <p:cNvSpPr>
            <a:spLocks noGrp="1"/>
          </p:cNvSpPr>
          <p:nvPr>
            <p:ph type="ftr" sz="quarter" idx="11"/>
          </p:nvPr>
        </p:nvSpPr>
        <p:spPr/>
        <p:txBody>
          <a:bodyPr/>
          <a:lstStyle/>
          <a:p>
            <a:r>
              <a:rPr lang="en-US"/>
              <a:t>Example Brand Platform</a:t>
            </a:r>
            <a:endParaRPr lang="en-US" dirty="0"/>
          </a:p>
        </p:txBody>
      </p:sp>
      <p:grpSp>
        <p:nvGrpSpPr>
          <p:cNvPr id="7" name="Group 6">
            <a:extLst>
              <a:ext uri="{FF2B5EF4-FFF2-40B4-BE49-F238E27FC236}">
                <a16:creationId xmlns:a16="http://schemas.microsoft.com/office/drawing/2014/main" id="{B6BFBDA0-086F-D314-03D8-6B29054DEDD9}"/>
              </a:ext>
            </a:extLst>
          </p:cNvPr>
          <p:cNvGrpSpPr/>
          <p:nvPr/>
        </p:nvGrpSpPr>
        <p:grpSpPr>
          <a:xfrm>
            <a:off x="10083312" y="120311"/>
            <a:ext cx="379264" cy="365125"/>
            <a:chOff x="8559312" y="120310"/>
            <a:chExt cx="379264" cy="365125"/>
          </a:xfrm>
        </p:grpSpPr>
        <p:sp>
          <p:nvSpPr>
            <p:cNvPr id="8" name="Flowchart: Off-page Connector 7">
              <a:extLst>
                <a:ext uri="{FF2B5EF4-FFF2-40B4-BE49-F238E27FC236}">
                  <a16:creationId xmlns:a16="http://schemas.microsoft.com/office/drawing/2014/main" id="{7D7BE550-52AA-7F91-D780-817B81E2C1B3}"/>
                </a:ext>
              </a:extLst>
            </p:cNvPr>
            <p:cNvSpPr/>
            <p:nvPr/>
          </p:nvSpPr>
          <p:spPr>
            <a:xfrm>
              <a:off x="8559312" y="177255"/>
              <a:ext cx="379264" cy="297731"/>
            </a:xfrm>
            <a:prstGeom prst="flowChartOffpageConnector">
              <a:avLst/>
            </a:prstGeom>
            <a:solidFill>
              <a:srgbClr val="FCDE8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9" name="Slide Number Placeholder 5">
              <a:extLst>
                <a:ext uri="{FF2B5EF4-FFF2-40B4-BE49-F238E27FC236}">
                  <a16:creationId xmlns:a16="http://schemas.microsoft.com/office/drawing/2014/main" id="{305D7D9B-977A-6ADE-76CD-DFAFBB312B65}"/>
                </a:ext>
              </a:extLst>
            </p:cNvPr>
            <p:cNvSpPr txBox="1">
              <a:spLocks/>
            </p:cNvSpPr>
            <p:nvPr/>
          </p:nvSpPr>
          <p:spPr>
            <a:xfrm>
              <a:off x="8559312" y="120310"/>
              <a:ext cx="3792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8E98-7330-4E51-9BDD-CCCBB6EFCF68}" type="slidenum">
                <a:rPr lang="en-US" b="1">
                  <a:solidFill>
                    <a:srgbClr val="7F7F7F"/>
                  </a:solidFill>
                </a:rPr>
                <a:pPr/>
                <a:t>14</a:t>
              </a:fld>
              <a:endParaRPr lang="en-US" b="1" dirty="0">
                <a:solidFill>
                  <a:srgbClr val="7F7F7F"/>
                </a:solidFill>
              </a:endParaRPr>
            </a:p>
          </p:txBody>
        </p:sp>
      </p:grpSp>
      <p:sp>
        <p:nvSpPr>
          <p:cNvPr id="10" name="Subtitle 2">
            <a:extLst>
              <a:ext uri="{FF2B5EF4-FFF2-40B4-BE49-F238E27FC236}">
                <a16:creationId xmlns:a16="http://schemas.microsoft.com/office/drawing/2014/main" id="{448774C5-58B3-3676-2A36-61C7F271551A}"/>
              </a:ext>
            </a:extLst>
          </p:cNvPr>
          <p:cNvSpPr txBox="1">
            <a:spLocks/>
          </p:cNvSpPr>
          <p:nvPr/>
        </p:nvSpPr>
        <p:spPr>
          <a:xfrm>
            <a:off x="1371600" y="226973"/>
            <a:ext cx="7056784"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buNone/>
            </a:pPr>
            <a:r>
              <a:rPr lang="en-US" b="1" spc="-150" dirty="0">
                <a:solidFill>
                  <a:srgbClr val="FCDE81"/>
                </a:solidFill>
                <a:latin typeface="Calibri" pitchFamily="34" charset="0"/>
                <a:ea typeface="Franchise" pitchFamily="49" charset="0"/>
              </a:rPr>
              <a:t>* MESSAGING</a:t>
            </a:r>
          </a:p>
          <a:p>
            <a:pPr marL="403225" indent="0">
              <a:lnSpc>
                <a:spcPct val="80000"/>
              </a:lnSpc>
              <a:spcBef>
                <a:spcPts val="0"/>
              </a:spcBef>
              <a:buNone/>
            </a:pPr>
            <a:r>
              <a:rPr lang="en-US" b="1" spc="-150" dirty="0">
                <a:solidFill>
                  <a:schemeClr val="bg1"/>
                </a:solidFill>
                <a:latin typeface="Calibri" pitchFamily="34" charset="0"/>
                <a:ea typeface="Franchise" pitchFamily="49" charset="0"/>
              </a:rPr>
              <a:t>Elevator Pitch</a:t>
            </a:r>
          </a:p>
        </p:txBody>
      </p:sp>
      <p:sp>
        <p:nvSpPr>
          <p:cNvPr id="14" name="TextBox 13">
            <a:extLst>
              <a:ext uri="{FF2B5EF4-FFF2-40B4-BE49-F238E27FC236}">
                <a16:creationId xmlns:a16="http://schemas.microsoft.com/office/drawing/2014/main" id="{7314C18E-F326-D7D1-FE6A-85E737BE59E0}"/>
              </a:ext>
            </a:extLst>
          </p:cNvPr>
          <p:cNvSpPr txBox="1"/>
          <p:nvPr/>
        </p:nvSpPr>
        <p:spPr>
          <a:xfrm>
            <a:off x="838200" y="1371600"/>
            <a:ext cx="5029200" cy="4585871"/>
          </a:xfrm>
          <a:prstGeom prst="rect">
            <a:avLst/>
          </a:prstGeom>
          <a:noFill/>
        </p:spPr>
        <p:txBody>
          <a:bodyPr wrap="square">
            <a:spAutoFit/>
          </a:bodyPr>
          <a:lstStyle/>
          <a:p>
            <a:pPr>
              <a:spcAft>
                <a:spcPts val="600"/>
              </a:spcAft>
            </a:pPr>
            <a:r>
              <a:rPr lang="en-US" sz="1400" dirty="0">
                <a:solidFill>
                  <a:srgbClr val="00376E"/>
                </a:solidFill>
                <a:latin typeface="Sofia Pro"/>
              </a:rPr>
              <a:t>If you’re out in the field and an important call comes in, what is the customer experience?</a:t>
            </a:r>
          </a:p>
          <a:p>
            <a:pPr>
              <a:spcAft>
                <a:spcPts val="600"/>
              </a:spcAft>
            </a:pPr>
            <a:r>
              <a:rPr lang="en-US" sz="1400" b="0" i="1" dirty="0">
                <a:solidFill>
                  <a:srgbClr val="00376E"/>
                </a:solidFill>
                <a:effectLst/>
                <a:latin typeface="Sofia Pro"/>
              </a:rPr>
              <a:t>[Prospective customer des</a:t>
            </a:r>
            <a:r>
              <a:rPr lang="en-US" sz="1400" i="1" dirty="0">
                <a:solidFill>
                  <a:srgbClr val="00376E"/>
                </a:solidFill>
                <a:latin typeface="Sofia Pro"/>
              </a:rPr>
              <a:t>cribes voicemail]</a:t>
            </a:r>
          </a:p>
          <a:p>
            <a:pPr>
              <a:spcAft>
                <a:spcPts val="600"/>
              </a:spcAft>
            </a:pPr>
            <a:r>
              <a:rPr lang="en-US" sz="1400" dirty="0">
                <a:solidFill>
                  <a:srgbClr val="00376E"/>
                </a:solidFill>
                <a:latin typeface="Sofia Pro"/>
              </a:rPr>
              <a:t>You just described a missed call, and missed calls cost you</a:t>
            </a:r>
            <a:r>
              <a:rPr lang="en-US" sz="1400" b="0" i="0" dirty="0">
                <a:solidFill>
                  <a:srgbClr val="00376E"/>
                </a:solidFill>
                <a:effectLst/>
                <a:latin typeface="Sofia Pro"/>
              </a:rPr>
              <a:t> customers. Every business your size has this issue.</a:t>
            </a:r>
          </a:p>
          <a:p>
            <a:pPr>
              <a:spcAft>
                <a:spcPts val="600"/>
              </a:spcAft>
            </a:pPr>
            <a:r>
              <a:rPr lang="en-US" sz="1400" b="0" i="0" dirty="0">
                <a:solidFill>
                  <a:srgbClr val="00376E"/>
                </a:solidFill>
                <a:effectLst/>
                <a:latin typeface="Sofia Pro"/>
              </a:rPr>
              <a:t>Imagine you are the prospect making the call, and you are greeted by a warm, attentive professional who understands your business and gives you the confidence that your needs are important.</a:t>
            </a:r>
          </a:p>
          <a:p>
            <a:pPr>
              <a:spcAft>
                <a:spcPts val="600"/>
              </a:spcAft>
            </a:pPr>
            <a:r>
              <a:rPr lang="en-US" sz="1400" i="1" dirty="0">
                <a:solidFill>
                  <a:srgbClr val="00376E"/>
                </a:solidFill>
                <a:latin typeface="Sofia Pro"/>
              </a:rPr>
              <a:t>[answers: “That would be fantastic]</a:t>
            </a:r>
            <a:endParaRPr lang="en-US" sz="1400" b="0" i="1" dirty="0">
              <a:solidFill>
                <a:srgbClr val="00376E"/>
              </a:solidFill>
              <a:effectLst/>
              <a:latin typeface="Sofia Pro"/>
            </a:endParaRPr>
          </a:p>
          <a:p>
            <a:pPr>
              <a:spcAft>
                <a:spcPts val="600"/>
              </a:spcAft>
            </a:pPr>
            <a:r>
              <a:rPr lang="en-US" sz="1400" dirty="0">
                <a:solidFill>
                  <a:srgbClr val="00376E"/>
                </a:solidFill>
                <a:latin typeface="Sofia Pro"/>
              </a:rPr>
              <a:t>I don’t have to explain how your voicemail machine is costing you customers. </a:t>
            </a:r>
          </a:p>
          <a:p>
            <a:pPr>
              <a:spcAft>
                <a:spcPts val="600"/>
              </a:spcAft>
            </a:pPr>
            <a:r>
              <a:rPr lang="en-US" sz="1400" dirty="0">
                <a:solidFill>
                  <a:srgbClr val="00376E"/>
                </a:solidFill>
                <a:latin typeface="Sofia Pro"/>
              </a:rPr>
              <a:t>Chatty Reception fills a unique niche for solo entrepreneurs. We provide friendly, US-based virtual receptionists who answer your incoming phone calls, 24 hours a day, just as if they were in your office!</a:t>
            </a:r>
          </a:p>
          <a:p>
            <a:pPr>
              <a:spcAft>
                <a:spcPts val="600"/>
              </a:spcAft>
            </a:pPr>
            <a:r>
              <a:rPr lang="en-US" sz="1400" dirty="0">
                <a:solidFill>
                  <a:srgbClr val="00376E"/>
                </a:solidFill>
                <a:latin typeface="Sofia Pro"/>
              </a:rPr>
              <a:t>Chatty is more than a convenience. What if I could show you how we can grow your business?</a:t>
            </a:r>
          </a:p>
          <a:p>
            <a:pPr>
              <a:spcAft>
                <a:spcPts val="600"/>
              </a:spcAft>
            </a:pPr>
            <a:endParaRPr lang="en-US" sz="1400" dirty="0">
              <a:solidFill>
                <a:srgbClr val="00376E"/>
              </a:solidFill>
              <a:latin typeface="Sofia Pro"/>
            </a:endParaRPr>
          </a:p>
        </p:txBody>
      </p:sp>
      <p:sp>
        <p:nvSpPr>
          <p:cNvPr id="15" name="TextBox 14">
            <a:extLst>
              <a:ext uri="{FF2B5EF4-FFF2-40B4-BE49-F238E27FC236}">
                <a16:creationId xmlns:a16="http://schemas.microsoft.com/office/drawing/2014/main" id="{ED652C82-2AA0-51F2-9E7C-704EF18E4520}"/>
              </a:ext>
            </a:extLst>
          </p:cNvPr>
          <p:cNvSpPr txBox="1"/>
          <p:nvPr/>
        </p:nvSpPr>
        <p:spPr>
          <a:xfrm>
            <a:off x="6248400" y="1371600"/>
            <a:ext cx="5029200" cy="4278094"/>
          </a:xfrm>
          <a:prstGeom prst="rect">
            <a:avLst/>
          </a:prstGeom>
          <a:noFill/>
        </p:spPr>
        <p:txBody>
          <a:bodyPr wrap="square">
            <a:spAutoFit/>
          </a:bodyPr>
          <a:lstStyle/>
          <a:p>
            <a:pPr marL="285750" indent="-285750">
              <a:buFontTx/>
              <a:buChar char="-"/>
            </a:pPr>
            <a:r>
              <a:rPr lang="en-US" sz="1400" dirty="0">
                <a:solidFill>
                  <a:srgbClr val="00376E"/>
                </a:solidFill>
                <a:latin typeface="Sofia Pro"/>
              </a:rPr>
              <a:t>We capture 1.6 million sales leads per year – all potential revenue.</a:t>
            </a:r>
          </a:p>
          <a:p>
            <a:pPr marL="285750" indent="-285750">
              <a:buFontTx/>
              <a:buChar char="-"/>
            </a:pPr>
            <a:r>
              <a:rPr lang="en-US" sz="1400" dirty="0">
                <a:solidFill>
                  <a:srgbClr val="00376E"/>
                </a:solidFill>
                <a:latin typeface="Sofia Pro"/>
              </a:rPr>
              <a:t>Our average answer time is under 10 seconds</a:t>
            </a:r>
          </a:p>
          <a:p>
            <a:pPr marL="285750" indent="-285750">
              <a:buFontTx/>
              <a:buChar char="-"/>
            </a:pPr>
            <a:r>
              <a:rPr lang="en-US" sz="1400" dirty="0">
                <a:solidFill>
                  <a:srgbClr val="00376E"/>
                </a:solidFill>
                <a:latin typeface="Sofia Pro"/>
              </a:rPr>
              <a:t>And we filter those annoying robocalls and spam – those calls cost you big time in productivity and distraction from your work.</a:t>
            </a:r>
          </a:p>
          <a:p>
            <a:r>
              <a:rPr lang="en-US" sz="1400" dirty="0">
                <a:solidFill>
                  <a:srgbClr val="00376E"/>
                </a:solidFill>
                <a:latin typeface="Sofia Pro"/>
              </a:rPr>
              <a:t> </a:t>
            </a:r>
          </a:p>
          <a:p>
            <a:pPr>
              <a:spcAft>
                <a:spcPts val="600"/>
              </a:spcAft>
            </a:pPr>
            <a:r>
              <a:rPr lang="en-US" sz="1400" dirty="0">
                <a:solidFill>
                  <a:srgbClr val="00376E"/>
                </a:solidFill>
                <a:latin typeface="Sofia Pro"/>
              </a:rPr>
              <a:t>One more question: Do you ever take time off? Golf, doctor, vacation, the gym?</a:t>
            </a:r>
          </a:p>
          <a:p>
            <a:pPr>
              <a:spcAft>
                <a:spcPts val="600"/>
              </a:spcAft>
            </a:pPr>
            <a:r>
              <a:rPr lang="en-US" sz="1400" b="0" i="0" dirty="0">
                <a:solidFill>
                  <a:srgbClr val="00376E"/>
                </a:solidFill>
                <a:effectLst/>
                <a:latin typeface="Sofia Pro"/>
              </a:rPr>
              <a:t>[answers]</a:t>
            </a:r>
          </a:p>
          <a:p>
            <a:pPr>
              <a:spcAft>
                <a:spcPts val="600"/>
              </a:spcAft>
            </a:pPr>
            <a:r>
              <a:rPr lang="en-US" sz="1400" dirty="0">
                <a:solidFill>
                  <a:srgbClr val="00376E"/>
                </a:solidFill>
                <a:latin typeface="Sofia Pro"/>
              </a:rPr>
              <a:t>How would it feel if you could take time off and know that your business is still being covered?</a:t>
            </a:r>
          </a:p>
          <a:p>
            <a:pPr>
              <a:spcAft>
                <a:spcPts val="600"/>
              </a:spcAft>
            </a:pPr>
            <a:r>
              <a:rPr lang="en-US" sz="1400" b="0" i="0" dirty="0">
                <a:solidFill>
                  <a:srgbClr val="00376E"/>
                </a:solidFill>
                <a:effectLst/>
                <a:latin typeface="Sofia Pro"/>
              </a:rPr>
              <a:t>[ans</a:t>
            </a:r>
            <a:r>
              <a:rPr lang="en-US" sz="1400" dirty="0">
                <a:solidFill>
                  <a:srgbClr val="00376E"/>
                </a:solidFill>
                <a:latin typeface="Sofia Pro"/>
              </a:rPr>
              <a:t>wers]</a:t>
            </a:r>
          </a:p>
          <a:p>
            <a:pPr>
              <a:spcAft>
                <a:spcPts val="600"/>
              </a:spcAft>
            </a:pPr>
            <a:r>
              <a:rPr lang="en-US" sz="1400" dirty="0">
                <a:solidFill>
                  <a:srgbClr val="00376E"/>
                </a:solidFill>
                <a:latin typeface="Sofia Pro"/>
              </a:rPr>
              <a:t>Chatty is all about making life easier for small businesses. That’s why we’ve designed our virtual receptionist pricing to be the most straightforward and inclusive on the market. We have plans that begin at $250 per month. Compare that to adding someone to your payroll at $4,000 per month.</a:t>
            </a:r>
            <a:endParaRPr lang="en-US" sz="1400" b="0" i="0" dirty="0">
              <a:solidFill>
                <a:srgbClr val="00376E"/>
              </a:solidFill>
              <a:effectLst/>
              <a:latin typeface="Sofia Pro"/>
            </a:endParaRPr>
          </a:p>
        </p:txBody>
      </p:sp>
    </p:spTree>
    <p:extLst>
      <p:ext uri="{BB962C8B-B14F-4D97-AF65-F5344CB8AC3E}">
        <p14:creationId xmlns:p14="http://schemas.microsoft.com/office/powerpoint/2010/main" val="688724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p:cNvSpPr>
            <a:spLocks noGrp="1"/>
          </p:cNvSpPr>
          <p:nvPr>
            <p:ph type="dt" sz="half" idx="10"/>
          </p:nvPr>
        </p:nvSpPr>
        <p:spPr/>
        <p:txBody>
          <a:bodyPr/>
          <a:lstStyle/>
          <a:p>
            <a:fld id="{68FB4083-2F58-473C-AAE7-468C6792D540}" type="datetime1">
              <a:rPr lang="en-US" smtClean="0"/>
              <a:t>5/12/2026</a:t>
            </a:fld>
            <a:endParaRPr lang="en-US"/>
          </a:p>
        </p:txBody>
      </p:sp>
      <p:sp>
        <p:nvSpPr>
          <p:cNvPr id="18" name="Footer Placeholder 17"/>
          <p:cNvSpPr>
            <a:spLocks noGrp="1"/>
          </p:cNvSpPr>
          <p:nvPr>
            <p:ph type="ftr" sz="quarter" idx="11"/>
          </p:nvPr>
        </p:nvSpPr>
        <p:spPr/>
        <p:txBody>
          <a:bodyPr/>
          <a:lstStyle/>
          <a:p>
            <a:r>
              <a:rPr lang="en-US"/>
              <a:t>Example Brand Platform</a:t>
            </a:r>
          </a:p>
        </p:txBody>
      </p:sp>
      <p:sp>
        <p:nvSpPr>
          <p:cNvPr id="25" name="Subtitle 2"/>
          <p:cNvSpPr txBox="1">
            <a:spLocks/>
          </p:cNvSpPr>
          <p:nvPr/>
        </p:nvSpPr>
        <p:spPr>
          <a:xfrm>
            <a:off x="684343" y="342448"/>
            <a:ext cx="7056784"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spc="-150" dirty="0">
                <a:solidFill>
                  <a:srgbClr val="FCDE81"/>
                </a:solidFill>
                <a:latin typeface="Calibri" pitchFamily="34" charset="0"/>
                <a:ea typeface="Franchise" pitchFamily="49" charset="0"/>
              </a:rPr>
              <a:t>* </a:t>
            </a:r>
            <a:r>
              <a:rPr lang="en-US" b="1" spc="-150" dirty="0">
                <a:solidFill>
                  <a:schemeClr val="bg1"/>
                </a:solidFill>
                <a:latin typeface="Calibri" pitchFamily="34" charset="0"/>
                <a:ea typeface="Franchise" pitchFamily="49" charset="0"/>
              </a:rPr>
              <a:t>Brand Positioning Statement</a:t>
            </a:r>
          </a:p>
        </p:txBody>
      </p:sp>
      <p:sp>
        <p:nvSpPr>
          <p:cNvPr id="11" name="TextBox 10"/>
          <p:cNvSpPr txBox="1"/>
          <p:nvPr/>
        </p:nvSpPr>
        <p:spPr>
          <a:xfrm>
            <a:off x="3124826" y="1408246"/>
            <a:ext cx="5765370" cy="609600"/>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spcBef>
                <a:spcPts val="1200"/>
              </a:spcBef>
            </a:pPr>
            <a:endParaRPr lang="en-US" sz="1400" b="1" dirty="0">
              <a:solidFill>
                <a:schemeClr val="tx1"/>
              </a:solidFill>
            </a:endParaRPr>
          </a:p>
          <a:p>
            <a:pPr algn="l"/>
            <a:r>
              <a:rPr lang="en-US" sz="1400" b="1" dirty="0">
                <a:solidFill>
                  <a:schemeClr val="tx1"/>
                </a:solidFill>
              </a:rPr>
              <a:t>For start-ups, entrepreneurs, and growing businesses,</a:t>
            </a:r>
          </a:p>
          <a:p>
            <a:endParaRPr lang="en-US" dirty="0">
              <a:solidFill>
                <a:schemeClr val="tx1"/>
              </a:solidFill>
            </a:endParaRPr>
          </a:p>
        </p:txBody>
      </p:sp>
      <p:sp>
        <p:nvSpPr>
          <p:cNvPr id="12" name="TextBox 11"/>
          <p:cNvSpPr txBox="1"/>
          <p:nvPr/>
        </p:nvSpPr>
        <p:spPr>
          <a:xfrm>
            <a:off x="3129992" y="2170245"/>
            <a:ext cx="5760204" cy="685800"/>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sz="1400" b="1" dirty="0">
              <a:solidFill>
                <a:schemeClr val="tx1"/>
              </a:solidFill>
            </a:endParaRPr>
          </a:p>
          <a:p>
            <a:pPr algn="l"/>
            <a:r>
              <a:rPr lang="en-US" sz="1400" b="1" dirty="0">
                <a:solidFill>
                  <a:schemeClr val="tx1"/>
                </a:solidFill>
              </a:rPr>
              <a:t>who wish to project a professional image without incurring the overhead or financial commitment of a hired, full-time position…</a:t>
            </a:r>
          </a:p>
          <a:p>
            <a:endParaRPr lang="en-US" dirty="0">
              <a:solidFill>
                <a:schemeClr val="tx1"/>
              </a:solidFill>
            </a:endParaRPr>
          </a:p>
        </p:txBody>
      </p:sp>
      <p:sp>
        <p:nvSpPr>
          <p:cNvPr id="13" name="TextBox 12"/>
          <p:cNvSpPr txBox="1"/>
          <p:nvPr/>
        </p:nvSpPr>
        <p:spPr>
          <a:xfrm>
            <a:off x="3129992" y="3084645"/>
            <a:ext cx="5760204" cy="533400"/>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sz="1400" b="1" dirty="0">
              <a:solidFill>
                <a:schemeClr val="tx1"/>
              </a:solidFill>
            </a:endParaRPr>
          </a:p>
          <a:p>
            <a:pPr algn="l"/>
            <a:r>
              <a:rPr lang="en-US" sz="1400" b="1" u="sng" dirty="0">
                <a:solidFill>
                  <a:schemeClr val="tx1"/>
                </a:solidFill>
              </a:rPr>
              <a:t>Only</a:t>
            </a:r>
            <a:r>
              <a:rPr lang="en-US" sz="1400" b="1" dirty="0">
                <a:solidFill>
                  <a:schemeClr val="tx1"/>
                </a:solidFill>
              </a:rPr>
              <a:t> CHATTY RECEPTION offers an On-Demand Personal Receptionist service that…</a:t>
            </a:r>
          </a:p>
          <a:p>
            <a:endParaRPr lang="en-US" dirty="0">
              <a:solidFill>
                <a:schemeClr val="tx1"/>
              </a:solidFill>
            </a:endParaRPr>
          </a:p>
        </p:txBody>
      </p:sp>
      <p:sp>
        <p:nvSpPr>
          <p:cNvPr id="15" name="TextBox 14"/>
          <p:cNvSpPr txBox="1"/>
          <p:nvPr/>
        </p:nvSpPr>
        <p:spPr>
          <a:xfrm>
            <a:off x="3129992" y="3694245"/>
            <a:ext cx="5760204" cy="1981200"/>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0"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sz="1400" b="1" dirty="0">
              <a:solidFill>
                <a:schemeClr val="tx1"/>
              </a:solidFill>
            </a:endParaRPr>
          </a:p>
          <a:p>
            <a:pPr marL="285750" indent="-285750" algn="l">
              <a:spcAft>
                <a:spcPts val="600"/>
              </a:spcAft>
              <a:buFont typeface="Arial" panose="020B0604020202020204" pitchFamily="34" charset="0"/>
              <a:buChar char="•"/>
            </a:pPr>
            <a:r>
              <a:rPr lang="en-US" sz="1400" b="1" dirty="0">
                <a:solidFill>
                  <a:schemeClr val="tx1"/>
                </a:solidFill>
              </a:rPr>
              <a:t>MAKES CUSTOMER SERVICE AFFORDABLE by not charging a base rate or minimum,</a:t>
            </a:r>
          </a:p>
          <a:p>
            <a:pPr marL="285750" indent="-285750" algn="l">
              <a:spcAft>
                <a:spcPts val="600"/>
              </a:spcAft>
              <a:buFont typeface="Arial" panose="020B0604020202020204" pitchFamily="34" charset="0"/>
              <a:buChar char="•"/>
            </a:pPr>
            <a:r>
              <a:rPr lang="en-US" sz="1400" b="1" dirty="0">
                <a:solidFill>
                  <a:schemeClr val="tx1"/>
                </a:solidFill>
              </a:rPr>
              <a:t>LEVERAGES THE WORLD-CLASS INFRASTRUCTURE of a PACE-SRO-accredited call center,</a:t>
            </a:r>
          </a:p>
          <a:p>
            <a:pPr marL="285750" indent="-285750" algn="l">
              <a:spcAft>
                <a:spcPts val="600"/>
              </a:spcAft>
              <a:buFont typeface="Arial" panose="020B0604020202020204" pitchFamily="34" charset="0"/>
              <a:buChar char="•"/>
            </a:pPr>
            <a:r>
              <a:rPr lang="en-US" sz="1400" b="1" dirty="0">
                <a:solidFill>
                  <a:schemeClr val="tx1"/>
                </a:solidFill>
              </a:rPr>
              <a:t>PROJECTS A PROFESSIONAL IMAGE that impresses customers, captures leads, and closes more deals, and</a:t>
            </a:r>
          </a:p>
          <a:p>
            <a:pPr marL="285750" indent="-285750" algn="l">
              <a:spcAft>
                <a:spcPts val="600"/>
              </a:spcAft>
              <a:buFont typeface="Arial" panose="020B0604020202020204" pitchFamily="34" charset="0"/>
              <a:buChar char="•"/>
            </a:pPr>
            <a:r>
              <a:rPr lang="en-US" sz="1400" b="1" dirty="0">
                <a:solidFill>
                  <a:schemeClr val="tx1"/>
                </a:solidFill>
              </a:rPr>
              <a:t>REFLECTS our Christian culture of SERVICE, driven by our passion for fostering human connections.</a:t>
            </a:r>
          </a:p>
          <a:p>
            <a:pPr algn="l"/>
            <a:endParaRPr lang="en-US" b="1" dirty="0">
              <a:solidFill>
                <a:schemeClr val="tx1"/>
              </a:solidFill>
            </a:endParaRPr>
          </a:p>
          <a:p>
            <a:endParaRPr lang="en-US" dirty="0">
              <a:solidFill>
                <a:schemeClr val="tx1"/>
              </a:solidFill>
            </a:endParaRPr>
          </a:p>
        </p:txBody>
      </p:sp>
      <p:sp>
        <p:nvSpPr>
          <p:cNvPr id="16" name="TextBox 15"/>
          <p:cNvSpPr txBox="1"/>
          <p:nvPr/>
        </p:nvSpPr>
        <p:spPr>
          <a:xfrm>
            <a:off x="3124826" y="5827845"/>
            <a:ext cx="5765370" cy="533400"/>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sz="1400" b="1" dirty="0">
              <a:solidFill>
                <a:schemeClr val="tx1"/>
              </a:solidFill>
            </a:endParaRPr>
          </a:p>
          <a:p>
            <a:pPr algn="l"/>
            <a:r>
              <a:rPr lang="en-US" sz="1400" b="1" dirty="0">
                <a:solidFill>
                  <a:schemeClr val="tx1"/>
                </a:solidFill>
              </a:rPr>
              <a:t>The success of our approach is evidenced by the satisfaction of our customers, as well as the quality and loyalty of our employees.</a:t>
            </a:r>
          </a:p>
          <a:p>
            <a:endParaRPr lang="en-US" dirty="0">
              <a:solidFill>
                <a:schemeClr val="tx1"/>
              </a:solidFill>
            </a:endParaRPr>
          </a:p>
        </p:txBody>
      </p:sp>
      <p:sp>
        <p:nvSpPr>
          <p:cNvPr id="2" name="Rectangle 1"/>
          <p:cNvSpPr/>
          <p:nvPr/>
        </p:nvSpPr>
        <p:spPr>
          <a:xfrm>
            <a:off x="667624" y="1479723"/>
            <a:ext cx="2271944" cy="369332"/>
          </a:xfrm>
          <a:prstGeom prst="rect">
            <a:avLst/>
          </a:prstGeom>
          <a:ln>
            <a:solidFill>
              <a:srgbClr val="7F7F7F"/>
            </a:solidFill>
            <a:prstDash val="lgDash"/>
          </a:ln>
        </p:spPr>
        <p:txBody>
          <a:bodyPr wrap="square">
            <a:spAutoFit/>
          </a:bodyPr>
          <a:lstStyle/>
          <a:p>
            <a:r>
              <a:rPr lang="en-US" b="1" dirty="0">
                <a:solidFill>
                  <a:schemeClr val="accent3"/>
                </a:solidFill>
              </a:rPr>
              <a:t>Target customers</a:t>
            </a:r>
          </a:p>
        </p:txBody>
      </p:sp>
      <p:sp>
        <p:nvSpPr>
          <p:cNvPr id="17" name="Rectangle 16"/>
          <p:cNvSpPr/>
          <p:nvPr/>
        </p:nvSpPr>
        <p:spPr>
          <a:xfrm>
            <a:off x="659875" y="2122959"/>
            <a:ext cx="2271944" cy="646331"/>
          </a:xfrm>
          <a:prstGeom prst="rect">
            <a:avLst/>
          </a:prstGeom>
          <a:ln>
            <a:solidFill>
              <a:srgbClr val="7F7F7F"/>
            </a:solidFill>
            <a:prstDash val="lgDash"/>
          </a:ln>
        </p:spPr>
        <p:txBody>
          <a:bodyPr wrap="square">
            <a:spAutoFit/>
          </a:bodyPr>
          <a:lstStyle/>
          <a:p>
            <a:r>
              <a:rPr lang="en-US" b="1" dirty="0">
                <a:solidFill>
                  <a:schemeClr val="accent3"/>
                </a:solidFill>
              </a:rPr>
              <a:t>Problem they seek to solve</a:t>
            </a:r>
          </a:p>
        </p:txBody>
      </p:sp>
      <p:sp>
        <p:nvSpPr>
          <p:cNvPr id="19" name="Rectangle 18"/>
          <p:cNvSpPr/>
          <p:nvPr/>
        </p:nvSpPr>
        <p:spPr>
          <a:xfrm>
            <a:off x="667624" y="3079923"/>
            <a:ext cx="2271944" cy="584775"/>
          </a:xfrm>
          <a:prstGeom prst="rect">
            <a:avLst/>
          </a:prstGeom>
          <a:ln>
            <a:solidFill>
              <a:srgbClr val="7F7F7F"/>
            </a:solidFill>
            <a:prstDash val="lgDash"/>
          </a:ln>
        </p:spPr>
        <p:txBody>
          <a:bodyPr wrap="square">
            <a:spAutoFit/>
          </a:bodyPr>
          <a:lstStyle/>
          <a:p>
            <a:r>
              <a:rPr lang="en-US" b="1" dirty="0">
                <a:solidFill>
                  <a:schemeClr val="accent3"/>
                </a:solidFill>
              </a:rPr>
              <a:t>Our unique approach </a:t>
            </a:r>
            <a:r>
              <a:rPr lang="en-US" sz="1400" b="1" dirty="0">
                <a:solidFill>
                  <a:schemeClr val="accent3"/>
                </a:solidFill>
              </a:rPr>
              <a:t>(</a:t>
            </a:r>
            <a:r>
              <a:rPr lang="en-US" sz="1400" b="1" i="1" dirty="0">
                <a:solidFill>
                  <a:schemeClr val="accent3"/>
                </a:solidFill>
              </a:rPr>
              <a:t>Secret Sauce)</a:t>
            </a:r>
            <a:endParaRPr lang="en-US" b="1" dirty="0">
              <a:solidFill>
                <a:schemeClr val="accent3"/>
              </a:solidFill>
            </a:endParaRPr>
          </a:p>
        </p:txBody>
      </p:sp>
      <p:sp>
        <p:nvSpPr>
          <p:cNvPr id="21" name="Rectangle 20"/>
          <p:cNvSpPr/>
          <p:nvPr/>
        </p:nvSpPr>
        <p:spPr>
          <a:xfrm>
            <a:off x="659875" y="3836089"/>
            <a:ext cx="2271944" cy="369332"/>
          </a:xfrm>
          <a:prstGeom prst="rect">
            <a:avLst/>
          </a:prstGeom>
          <a:ln>
            <a:solidFill>
              <a:srgbClr val="7F7F7F"/>
            </a:solidFill>
            <a:prstDash val="lgDash"/>
          </a:ln>
        </p:spPr>
        <p:txBody>
          <a:bodyPr wrap="square">
            <a:spAutoFit/>
          </a:bodyPr>
          <a:lstStyle/>
          <a:p>
            <a:r>
              <a:rPr lang="en-US" b="1" dirty="0">
                <a:solidFill>
                  <a:schemeClr val="accent3"/>
                </a:solidFill>
              </a:rPr>
              <a:t>How we do it</a:t>
            </a:r>
          </a:p>
        </p:txBody>
      </p:sp>
      <p:sp>
        <p:nvSpPr>
          <p:cNvPr id="22" name="Rectangle 21"/>
          <p:cNvSpPr/>
          <p:nvPr/>
        </p:nvSpPr>
        <p:spPr>
          <a:xfrm>
            <a:off x="591424" y="5823123"/>
            <a:ext cx="2271944" cy="369332"/>
          </a:xfrm>
          <a:prstGeom prst="rect">
            <a:avLst/>
          </a:prstGeom>
          <a:ln>
            <a:solidFill>
              <a:srgbClr val="7F7F7F"/>
            </a:solidFill>
            <a:prstDash val="lgDash"/>
          </a:ln>
        </p:spPr>
        <p:txBody>
          <a:bodyPr wrap="square">
            <a:spAutoFit/>
          </a:bodyPr>
          <a:lstStyle/>
          <a:p>
            <a:r>
              <a:rPr lang="en-US" b="1" dirty="0">
                <a:solidFill>
                  <a:schemeClr val="accent3"/>
                </a:solidFill>
              </a:rPr>
              <a:t>Proof that it works</a:t>
            </a:r>
            <a:endParaRPr lang="en-US" dirty="0">
              <a:solidFill>
                <a:schemeClr val="accent3"/>
              </a:solidFill>
            </a:endParaRPr>
          </a:p>
        </p:txBody>
      </p:sp>
      <p:sp>
        <p:nvSpPr>
          <p:cNvPr id="3" name="Rectangle 2"/>
          <p:cNvSpPr/>
          <p:nvPr/>
        </p:nvSpPr>
        <p:spPr>
          <a:xfrm>
            <a:off x="5874226" y="154543"/>
            <a:ext cx="4260373" cy="923330"/>
          </a:xfrm>
          <a:prstGeom prst="rect">
            <a:avLst/>
          </a:prstGeom>
        </p:spPr>
        <p:txBody>
          <a:bodyPr wrap="square">
            <a:spAutoFit/>
          </a:bodyPr>
          <a:lstStyle/>
          <a:p>
            <a:r>
              <a:rPr lang="en-US" dirty="0">
                <a:solidFill>
                  <a:schemeClr val="bg2"/>
                </a:solidFill>
              </a:rPr>
              <a:t>Who is the Brand for? What is the Brand product? How is the Brand differentiated? What is the reason to believe? </a:t>
            </a:r>
          </a:p>
        </p:txBody>
      </p:sp>
      <p:grpSp>
        <p:nvGrpSpPr>
          <p:cNvPr id="23" name="Group 22"/>
          <p:cNvGrpSpPr/>
          <p:nvPr/>
        </p:nvGrpSpPr>
        <p:grpSpPr>
          <a:xfrm>
            <a:off x="11112278" y="412708"/>
            <a:ext cx="395379" cy="365125"/>
            <a:chOff x="9356485" y="2173069"/>
            <a:chExt cx="395379" cy="365125"/>
          </a:xfrm>
        </p:grpSpPr>
        <p:sp>
          <p:nvSpPr>
            <p:cNvPr id="24" name="Flowchart: Off-page Connector 23"/>
            <p:cNvSpPr/>
            <p:nvPr/>
          </p:nvSpPr>
          <p:spPr>
            <a:xfrm>
              <a:off x="9372600" y="2194527"/>
              <a:ext cx="379264" cy="297731"/>
            </a:xfrm>
            <a:prstGeom prst="flowChartOffpageConnector">
              <a:avLst/>
            </a:prstGeom>
            <a:solidFill>
              <a:srgbClr val="FCDE8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26" name="Slide Number Placeholder 5"/>
            <p:cNvSpPr txBox="1">
              <a:spLocks/>
            </p:cNvSpPr>
            <p:nvPr/>
          </p:nvSpPr>
          <p:spPr>
            <a:xfrm>
              <a:off x="9356485" y="2173069"/>
              <a:ext cx="30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8E98-7330-4E51-9BDD-CCCBB6EFCF68}" type="slidenum">
                <a:rPr lang="en-US" b="1">
                  <a:solidFill>
                    <a:srgbClr val="7F7F7F"/>
                  </a:solidFill>
                </a:rPr>
                <a:pPr/>
                <a:t>2</a:t>
              </a:fld>
              <a:endParaRPr lang="en-US" b="1" dirty="0">
                <a:solidFill>
                  <a:srgbClr val="7F7F7F"/>
                </a:solidFill>
              </a:endParaRPr>
            </a:p>
          </p:txBody>
        </p:sp>
      </p:grpSp>
    </p:spTree>
    <p:extLst>
      <p:ext uri="{BB962C8B-B14F-4D97-AF65-F5344CB8AC3E}">
        <p14:creationId xmlns:p14="http://schemas.microsoft.com/office/powerpoint/2010/main" val="246181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p:cNvSpPr>
            <a:spLocks noGrp="1"/>
          </p:cNvSpPr>
          <p:nvPr>
            <p:ph type="dt" sz="half" idx="10"/>
          </p:nvPr>
        </p:nvSpPr>
        <p:spPr/>
        <p:txBody>
          <a:bodyPr/>
          <a:lstStyle/>
          <a:p>
            <a:fld id="{97E52006-A2BB-4E47-8086-98E62F555768}" type="datetime1">
              <a:rPr lang="en-US" smtClean="0"/>
              <a:t>5/12/2026</a:t>
            </a:fld>
            <a:endParaRPr lang="en-US" dirty="0"/>
          </a:p>
        </p:txBody>
      </p:sp>
      <p:sp>
        <p:nvSpPr>
          <p:cNvPr id="18" name="Footer Placeholder 17"/>
          <p:cNvSpPr>
            <a:spLocks noGrp="1"/>
          </p:cNvSpPr>
          <p:nvPr>
            <p:ph type="ftr" sz="quarter" idx="11"/>
          </p:nvPr>
        </p:nvSpPr>
        <p:spPr/>
        <p:txBody>
          <a:bodyPr/>
          <a:lstStyle/>
          <a:p>
            <a:r>
              <a:rPr lang="en-US"/>
              <a:t>Example Brand Platform</a:t>
            </a:r>
          </a:p>
        </p:txBody>
      </p:sp>
      <p:sp>
        <p:nvSpPr>
          <p:cNvPr id="25" name="Subtitle 2"/>
          <p:cNvSpPr txBox="1">
            <a:spLocks/>
          </p:cNvSpPr>
          <p:nvPr/>
        </p:nvSpPr>
        <p:spPr>
          <a:xfrm>
            <a:off x="838200" y="330836"/>
            <a:ext cx="9982200"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spc="-150" dirty="0">
                <a:solidFill>
                  <a:srgbClr val="FCDE81"/>
                </a:solidFill>
                <a:latin typeface="Calibri" pitchFamily="34" charset="0"/>
                <a:ea typeface="Franchise" pitchFamily="49" charset="0"/>
              </a:rPr>
              <a:t>* </a:t>
            </a:r>
            <a:r>
              <a:rPr lang="en-US" b="1" spc="-150" dirty="0">
                <a:solidFill>
                  <a:schemeClr val="bg1"/>
                </a:solidFill>
                <a:latin typeface="Calibri" pitchFamily="34" charset="0"/>
                <a:ea typeface="Franchise" pitchFamily="49" charset="0"/>
              </a:rPr>
              <a:t>Target Customer </a:t>
            </a:r>
            <a:r>
              <a:rPr lang="en-US" sz="2000" b="1" dirty="0">
                <a:solidFill>
                  <a:schemeClr val="bg2"/>
                </a:solidFill>
                <a:latin typeface="Calibri" pitchFamily="34" charset="0"/>
                <a:ea typeface="Franchise" pitchFamily="49" charset="0"/>
              </a:rPr>
              <a:t>– The Top of the Bell Curve of people who need your product</a:t>
            </a:r>
            <a:r>
              <a:rPr lang="en-US" sz="2000" b="1" dirty="0">
                <a:solidFill>
                  <a:schemeClr val="bg1"/>
                </a:solidFill>
                <a:latin typeface="Calibri" pitchFamily="34" charset="0"/>
                <a:ea typeface="Franchise" pitchFamily="49" charset="0"/>
              </a:rPr>
              <a:t> </a:t>
            </a:r>
            <a:endParaRPr lang="en-US" b="1" dirty="0">
              <a:solidFill>
                <a:schemeClr val="bg1"/>
              </a:solidFill>
              <a:latin typeface="Calibri" pitchFamily="34" charset="0"/>
              <a:ea typeface="Franchise" pitchFamily="49" charset="0"/>
            </a:endParaRPr>
          </a:p>
        </p:txBody>
      </p:sp>
      <p:sp>
        <p:nvSpPr>
          <p:cNvPr id="24" name="TextBox 23"/>
          <p:cNvSpPr txBox="1"/>
          <p:nvPr/>
        </p:nvSpPr>
        <p:spPr>
          <a:xfrm>
            <a:off x="925422" y="4114800"/>
            <a:ext cx="3997872" cy="2133601"/>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spcAft>
                <a:spcPts val="600"/>
              </a:spcAft>
            </a:pPr>
            <a:r>
              <a:rPr lang="en-US" sz="1200" b="1" dirty="0">
                <a:solidFill>
                  <a:schemeClr val="tx1"/>
                </a:solidFill>
              </a:rPr>
              <a:t>We are well-suited for start-ups, solo entrepreneurs, small and growing businesses, including</a:t>
            </a:r>
          </a:p>
          <a:p>
            <a:pPr marL="171450" indent="-171450" algn="l">
              <a:buFont typeface="Arial" panose="020B0604020202020204" pitchFamily="34" charset="0"/>
              <a:buChar char="•"/>
            </a:pPr>
            <a:r>
              <a:rPr lang="en-US" sz="1100" b="1" dirty="0">
                <a:solidFill>
                  <a:schemeClr val="tx1"/>
                </a:solidFill>
              </a:rPr>
              <a:t>Solo Attorneys and Law Firms</a:t>
            </a:r>
          </a:p>
          <a:p>
            <a:pPr marL="171450" indent="-171450" algn="l">
              <a:buFont typeface="Arial" panose="020B0604020202020204" pitchFamily="34" charset="0"/>
              <a:buChar char="•"/>
            </a:pPr>
            <a:r>
              <a:rPr lang="en-US" sz="1100" b="1" dirty="0">
                <a:solidFill>
                  <a:schemeClr val="tx1"/>
                </a:solidFill>
              </a:rPr>
              <a:t>Real Estate Agencies</a:t>
            </a:r>
          </a:p>
          <a:p>
            <a:pPr marL="171450" indent="-171450" algn="l">
              <a:buFont typeface="Arial" panose="020B0604020202020204" pitchFamily="34" charset="0"/>
              <a:buChar char="•"/>
            </a:pPr>
            <a:r>
              <a:rPr lang="en-US" sz="1100" b="1" dirty="0">
                <a:solidFill>
                  <a:schemeClr val="tx1"/>
                </a:solidFill>
              </a:rPr>
              <a:t>Contractors </a:t>
            </a:r>
          </a:p>
          <a:p>
            <a:pPr marL="171450" indent="-171450" algn="l">
              <a:buFont typeface="Arial" panose="020B0604020202020204" pitchFamily="34" charset="0"/>
              <a:buChar char="•"/>
            </a:pPr>
            <a:r>
              <a:rPr lang="en-US" sz="1100" b="1" dirty="0">
                <a:solidFill>
                  <a:schemeClr val="tx1"/>
                </a:solidFill>
              </a:rPr>
              <a:t>Residential Services</a:t>
            </a:r>
          </a:p>
          <a:p>
            <a:pPr marL="171450" indent="-171450" algn="l">
              <a:buFont typeface="Arial" panose="020B0604020202020204" pitchFamily="34" charset="0"/>
              <a:buChar char="•"/>
            </a:pPr>
            <a:r>
              <a:rPr lang="en-US" sz="1100" b="1" dirty="0">
                <a:solidFill>
                  <a:schemeClr val="tx1"/>
                </a:solidFill>
              </a:rPr>
              <a:t>Financial Counselors and Brokers</a:t>
            </a:r>
          </a:p>
          <a:p>
            <a:pPr marL="171450" indent="-171450" algn="l">
              <a:buFont typeface="Arial" panose="020B0604020202020204" pitchFamily="34" charset="0"/>
              <a:buChar char="•"/>
            </a:pPr>
            <a:r>
              <a:rPr lang="en-US" sz="1100" b="1" dirty="0">
                <a:solidFill>
                  <a:schemeClr val="tx1"/>
                </a:solidFill>
              </a:rPr>
              <a:t>Insurance Agencies</a:t>
            </a:r>
          </a:p>
          <a:p>
            <a:pPr marL="171450" indent="-171450" algn="l">
              <a:buFont typeface="Arial" panose="020B0604020202020204" pitchFamily="34" charset="0"/>
              <a:buChar char="•"/>
            </a:pPr>
            <a:r>
              <a:rPr lang="en-US" sz="1100" b="1" dirty="0">
                <a:solidFill>
                  <a:schemeClr val="tx1"/>
                </a:solidFill>
              </a:rPr>
              <a:t>Graphic Designers</a:t>
            </a:r>
          </a:p>
          <a:p>
            <a:pPr marL="171450" indent="-171450" algn="l">
              <a:buFont typeface="Arial" panose="020B0604020202020204" pitchFamily="34" charset="0"/>
              <a:buChar char="•"/>
            </a:pPr>
            <a:r>
              <a:rPr lang="en-US" sz="1100" b="1" dirty="0">
                <a:solidFill>
                  <a:schemeClr val="tx1"/>
                </a:solidFill>
              </a:rPr>
              <a:t>Marketing &amp; PR Firms</a:t>
            </a:r>
          </a:p>
          <a:p>
            <a:pPr marL="171450" indent="-171450" algn="l">
              <a:buFont typeface="Arial" panose="020B0604020202020204" pitchFamily="34" charset="0"/>
              <a:buChar char="•"/>
            </a:pPr>
            <a:r>
              <a:rPr lang="en-US" sz="1100" b="1" dirty="0">
                <a:solidFill>
                  <a:schemeClr val="tx1"/>
                </a:solidFill>
              </a:rPr>
              <a:t>Business Consultants</a:t>
            </a:r>
          </a:p>
        </p:txBody>
      </p:sp>
      <p:sp>
        <p:nvSpPr>
          <p:cNvPr id="26" name="Rectangle 25"/>
          <p:cNvSpPr/>
          <p:nvPr/>
        </p:nvSpPr>
        <p:spPr>
          <a:xfrm>
            <a:off x="935754" y="3657600"/>
            <a:ext cx="3997872" cy="369332"/>
          </a:xfrm>
          <a:prstGeom prst="rect">
            <a:avLst/>
          </a:prstGeom>
          <a:ln>
            <a:solidFill>
              <a:srgbClr val="7F7F7F"/>
            </a:solidFill>
            <a:prstDash val="lgDash"/>
          </a:ln>
        </p:spPr>
        <p:txBody>
          <a:bodyPr wrap="square">
            <a:spAutoFit/>
          </a:bodyPr>
          <a:lstStyle/>
          <a:p>
            <a:r>
              <a:rPr lang="en-US" b="1" dirty="0">
                <a:solidFill>
                  <a:schemeClr val="accent3"/>
                </a:solidFill>
              </a:rPr>
              <a:t>SOLO ENTREPRENEURS </a:t>
            </a:r>
          </a:p>
        </p:txBody>
      </p:sp>
      <p:sp>
        <p:nvSpPr>
          <p:cNvPr id="19" name="TextBox 18"/>
          <p:cNvSpPr txBox="1"/>
          <p:nvPr/>
        </p:nvSpPr>
        <p:spPr>
          <a:xfrm>
            <a:off x="5181600" y="4343400"/>
            <a:ext cx="3997872" cy="1905001"/>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l">
              <a:buFont typeface="Arial" panose="020B0604020202020204" pitchFamily="34" charset="0"/>
              <a:buChar char="•"/>
            </a:pPr>
            <a:r>
              <a:rPr lang="en-US" sz="1100" b="1" dirty="0">
                <a:solidFill>
                  <a:schemeClr val="tx1"/>
                </a:solidFill>
              </a:rPr>
              <a:t>Solo Architects</a:t>
            </a:r>
          </a:p>
          <a:p>
            <a:pPr marL="171450" indent="-171450" algn="l">
              <a:buFont typeface="Arial" panose="020B0604020202020204" pitchFamily="34" charset="0"/>
              <a:buChar char="•"/>
            </a:pPr>
            <a:r>
              <a:rPr lang="en-US" sz="1100" b="1" dirty="0">
                <a:solidFill>
                  <a:schemeClr val="tx1"/>
                </a:solidFill>
              </a:rPr>
              <a:t>Property Managers</a:t>
            </a:r>
          </a:p>
          <a:p>
            <a:pPr marL="171450" indent="-171450" algn="l">
              <a:buFont typeface="Arial" panose="020B0604020202020204" pitchFamily="34" charset="0"/>
              <a:buChar char="•"/>
            </a:pPr>
            <a:r>
              <a:rPr lang="en-US" sz="1100" b="1" dirty="0">
                <a:solidFill>
                  <a:schemeClr val="tx1"/>
                </a:solidFill>
              </a:rPr>
              <a:t>Chiropractors</a:t>
            </a:r>
          </a:p>
          <a:p>
            <a:pPr marL="171450" indent="-171450" algn="l">
              <a:buFont typeface="Arial" panose="020B0604020202020204" pitchFamily="34" charset="0"/>
              <a:buChar char="•"/>
            </a:pPr>
            <a:r>
              <a:rPr lang="en-US" sz="1100" b="1" dirty="0">
                <a:solidFill>
                  <a:schemeClr val="tx1"/>
                </a:solidFill>
              </a:rPr>
              <a:t>Massage Therapists</a:t>
            </a:r>
          </a:p>
          <a:p>
            <a:pPr marL="171450" indent="-171450" algn="l">
              <a:buFont typeface="Arial" panose="020B0604020202020204" pitchFamily="34" charset="0"/>
              <a:buChar char="•"/>
            </a:pPr>
            <a:r>
              <a:rPr lang="en-US" sz="1100" b="1" dirty="0">
                <a:solidFill>
                  <a:schemeClr val="tx1"/>
                </a:solidFill>
              </a:rPr>
              <a:t>Event Planners</a:t>
            </a:r>
          </a:p>
          <a:p>
            <a:pPr marL="171450" indent="-171450" algn="l">
              <a:buFont typeface="Arial" panose="020B0604020202020204" pitchFamily="34" charset="0"/>
              <a:buChar char="•"/>
            </a:pPr>
            <a:r>
              <a:rPr lang="en-US" sz="1100" b="1" dirty="0">
                <a:solidFill>
                  <a:schemeClr val="tx1"/>
                </a:solidFill>
              </a:rPr>
              <a:t>Independent IT professionals</a:t>
            </a:r>
          </a:p>
          <a:p>
            <a:pPr marL="171450" indent="-171450" algn="l">
              <a:buFont typeface="Arial" panose="020B0604020202020204" pitchFamily="34" charset="0"/>
              <a:buChar char="•"/>
            </a:pPr>
            <a:r>
              <a:rPr lang="en-US" sz="1100" b="1" dirty="0">
                <a:solidFill>
                  <a:schemeClr val="tx1"/>
                </a:solidFill>
              </a:rPr>
              <a:t>Virtual Offices</a:t>
            </a:r>
          </a:p>
          <a:p>
            <a:pPr marL="171450" indent="-171450" algn="l">
              <a:buFont typeface="Arial" panose="020B0604020202020204" pitchFamily="34" charset="0"/>
              <a:buChar char="•"/>
            </a:pPr>
            <a:r>
              <a:rPr lang="en-US" sz="1100" b="1" dirty="0">
                <a:solidFill>
                  <a:schemeClr val="tx1"/>
                </a:solidFill>
              </a:rPr>
              <a:t>Certified Public Accountants</a:t>
            </a:r>
          </a:p>
          <a:p>
            <a:pPr marL="171450" indent="-171450" algn="l">
              <a:buFont typeface="Arial" panose="020B0604020202020204" pitchFamily="34" charset="0"/>
              <a:buChar char="•"/>
            </a:pPr>
            <a:r>
              <a:rPr lang="en-US" sz="1100" b="1" dirty="0">
                <a:solidFill>
                  <a:schemeClr val="tx1"/>
                </a:solidFill>
              </a:rPr>
              <a:t>Non-Profits </a:t>
            </a:r>
          </a:p>
          <a:p>
            <a:pPr marL="171450" indent="-171450" algn="l">
              <a:buFont typeface="Arial" panose="020B0604020202020204" pitchFamily="34" charset="0"/>
              <a:buChar char="•"/>
            </a:pPr>
            <a:r>
              <a:rPr lang="en-US" sz="1100" b="1" dirty="0">
                <a:solidFill>
                  <a:schemeClr val="tx1"/>
                </a:solidFill>
              </a:rPr>
              <a:t>Home-Based Businesses</a:t>
            </a:r>
            <a:endParaRPr lang="en-US" sz="1400" dirty="0">
              <a:solidFill>
                <a:schemeClr val="tx1"/>
              </a:solidFill>
            </a:endParaRPr>
          </a:p>
        </p:txBody>
      </p:sp>
      <p:sp>
        <p:nvSpPr>
          <p:cNvPr id="3" name="Rectangle 2"/>
          <p:cNvSpPr/>
          <p:nvPr/>
        </p:nvSpPr>
        <p:spPr>
          <a:xfrm>
            <a:off x="961586" y="1440412"/>
            <a:ext cx="3972041" cy="1908215"/>
          </a:xfrm>
          <a:prstGeom prst="rect">
            <a:avLst/>
          </a:prstGeom>
        </p:spPr>
        <p:txBody>
          <a:bodyPr wrap="square">
            <a:spAutoFit/>
          </a:bodyPr>
          <a:lstStyle/>
          <a:p>
            <a:pPr>
              <a:spcAft>
                <a:spcPts val="1200"/>
              </a:spcAft>
            </a:pPr>
            <a:r>
              <a:rPr lang="en-US" dirty="0">
                <a:solidFill>
                  <a:schemeClr val="accent3"/>
                </a:solidFill>
              </a:rPr>
              <a:t>Who is the most likely user of our service?  </a:t>
            </a:r>
          </a:p>
          <a:p>
            <a:r>
              <a:rPr lang="en-US" dirty="0">
                <a:solidFill>
                  <a:schemeClr val="accent3"/>
                </a:solidFill>
              </a:rPr>
              <a:t>Our ideal customer seeks a professional business image but is either too busy to take calls or too cash-conscious to hire a full-time receptionist.</a:t>
            </a:r>
          </a:p>
        </p:txBody>
      </p:sp>
      <p:grpSp>
        <p:nvGrpSpPr>
          <p:cNvPr id="33" name="Group 32"/>
          <p:cNvGrpSpPr/>
          <p:nvPr/>
        </p:nvGrpSpPr>
        <p:grpSpPr>
          <a:xfrm>
            <a:off x="10083312" y="120311"/>
            <a:ext cx="379264" cy="365125"/>
            <a:chOff x="8559312" y="120310"/>
            <a:chExt cx="379264" cy="365125"/>
          </a:xfrm>
        </p:grpSpPr>
        <p:sp>
          <p:nvSpPr>
            <p:cNvPr id="34" name="Flowchart: Off-page Connector 33"/>
            <p:cNvSpPr/>
            <p:nvPr/>
          </p:nvSpPr>
          <p:spPr>
            <a:xfrm>
              <a:off x="8559312" y="177255"/>
              <a:ext cx="379264" cy="297731"/>
            </a:xfrm>
            <a:prstGeom prst="flowChartOffpageConnector">
              <a:avLst/>
            </a:prstGeom>
            <a:solidFill>
              <a:srgbClr val="FCDE8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35" name="Slide Number Placeholder 5"/>
            <p:cNvSpPr txBox="1">
              <a:spLocks/>
            </p:cNvSpPr>
            <p:nvPr/>
          </p:nvSpPr>
          <p:spPr>
            <a:xfrm>
              <a:off x="8559312" y="120310"/>
              <a:ext cx="30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8E98-7330-4E51-9BDD-CCCBB6EFCF68}" type="slidenum">
                <a:rPr lang="en-US" b="1">
                  <a:solidFill>
                    <a:srgbClr val="7F7F7F"/>
                  </a:solidFill>
                </a:rPr>
                <a:pPr/>
                <a:t>3</a:t>
              </a:fld>
              <a:endParaRPr lang="en-US" b="1" dirty="0">
                <a:solidFill>
                  <a:srgbClr val="7F7F7F"/>
                </a:solidFill>
              </a:endParaRPr>
            </a:p>
          </p:txBody>
        </p:sp>
      </p:grpSp>
      <p:pic>
        <p:nvPicPr>
          <p:cNvPr id="4098" name="Picture 2" descr="C:\Users\Bruce\Pictures\0-THINKSTOCK\SupportSeven\18674358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20" b="22177"/>
          <a:stretch/>
        </p:blipFill>
        <p:spPr bwMode="auto">
          <a:xfrm>
            <a:off x="5181601" y="1245344"/>
            <a:ext cx="3954802" cy="2940777"/>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5625362" y="1440412"/>
            <a:ext cx="1696297" cy="954107"/>
          </a:xfrm>
          <a:prstGeom prst="rect">
            <a:avLst/>
          </a:prstGeom>
        </p:spPr>
        <p:txBody>
          <a:bodyPr wrap="square">
            <a:spAutoFit/>
          </a:bodyPr>
          <a:lstStyle/>
          <a:p>
            <a:r>
              <a:rPr lang="en-US" sz="1400" i="1" dirty="0">
                <a:latin typeface="Comic Sans MS" panose="030F0702030302020204" pitchFamily="66" charset="0"/>
              </a:rPr>
              <a:t>“I can focus on my work while CHATTY handles my calls</a:t>
            </a:r>
          </a:p>
        </p:txBody>
      </p:sp>
    </p:spTree>
    <p:extLst>
      <p:ext uri="{BB962C8B-B14F-4D97-AF65-F5344CB8AC3E}">
        <p14:creationId xmlns:p14="http://schemas.microsoft.com/office/powerpoint/2010/main" val="397665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12382"/>
            <a:ext cx="12192000" cy="1219200"/>
          </a:xfrm>
          <a:prstGeom prst="rect">
            <a:avLst/>
          </a:prstGeom>
          <a:solidFill>
            <a:srgbClr val="407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13"/>
          <p:cNvSpPr>
            <a:spLocks noGrp="1"/>
          </p:cNvSpPr>
          <p:nvPr>
            <p:ph type="dt" sz="half" idx="10"/>
          </p:nvPr>
        </p:nvSpPr>
        <p:spPr/>
        <p:txBody>
          <a:bodyPr/>
          <a:lstStyle/>
          <a:p>
            <a:fld id="{8A59F79F-6386-421A-A9B1-AF40DA3BFE6D}" type="datetime1">
              <a:rPr lang="en-US" smtClean="0"/>
              <a:t>5/12/2026</a:t>
            </a:fld>
            <a:endParaRPr lang="en-US"/>
          </a:p>
        </p:txBody>
      </p:sp>
      <p:sp>
        <p:nvSpPr>
          <p:cNvPr id="18" name="Footer Placeholder 17"/>
          <p:cNvSpPr>
            <a:spLocks noGrp="1"/>
          </p:cNvSpPr>
          <p:nvPr>
            <p:ph type="ftr" sz="quarter" idx="11"/>
          </p:nvPr>
        </p:nvSpPr>
        <p:spPr/>
        <p:txBody>
          <a:bodyPr/>
          <a:lstStyle/>
          <a:p>
            <a:r>
              <a:rPr lang="en-US"/>
              <a:t>Example Brand Platform</a:t>
            </a:r>
          </a:p>
        </p:txBody>
      </p:sp>
      <p:sp>
        <p:nvSpPr>
          <p:cNvPr id="25" name="Subtitle 2"/>
          <p:cNvSpPr txBox="1">
            <a:spLocks/>
          </p:cNvSpPr>
          <p:nvPr/>
        </p:nvSpPr>
        <p:spPr>
          <a:xfrm>
            <a:off x="838200" y="373763"/>
            <a:ext cx="7056784"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spc="-150" dirty="0">
                <a:solidFill>
                  <a:srgbClr val="FCDE81"/>
                </a:solidFill>
                <a:latin typeface="Calibri" pitchFamily="34" charset="0"/>
                <a:ea typeface="Franchise" pitchFamily="49" charset="0"/>
              </a:rPr>
              <a:t>* </a:t>
            </a:r>
            <a:r>
              <a:rPr lang="en-US" b="1" spc="-150" dirty="0">
                <a:solidFill>
                  <a:schemeClr val="bg1"/>
                </a:solidFill>
                <a:latin typeface="Calibri" pitchFamily="34" charset="0"/>
                <a:ea typeface="Franchise" pitchFamily="49" charset="0"/>
              </a:rPr>
              <a:t>Brand Concept</a:t>
            </a:r>
          </a:p>
        </p:txBody>
      </p:sp>
      <p:sp>
        <p:nvSpPr>
          <p:cNvPr id="11" name="TextBox 10"/>
          <p:cNvSpPr txBox="1"/>
          <p:nvPr/>
        </p:nvSpPr>
        <p:spPr>
          <a:xfrm>
            <a:off x="1066800" y="1350999"/>
            <a:ext cx="8018224" cy="990600"/>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b="1" dirty="0">
                <a:solidFill>
                  <a:srgbClr val="4071B3"/>
                </a:solidFill>
              </a:rPr>
              <a:t>Your Personal Receptionist – </a:t>
            </a:r>
            <a:r>
              <a:rPr lang="en-US" sz="3200" b="1" i="1" dirty="0">
                <a:solidFill>
                  <a:srgbClr val="4071B3"/>
                </a:solidFill>
              </a:rPr>
              <a:t>On Demand</a:t>
            </a:r>
          </a:p>
        </p:txBody>
      </p:sp>
      <p:sp>
        <p:nvSpPr>
          <p:cNvPr id="2" name="Rectangle 1"/>
          <p:cNvSpPr/>
          <p:nvPr/>
        </p:nvSpPr>
        <p:spPr>
          <a:xfrm>
            <a:off x="1066800" y="2417799"/>
            <a:ext cx="8018224" cy="584775"/>
          </a:xfrm>
          <a:prstGeom prst="rect">
            <a:avLst/>
          </a:prstGeom>
          <a:ln>
            <a:noFill/>
            <a:prstDash val="lgDash"/>
          </a:ln>
        </p:spPr>
        <p:txBody>
          <a:bodyPr wrap="square">
            <a:spAutoFit/>
          </a:bodyPr>
          <a:lstStyle/>
          <a:p>
            <a:r>
              <a:rPr lang="en-US" sz="1600" b="1" dirty="0">
                <a:solidFill>
                  <a:schemeClr val="accent3"/>
                </a:solidFill>
              </a:rPr>
              <a:t>On Demand</a:t>
            </a:r>
            <a:r>
              <a:rPr lang="en-US" sz="1600" dirty="0">
                <a:solidFill>
                  <a:schemeClr val="accent3"/>
                </a:solidFill>
              </a:rPr>
              <a:t> is the single idea that always comes to mind when someone encounters your brand. It is the core message your brand consistently communicates across every touchpoint.</a:t>
            </a:r>
          </a:p>
        </p:txBody>
      </p:sp>
      <p:sp>
        <p:nvSpPr>
          <p:cNvPr id="23" name="TextBox 22"/>
          <p:cNvSpPr txBox="1"/>
          <p:nvPr/>
        </p:nvSpPr>
        <p:spPr>
          <a:xfrm>
            <a:off x="1246576" y="3440326"/>
            <a:ext cx="4386046" cy="2339102"/>
          </a:xfrm>
          <a:prstGeom prst="rect">
            <a:avLst/>
          </a:prstGeom>
          <a:noFill/>
        </p:spPr>
        <p:txBody>
          <a:bodyPr wrap="square" rtlCol="0">
            <a:spAutoFit/>
          </a:bodyPr>
          <a:lstStyle/>
          <a:p>
            <a:pPr marL="457200" indent="-457200">
              <a:spcBef>
                <a:spcPts val="1200"/>
              </a:spcBef>
              <a:buFont typeface="+mj-lt"/>
              <a:buAutoNum type="arabicPeriod"/>
            </a:pPr>
            <a:r>
              <a:rPr lang="en-US" dirty="0">
                <a:solidFill>
                  <a:schemeClr val="accent4"/>
                </a:solidFill>
              </a:rPr>
              <a:t>Only Chatty has</a:t>
            </a:r>
            <a:r>
              <a:rPr lang="en-US" b="1" dirty="0">
                <a:solidFill>
                  <a:schemeClr val="accent4"/>
                </a:solidFill>
              </a:rPr>
              <a:t> NO MINIMUMS</a:t>
            </a:r>
            <a:r>
              <a:rPr lang="en-US" dirty="0">
                <a:solidFill>
                  <a:schemeClr val="accent4"/>
                </a:solidFill>
              </a:rPr>
              <a:t>. We don’t charge a monthly base rate like other services.</a:t>
            </a:r>
          </a:p>
          <a:p>
            <a:pPr marL="457200" indent="-457200">
              <a:spcBef>
                <a:spcPts val="1200"/>
              </a:spcBef>
              <a:buFont typeface="+mj-lt"/>
              <a:buAutoNum type="arabicPeriod"/>
            </a:pPr>
            <a:r>
              <a:rPr lang="en-US" b="1" dirty="0">
                <a:solidFill>
                  <a:schemeClr val="accent4"/>
                </a:solidFill>
              </a:rPr>
              <a:t>You only purchase what you need. </a:t>
            </a:r>
            <a:r>
              <a:rPr lang="en-US" dirty="0">
                <a:solidFill>
                  <a:schemeClr val="accent4"/>
                </a:solidFill>
              </a:rPr>
              <a:t>We’re the perfect solution for start-ups and entrepreneurs.</a:t>
            </a:r>
          </a:p>
          <a:p>
            <a:pPr marL="457200" indent="-457200">
              <a:spcBef>
                <a:spcPts val="1200"/>
              </a:spcBef>
              <a:buFont typeface="+mj-lt"/>
              <a:buAutoNum type="arabicPeriod"/>
            </a:pPr>
            <a:r>
              <a:rPr lang="en-US" dirty="0">
                <a:solidFill>
                  <a:schemeClr val="accent4"/>
                </a:solidFill>
              </a:rPr>
              <a:t>We want to </a:t>
            </a:r>
            <a:r>
              <a:rPr lang="en-US" b="1" dirty="0">
                <a:solidFill>
                  <a:schemeClr val="accent4"/>
                </a:solidFill>
              </a:rPr>
              <a:t>help you grow!</a:t>
            </a:r>
            <a:r>
              <a:rPr lang="en-US" dirty="0">
                <a:solidFill>
                  <a:schemeClr val="accent4"/>
                </a:solidFill>
              </a:rPr>
              <a:t> </a:t>
            </a:r>
          </a:p>
        </p:txBody>
      </p:sp>
      <p:grpSp>
        <p:nvGrpSpPr>
          <p:cNvPr id="3" name="Group 2"/>
          <p:cNvGrpSpPr/>
          <p:nvPr/>
        </p:nvGrpSpPr>
        <p:grpSpPr>
          <a:xfrm>
            <a:off x="11277600" y="219761"/>
            <a:ext cx="379264" cy="365125"/>
            <a:chOff x="8559312" y="120310"/>
            <a:chExt cx="379264" cy="365125"/>
          </a:xfrm>
        </p:grpSpPr>
        <p:sp>
          <p:nvSpPr>
            <p:cNvPr id="10" name="Flowchart: Off-page Connector 9"/>
            <p:cNvSpPr/>
            <p:nvPr/>
          </p:nvSpPr>
          <p:spPr>
            <a:xfrm>
              <a:off x="8559312" y="177255"/>
              <a:ext cx="379264" cy="297731"/>
            </a:xfrm>
            <a:prstGeom prst="flowChartOffpageConnector">
              <a:avLst/>
            </a:prstGeom>
            <a:solidFill>
              <a:srgbClr val="FCDE8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13" name="Slide Number Placeholder 5"/>
            <p:cNvSpPr txBox="1">
              <a:spLocks/>
            </p:cNvSpPr>
            <p:nvPr/>
          </p:nvSpPr>
          <p:spPr>
            <a:xfrm>
              <a:off x="8559312" y="120310"/>
              <a:ext cx="30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8E98-7330-4E51-9BDD-CCCBB6EFCF68}" type="slidenum">
                <a:rPr lang="en-US" b="1">
                  <a:solidFill>
                    <a:srgbClr val="7F7F7F"/>
                  </a:solidFill>
                </a:rPr>
                <a:pPr/>
                <a:t>4</a:t>
              </a:fld>
              <a:endParaRPr lang="en-US" b="1" dirty="0">
                <a:solidFill>
                  <a:srgbClr val="7F7F7F"/>
                </a:solidFill>
              </a:endParaRPr>
            </a:p>
          </p:txBody>
        </p:sp>
      </p:grpSp>
      <p:pic>
        <p:nvPicPr>
          <p:cNvPr id="7" name="Picture 6">
            <a:extLst>
              <a:ext uri="{FF2B5EF4-FFF2-40B4-BE49-F238E27FC236}">
                <a16:creationId xmlns:a16="http://schemas.microsoft.com/office/drawing/2014/main" id="{88F3BCCA-9E2F-02C4-F791-901B731CA4AB}"/>
              </a:ext>
            </a:extLst>
          </p:cNvPr>
          <p:cNvPicPr>
            <a:picLocks noChangeAspect="1"/>
          </p:cNvPicPr>
          <p:nvPr/>
        </p:nvPicPr>
        <p:blipFill>
          <a:blip r:embed="rId2"/>
          <a:stretch>
            <a:fillRect/>
          </a:stretch>
        </p:blipFill>
        <p:spPr>
          <a:xfrm>
            <a:off x="5384993" y="3134348"/>
            <a:ext cx="4688718" cy="3096026"/>
          </a:xfrm>
          <a:prstGeom prst="rect">
            <a:avLst/>
          </a:prstGeom>
        </p:spPr>
      </p:pic>
      <p:sp>
        <p:nvSpPr>
          <p:cNvPr id="8" name="TextBox 7">
            <a:extLst>
              <a:ext uri="{FF2B5EF4-FFF2-40B4-BE49-F238E27FC236}">
                <a16:creationId xmlns:a16="http://schemas.microsoft.com/office/drawing/2014/main" id="{2475510D-18A0-DDAC-8045-F9F43CF99874}"/>
              </a:ext>
            </a:extLst>
          </p:cNvPr>
          <p:cNvSpPr txBox="1"/>
          <p:nvPr/>
        </p:nvSpPr>
        <p:spPr>
          <a:xfrm>
            <a:off x="3765722" y="538017"/>
            <a:ext cx="3733800" cy="400110"/>
          </a:xfrm>
          <a:prstGeom prst="rect">
            <a:avLst/>
          </a:prstGeom>
          <a:noFill/>
        </p:spPr>
        <p:txBody>
          <a:bodyPr wrap="square">
            <a:spAutoFit/>
          </a:bodyPr>
          <a:lstStyle/>
          <a:p>
            <a:r>
              <a:rPr lang="en-US" sz="2000" b="1" dirty="0">
                <a:solidFill>
                  <a:schemeClr val="bg2"/>
                </a:solidFill>
                <a:latin typeface="Calibri" pitchFamily="34" charset="0"/>
                <a:ea typeface="Franchise" pitchFamily="49" charset="0"/>
              </a:rPr>
              <a:t>The Market-Penetrating Missile</a:t>
            </a:r>
            <a:endParaRPr lang="en-US" sz="2000" dirty="0"/>
          </a:p>
        </p:txBody>
      </p:sp>
    </p:spTree>
    <p:extLst>
      <p:ext uri="{BB962C8B-B14F-4D97-AF65-F5344CB8AC3E}">
        <p14:creationId xmlns:p14="http://schemas.microsoft.com/office/powerpoint/2010/main" val="15706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p:cNvSpPr>
            <a:spLocks noGrp="1"/>
          </p:cNvSpPr>
          <p:nvPr>
            <p:ph type="dt" sz="half" idx="10"/>
          </p:nvPr>
        </p:nvSpPr>
        <p:spPr/>
        <p:txBody>
          <a:bodyPr/>
          <a:lstStyle/>
          <a:p>
            <a:fld id="{5F61A838-10D2-4B28-B1EA-E77A6519FC7B}" type="datetime1">
              <a:rPr lang="en-US" smtClean="0"/>
              <a:t>5/12/2026</a:t>
            </a:fld>
            <a:endParaRPr lang="en-US"/>
          </a:p>
        </p:txBody>
      </p:sp>
      <p:sp>
        <p:nvSpPr>
          <p:cNvPr id="18" name="Footer Placeholder 17"/>
          <p:cNvSpPr>
            <a:spLocks noGrp="1"/>
          </p:cNvSpPr>
          <p:nvPr>
            <p:ph type="ftr" sz="quarter" idx="11"/>
          </p:nvPr>
        </p:nvSpPr>
        <p:spPr/>
        <p:txBody>
          <a:bodyPr/>
          <a:lstStyle/>
          <a:p>
            <a:r>
              <a:rPr lang="en-US"/>
              <a:t>Example Brand Platform</a:t>
            </a:r>
          </a:p>
        </p:txBody>
      </p:sp>
      <p:sp>
        <p:nvSpPr>
          <p:cNvPr id="25" name="Subtitle 2"/>
          <p:cNvSpPr txBox="1">
            <a:spLocks/>
          </p:cNvSpPr>
          <p:nvPr/>
        </p:nvSpPr>
        <p:spPr>
          <a:xfrm>
            <a:off x="838200" y="321689"/>
            <a:ext cx="2844800"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spc="-150" dirty="0">
                <a:solidFill>
                  <a:srgbClr val="FCDE81"/>
                </a:solidFill>
                <a:latin typeface="Calibri" pitchFamily="34" charset="0"/>
                <a:ea typeface="Franchise" pitchFamily="49" charset="0"/>
              </a:rPr>
              <a:t>* </a:t>
            </a:r>
            <a:r>
              <a:rPr lang="en-US" b="1" spc="-150" dirty="0">
                <a:solidFill>
                  <a:schemeClr val="bg1"/>
                </a:solidFill>
                <a:latin typeface="Calibri" pitchFamily="34" charset="0"/>
                <a:ea typeface="Franchise" pitchFamily="49" charset="0"/>
              </a:rPr>
              <a:t>Brand Promise</a:t>
            </a:r>
            <a:endParaRPr lang="en-US" b="1" spc="-150" dirty="0">
              <a:solidFill>
                <a:schemeClr val="bg2"/>
              </a:solidFill>
              <a:latin typeface="Calibri" pitchFamily="34" charset="0"/>
              <a:ea typeface="Franchise" pitchFamily="49" charset="0"/>
            </a:endParaRPr>
          </a:p>
        </p:txBody>
      </p:sp>
      <p:sp>
        <p:nvSpPr>
          <p:cNvPr id="12" name="TextBox 11"/>
          <p:cNvSpPr txBox="1"/>
          <p:nvPr/>
        </p:nvSpPr>
        <p:spPr>
          <a:xfrm>
            <a:off x="1022265" y="2192441"/>
            <a:ext cx="3997872" cy="685800"/>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sz="1400" b="1" dirty="0">
              <a:solidFill>
                <a:schemeClr val="accent4"/>
              </a:solidFill>
            </a:endParaRPr>
          </a:p>
          <a:p>
            <a:pPr algn="l"/>
            <a:r>
              <a:rPr lang="en-US" sz="1400" b="1" dirty="0">
                <a:solidFill>
                  <a:schemeClr val="accent4"/>
                </a:solidFill>
              </a:rPr>
              <a:t>You can entrust your customers, your prospects and your growing brand to us.</a:t>
            </a:r>
          </a:p>
          <a:p>
            <a:endParaRPr lang="en-US" dirty="0">
              <a:solidFill>
                <a:schemeClr val="accent4"/>
              </a:solidFill>
            </a:endParaRPr>
          </a:p>
        </p:txBody>
      </p:sp>
      <p:sp>
        <p:nvSpPr>
          <p:cNvPr id="2" name="Rectangle 1"/>
          <p:cNvSpPr/>
          <p:nvPr/>
        </p:nvSpPr>
        <p:spPr>
          <a:xfrm>
            <a:off x="1022265" y="1722872"/>
            <a:ext cx="3997872" cy="369332"/>
          </a:xfrm>
          <a:prstGeom prst="rect">
            <a:avLst/>
          </a:prstGeom>
          <a:ln>
            <a:solidFill>
              <a:srgbClr val="7F7F7F"/>
            </a:solidFill>
            <a:prstDash val="lgDash"/>
          </a:ln>
        </p:spPr>
        <p:txBody>
          <a:bodyPr wrap="square">
            <a:spAutoFit/>
          </a:bodyPr>
          <a:lstStyle/>
          <a:p>
            <a:r>
              <a:rPr lang="en-US" b="1" dirty="0">
                <a:solidFill>
                  <a:schemeClr val="accent3"/>
                </a:solidFill>
              </a:rPr>
              <a:t>A RELATIONSHIP BUILT ON TRUST</a:t>
            </a:r>
          </a:p>
        </p:txBody>
      </p:sp>
      <p:sp>
        <p:nvSpPr>
          <p:cNvPr id="24" name="TextBox 23"/>
          <p:cNvSpPr txBox="1"/>
          <p:nvPr/>
        </p:nvSpPr>
        <p:spPr>
          <a:xfrm>
            <a:off x="1022265" y="3569097"/>
            <a:ext cx="3997872" cy="850502"/>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sz="1400" b="1" dirty="0">
              <a:solidFill>
                <a:schemeClr val="accent4"/>
              </a:solidFill>
            </a:endParaRPr>
          </a:p>
          <a:p>
            <a:pPr algn="l"/>
            <a:r>
              <a:rPr lang="en-US" sz="1400" b="1" dirty="0">
                <a:solidFill>
                  <a:schemeClr val="accent4"/>
                </a:solidFill>
              </a:rPr>
              <a:t>We give personalized attention, deliver exceptional service, and create a quality brand experience for your customers</a:t>
            </a:r>
          </a:p>
          <a:p>
            <a:endParaRPr lang="en-US" dirty="0">
              <a:solidFill>
                <a:schemeClr val="accent4"/>
              </a:solidFill>
            </a:endParaRPr>
          </a:p>
        </p:txBody>
      </p:sp>
      <p:sp>
        <p:nvSpPr>
          <p:cNvPr id="26" name="Rectangle 25"/>
          <p:cNvSpPr/>
          <p:nvPr/>
        </p:nvSpPr>
        <p:spPr>
          <a:xfrm>
            <a:off x="1022265" y="3099528"/>
            <a:ext cx="3997872" cy="369332"/>
          </a:xfrm>
          <a:prstGeom prst="rect">
            <a:avLst/>
          </a:prstGeom>
          <a:ln>
            <a:solidFill>
              <a:srgbClr val="7F7F7F"/>
            </a:solidFill>
            <a:prstDash val="lgDash"/>
          </a:ln>
        </p:spPr>
        <p:txBody>
          <a:bodyPr wrap="square">
            <a:spAutoFit/>
          </a:bodyPr>
          <a:lstStyle/>
          <a:p>
            <a:r>
              <a:rPr lang="en-US" b="1" dirty="0">
                <a:solidFill>
                  <a:schemeClr val="accent3"/>
                </a:solidFill>
              </a:rPr>
              <a:t>EXPECT QUALITY</a:t>
            </a:r>
          </a:p>
        </p:txBody>
      </p:sp>
      <p:sp>
        <p:nvSpPr>
          <p:cNvPr id="28" name="TextBox 27"/>
          <p:cNvSpPr txBox="1"/>
          <p:nvPr/>
        </p:nvSpPr>
        <p:spPr>
          <a:xfrm>
            <a:off x="1008058" y="5043219"/>
            <a:ext cx="3997872" cy="850502"/>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sz="1400" b="1" dirty="0">
              <a:solidFill>
                <a:schemeClr val="accent4"/>
              </a:solidFill>
            </a:endParaRPr>
          </a:p>
          <a:p>
            <a:pPr algn="l"/>
            <a:r>
              <a:rPr lang="en-US" sz="1400" b="1" dirty="0">
                <a:solidFill>
                  <a:schemeClr val="accent4"/>
                </a:solidFill>
              </a:rPr>
              <a:t>Our “bend over backwards” approach reflects our Christian culture of service. We donate our profits to support those in need.</a:t>
            </a:r>
          </a:p>
          <a:p>
            <a:endParaRPr lang="en-US" dirty="0">
              <a:solidFill>
                <a:schemeClr val="accent4"/>
              </a:solidFill>
            </a:endParaRPr>
          </a:p>
        </p:txBody>
      </p:sp>
      <p:sp>
        <p:nvSpPr>
          <p:cNvPr id="29" name="Rectangle 28"/>
          <p:cNvSpPr/>
          <p:nvPr/>
        </p:nvSpPr>
        <p:spPr>
          <a:xfrm>
            <a:off x="1008058" y="4573650"/>
            <a:ext cx="3997872" cy="369332"/>
          </a:xfrm>
          <a:prstGeom prst="rect">
            <a:avLst/>
          </a:prstGeom>
          <a:ln>
            <a:solidFill>
              <a:srgbClr val="7F7F7F"/>
            </a:solidFill>
            <a:prstDash val="lgDash"/>
          </a:ln>
        </p:spPr>
        <p:txBody>
          <a:bodyPr wrap="square">
            <a:spAutoFit/>
          </a:bodyPr>
          <a:lstStyle/>
          <a:p>
            <a:r>
              <a:rPr lang="en-US" b="1" dirty="0">
                <a:solidFill>
                  <a:schemeClr val="accent3"/>
                </a:solidFill>
              </a:rPr>
              <a:t>WE LIVE OUR VALUES</a:t>
            </a:r>
          </a:p>
        </p:txBody>
      </p:sp>
      <p:grpSp>
        <p:nvGrpSpPr>
          <p:cNvPr id="16" name="Group 15"/>
          <p:cNvGrpSpPr/>
          <p:nvPr/>
        </p:nvGrpSpPr>
        <p:grpSpPr>
          <a:xfrm>
            <a:off x="10083312" y="120311"/>
            <a:ext cx="379264" cy="365125"/>
            <a:chOff x="8559312" y="120310"/>
            <a:chExt cx="379264" cy="365125"/>
          </a:xfrm>
        </p:grpSpPr>
        <p:sp>
          <p:nvSpPr>
            <p:cNvPr id="17" name="Flowchart: Off-page Connector 16"/>
            <p:cNvSpPr/>
            <p:nvPr/>
          </p:nvSpPr>
          <p:spPr>
            <a:xfrm>
              <a:off x="8559312" y="177255"/>
              <a:ext cx="379264" cy="297731"/>
            </a:xfrm>
            <a:prstGeom prst="flowChartOffpageConnector">
              <a:avLst/>
            </a:prstGeom>
            <a:solidFill>
              <a:srgbClr val="FCDE8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19" name="Slide Number Placeholder 5"/>
            <p:cNvSpPr txBox="1">
              <a:spLocks/>
            </p:cNvSpPr>
            <p:nvPr/>
          </p:nvSpPr>
          <p:spPr>
            <a:xfrm>
              <a:off x="8559312" y="120310"/>
              <a:ext cx="30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8E98-7330-4E51-9BDD-CCCBB6EFCF68}" type="slidenum">
                <a:rPr lang="en-US" b="1">
                  <a:solidFill>
                    <a:srgbClr val="7F7F7F"/>
                  </a:solidFill>
                </a:rPr>
                <a:pPr/>
                <a:t>5</a:t>
              </a:fld>
              <a:endParaRPr lang="en-US" b="1" dirty="0">
                <a:solidFill>
                  <a:srgbClr val="7F7F7F"/>
                </a:solidFill>
              </a:endParaRPr>
            </a:p>
          </p:txBody>
        </p:sp>
      </p:grpSp>
      <p:pic>
        <p:nvPicPr>
          <p:cNvPr id="5" name="Picture 4">
            <a:extLst>
              <a:ext uri="{FF2B5EF4-FFF2-40B4-BE49-F238E27FC236}">
                <a16:creationId xmlns:a16="http://schemas.microsoft.com/office/drawing/2014/main" id="{EB5EC692-DBE1-0269-E10E-1FBA0F43F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3087712"/>
            <a:ext cx="4374378" cy="3829221"/>
          </a:xfrm>
          <a:prstGeom prst="rect">
            <a:avLst/>
          </a:prstGeom>
        </p:spPr>
      </p:pic>
      <p:sp>
        <p:nvSpPr>
          <p:cNvPr id="3" name="Rectangle 2"/>
          <p:cNvSpPr/>
          <p:nvPr/>
        </p:nvSpPr>
        <p:spPr>
          <a:xfrm>
            <a:off x="5410200" y="1698158"/>
            <a:ext cx="3997872" cy="2031325"/>
          </a:xfrm>
          <a:prstGeom prst="rect">
            <a:avLst/>
          </a:prstGeom>
        </p:spPr>
        <p:txBody>
          <a:bodyPr wrap="square">
            <a:spAutoFit/>
          </a:bodyPr>
          <a:lstStyle/>
          <a:p>
            <a:r>
              <a:rPr lang="en-US" dirty="0">
                <a:solidFill>
                  <a:schemeClr val="accent3"/>
                </a:solidFill>
              </a:rPr>
              <a:t>A Brand Promise tells customers exactly what to expect from you. When you keep a promise to a child, you fulfill their expectations and earn their trust. The same is true with your customers. A brand that consistently delivers on its promise builds loyalty for life.</a:t>
            </a:r>
          </a:p>
        </p:txBody>
      </p:sp>
      <p:sp>
        <p:nvSpPr>
          <p:cNvPr id="7" name="TextBox 6">
            <a:extLst>
              <a:ext uri="{FF2B5EF4-FFF2-40B4-BE49-F238E27FC236}">
                <a16:creationId xmlns:a16="http://schemas.microsoft.com/office/drawing/2014/main" id="{4D17EF0C-3FF4-FDF3-0D9B-1E91DC109C86}"/>
              </a:ext>
            </a:extLst>
          </p:cNvPr>
          <p:cNvSpPr txBox="1"/>
          <p:nvPr/>
        </p:nvSpPr>
        <p:spPr>
          <a:xfrm>
            <a:off x="3886200" y="466901"/>
            <a:ext cx="3733800" cy="369332"/>
          </a:xfrm>
          <a:prstGeom prst="rect">
            <a:avLst/>
          </a:prstGeom>
          <a:noFill/>
        </p:spPr>
        <p:txBody>
          <a:bodyPr wrap="square">
            <a:spAutoFit/>
          </a:bodyPr>
          <a:lstStyle/>
          <a:p>
            <a:r>
              <a:rPr lang="en-US" sz="1800" b="1" dirty="0">
                <a:solidFill>
                  <a:schemeClr val="bg2"/>
                </a:solidFill>
                <a:latin typeface="Calibri" pitchFamily="34" charset="0"/>
                <a:ea typeface="Franchise" pitchFamily="49" charset="0"/>
              </a:rPr>
              <a:t>What Your Customers Can Expect?</a:t>
            </a:r>
            <a:endParaRPr lang="en-US" dirty="0"/>
          </a:p>
        </p:txBody>
      </p:sp>
    </p:spTree>
    <p:extLst>
      <p:ext uri="{BB962C8B-B14F-4D97-AF65-F5344CB8AC3E}">
        <p14:creationId xmlns:p14="http://schemas.microsoft.com/office/powerpoint/2010/main" val="237795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p:cNvSpPr>
            <a:spLocks noGrp="1"/>
          </p:cNvSpPr>
          <p:nvPr>
            <p:ph type="dt" sz="half" idx="10"/>
          </p:nvPr>
        </p:nvSpPr>
        <p:spPr/>
        <p:txBody>
          <a:bodyPr/>
          <a:lstStyle/>
          <a:p>
            <a:fld id="{828E9734-E005-4BB7-B6E4-6EDEAEDCE9EC}" type="datetime1">
              <a:rPr lang="en-US" smtClean="0"/>
              <a:t>5/12/2026</a:t>
            </a:fld>
            <a:endParaRPr lang="en-US" dirty="0"/>
          </a:p>
        </p:txBody>
      </p:sp>
      <p:sp>
        <p:nvSpPr>
          <p:cNvPr id="18" name="Footer Placeholder 17"/>
          <p:cNvSpPr>
            <a:spLocks noGrp="1"/>
          </p:cNvSpPr>
          <p:nvPr>
            <p:ph type="ftr" sz="quarter" idx="11"/>
          </p:nvPr>
        </p:nvSpPr>
        <p:spPr/>
        <p:txBody>
          <a:bodyPr/>
          <a:lstStyle/>
          <a:p>
            <a:r>
              <a:rPr lang="en-US"/>
              <a:t>Example Brand Platform</a:t>
            </a:r>
          </a:p>
        </p:txBody>
      </p:sp>
      <p:sp>
        <p:nvSpPr>
          <p:cNvPr id="25" name="Subtitle 2"/>
          <p:cNvSpPr txBox="1">
            <a:spLocks/>
          </p:cNvSpPr>
          <p:nvPr/>
        </p:nvSpPr>
        <p:spPr>
          <a:xfrm>
            <a:off x="783956" y="351460"/>
            <a:ext cx="7056784"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spc="-150" dirty="0">
                <a:solidFill>
                  <a:srgbClr val="FCDE81"/>
                </a:solidFill>
                <a:latin typeface="Calibri" pitchFamily="34" charset="0"/>
                <a:ea typeface="Franchise" pitchFamily="49" charset="0"/>
              </a:rPr>
              <a:t>* </a:t>
            </a:r>
            <a:r>
              <a:rPr lang="en-US" b="1" spc="-150" dirty="0">
                <a:solidFill>
                  <a:schemeClr val="bg1"/>
                </a:solidFill>
                <a:latin typeface="Calibri" pitchFamily="34" charset="0"/>
                <a:ea typeface="Franchise" pitchFamily="49" charset="0"/>
              </a:rPr>
              <a:t>Brand Vision</a:t>
            </a:r>
          </a:p>
        </p:txBody>
      </p:sp>
      <p:sp>
        <p:nvSpPr>
          <p:cNvPr id="24" name="TextBox 23"/>
          <p:cNvSpPr txBox="1"/>
          <p:nvPr/>
        </p:nvSpPr>
        <p:spPr>
          <a:xfrm>
            <a:off x="838200" y="3588038"/>
            <a:ext cx="4482852" cy="517957"/>
          </a:xfrm>
          <a:prstGeom prst="rect">
            <a:avLst/>
          </a:prstGeom>
          <a:solidFill>
            <a:srgbClr val="FCD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400" dirty="0">
                <a:solidFill>
                  <a:schemeClr val="tx1">
                    <a:lumMod val="85000"/>
                    <a:lumOff val="15000"/>
                  </a:schemeClr>
                </a:solidFill>
              </a:rPr>
              <a:t>We want to be seen as a total advocate for the unique needs of small businesspeople and entrepreneurs.</a:t>
            </a:r>
            <a:endParaRPr lang="en-US" sz="1600" dirty="0"/>
          </a:p>
        </p:txBody>
      </p:sp>
      <p:sp>
        <p:nvSpPr>
          <p:cNvPr id="26" name="Rectangle 25"/>
          <p:cNvSpPr/>
          <p:nvPr/>
        </p:nvSpPr>
        <p:spPr>
          <a:xfrm>
            <a:off x="838200" y="3115394"/>
            <a:ext cx="4482852" cy="369332"/>
          </a:xfrm>
          <a:prstGeom prst="rect">
            <a:avLst/>
          </a:prstGeom>
          <a:ln>
            <a:solidFill>
              <a:srgbClr val="7F7F7F"/>
            </a:solidFill>
            <a:prstDash val="lgDash"/>
          </a:ln>
        </p:spPr>
        <p:txBody>
          <a:bodyPr wrap="square">
            <a:spAutoFit/>
          </a:bodyPr>
          <a:lstStyle/>
          <a:p>
            <a:r>
              <a:rPr lang="en-US" b="1" dirty="0">
                <a:solidFill>
                  <a:schemeClr val="bg1">
                    <a:lumMod val="50000"/>
                  </a:schemeClr>
                </a:solidFill>
              </a:rPr>
              <a:t>ADVOCATE FOR SMALL BUSINESS</a:t>
            </a:r>
          </a:p>
        </p:txBody>
      </p:sp>
      <p:sp>
        <p:nvSpPr>
          <p:cNvPr id="28" name="TextBox 27"/>
          <p:cNvSpPr txBox="1"/>
          <p:nvPr/>
        </p:nvSpPr>
        <p:spPr>
          <a:xfrm>
            <a:off x="838200" y="2192511"/>
            <a:ext cx="4482852" cy="762000"/>
          </a:xfrm>
          <a:prstGeom prst="rect">
            <a:avLst/>
          </a:prstGeom>
          <a:solidFill>
            <a:srgbClr val="FCD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400" dirty="0">
                <a:solidFill>
                  <a:schemeClr val="tx1">
                    <a:lumMod val="85000"/>
                    <a:lumOff val="15000"/>
                  </a:schemeClr>
                </a:solidFill>
              </a:rPr>
              <a:t>We want to be seen as a different kind of company – </a:t>
            </a:r>
            <a:br>
              <a:rPr lang="en-US" sz="1400" dirty="0">
                <a:solidFill>
                  <a:schemeClr val="tx1">
                    <a:lumMod val="85000"/>
                    <a:lumOff val="15000"/>
                  </a:schemeClr>
                </a:solidFill>
              </a:rPr>
            </a:br>
            <a:r>
              <a:rPr lang="en-US" sz="1400" dirty="0">
                <a:solidFill>
                  <a:schemeClr val="tx1">
                    <a:lumMod val="85000"/>
                    <a:lumOff val="15000"/>
                  </a:schemeClr>
                </a:solidFill>
              </a:rPr>
              <a:t>a company where our social-purpose creates strong and positive feelings for our brand.</a:t>
            </a:r>
            <a:endParaRPr lang="en-US" sz="1600" dirty="0"/>
          </a:p>
        </p:txBody>
      </p:sp>
      <p:sp>
        <p:nvSpPr>
          <p:cNvPr id="30" name="Rectangle 29"/>
          <p:cNvSpPr/>
          <p:nvPr/>
        </p:nvSpPr>
        <p:spPr>
          <a:xfrm>
            <a:off x="838200" y="1719868"/>
            <a:ext cx="4482852" cy="369332"/>
          </a:xfrm>
          <a:prstGeom prst="rect">
            <a:avLst/>
          </a:prstGeom>
          <a:ln>
            <a:solidFill>
              <a:srgbClr val="7F7F7F"/>
            </a:solidFill>
            <a:prstDash val="lgDash"/>
          </a:ln>
        </p:spPr>
        <p:txBody>
          <a:bodyPr wrap="square">
            <a:spAutoFit/>
          </a:bodyPr>
          <a:lstStyle/>
          <a:p>
            <a:r>
              <a:rPr lang="en-US" b="1" dirty="0">
                <a:solidFill>
                  <a:schemeClr val="bg1">
                    <a:lumMod val="50000"/>
                  </a:schemeClr>
                </a:solidFill>
              </a:rPr>
              <a:t>SOCIAL PURPOSED</a:t>
            </a:r>
          </a:p>
        </p:txBody>
      </p:sp>
      <p:sp>
        <p:nvSpPr>
          <p:cNvPr id="31" name="TextBox 30"/>
          <p:cNvSpPr txBox="1"/>
          <p:nvPr/>
        </p:nvSpPr>
        <p:spPr>
          <a:xfrm>
            <a:off x="827868" y="4704102"/>
            <a:ext cx="4482852" cy="517957"/>
          </a:xfrm>
          <a:prstGeom prst="rect">
            <a:avLst/>
          </a:prstGeom>
          <a:solidFill>
            <a:srgbClr val="FCD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400" dirty="0">
                <a:solidFill>
                  <a:schemeClr val="tx1">
                    <a:lumMod val="85000"/>
                    <a:lumOff val="15000"/>
                  </a:schemeClr>
                </a:solidFill>
              </a:rPr>
              <a:t>We help people who have been laid off, burned out, or desire to create second acts in life launch their dreams.</a:t>
            </a:r>
            <a:endParaRPr lang="en-US" sz="1600" dirty="0"/>
          </a:p>
        </p:txBody>
      </p:sp>
      <p:sp>
        <p:nvSpPr>
          <p:cNvPr id="32" name="Rectangle 31"/>
          <p:cNvSpPr/>
          <p:nvPr/>
        </p:nvSpPr>
        <p:spPr>
          <a:xfrm>
            <a:off x="827868" y="4231458"/>
            <a:ext cx="4482852" cy="369332"/>
          </a:xfrm>
          <a:prstGeom prst="rect">
            <a:avLst/>
          </a:prstGeom>
          <a:ln>
            <a:solidFill>
              <a:srgbClr val="7F7F7F"/>
            </a:solidFill>
            <a:prstDash val="lgDash"/>
          </a:ln>
        </p:spPr>
        <p:txBody>
          <a:bodyPr wrap="square">
            <a:spAutoFit/>
          </a:bodyPr>
          <a:lstStyle/>
          <a:p>
            <a:r>
              <a:rPr lang="en-US" b="1" dirty="0">
                <a:solidFill>
                  <a:schemeClr val="bg1">
                    <a:lumMod val="50000"/>
                  </a:schemeClr>
                </a:solidFill>
              </a:rPr>
              <a:t>HELPING STARTUPS LAUNCH</a:t>
            </a:r>
          </a:p>
        </p:txBody>
      </p:sp>
      <p:sp>
        <p:nvSpPr>
          <p:cNvPr id="2" name="Rectangle 1"/>
          <p:cNvSpPr/>
          <p:nvPr/>
        </p:nvSpPr>
        <p:spPr>
          <a:xfrm>
            <a:off x="6063182" y="2065420"/>
            <a:ext cx="3926436" cy="1200329"/>
          </a:xfrm>
          <a:prstGeom prst="rect">
            <a:avLst/>
          </a:prstGeom>
        </p:spPr>
        <p:txBody>
          <a:bodyPr wrap="square">
            <a:spAutoFit/>
          </a:bodyPr>
          <a:lstStyle/>
          <a:p>
            <a:r>
              <a:rPr lang="en-US" dirty="0">
                <a:solidFill>
                  <a:schemeClr val="accent3"/>
                </a:solidFill>
              </a:rPr>
              <a:t>If your brand exists for more than making money — if it embraces goals, aspirations, or a cause — that vision is a powerful part of your story.</a:t>
            </a:r>
          </a:p>
        </p:txBody>
      </p:sp>
      <p:grpSp>
        <p:nvGrpSpPr>
          <p:cNvPr id="23" name="Group 22"/>
          <p:cNvGrpSpPr/>
          <p:nvPr/>
        </p:nvGrpSpPr>
        <p:grpSpPr>
          <a:xfrm>
            <a:off x="10083312" y="120311"/>
            <a:ext cx="379265" cy="365125"/>
            <a:chOff x="8559311" y="120310"/>
            <a:chExt cx="379265" cy="365125"/>
          </a:xfrm>
        </p:grpSpPr>
        <p:sp>
          <p:nvSpPr>
            <p:cNvPr id="29" name="Flowchart: Off-page Connector 28"/>
            <p:cNvSpPr/>
            <p:nvPr/>
          </p:nvSpPr>
          <p:spPr>
            <a:xfrm>
              <a:off x="8559312" y="177255"/>
              <a:ext cx="379264" cy="297731"/>
            </a:xfrm>
            <a:prstGeom prst="flowChartOffpageConnector">
              <a:avLst/>
            </a:prstGeom>
            <a:solidFill>
              <a:srgbClr val="FCDE8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33" name="Slide Number Placeholder 5"/>
            <p:cNvSpPr txBox="1">
              <a:spLocks/>
            </p:cNvSpPr>
            <p:nvPr/>
          </p:nvSpPr>
          <p:spPr>
            <a:xfrm>
              <a:off x="8559311" y="120310"/>
              <a:ext cx="3792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8E98-7330-4E51-9BDD-CCCBB6EFCF68}" type="slidenum">
                <a:rPr lang="en-US" b="1">
                  <a:solidFill>
                    <a:srgbClr val="7F7F7F"/>
                  </a:solidFill>
                </a:rPr>
                <a:pPr/>
                <a:t>6</a:t>
              </a:fld>
              <a:endParaRPr lang="en-US" b="1" dirty="0">
                <a:solidFill>
                  <a:srgbClr val="7F7F7F"/>
                </a:solidFill>
              </a:endParaRPr>
            </a:p>
          </p:txBody>
        </p:sp>
      </p:grpSp>
      <p:sp>
        <p:nvSpPr>
          <p:cNvPr id="5" name="TextBox 4">
            <a:extLst>
              <a:ext uri="{FF2B5EF4-FFF2-40B4-BE49-F238E27FC236}">
                <a16:creationId xmlns:a16="http://schemas.microsoft.com/office/drawing/2014/main" id="{4DA023A1-10E7-7D34-EF15-D267A7C499AF}"/>
              </a:ext>
            </a:extLst>
          </p:cNvPr>
          <p:cNvSpPr txBox="1"/>
          <p:nvPr/>
        </p:nvSpPr>
        <p:spPr>
          <a:xfrm>
            <a:off x="3624027" y="515580"/>
            <a:ext cx="3733800" cy="369332"/>
          </a:xfrm>
          <a:prstGeom prst="rect">
            <a:avLst/>
          </a:prstGeom>
          <a:noFill/>
        </p:spPr>
        <p:txBody>
          <a:bodyPr wrap="square">
            <a:spAutoFit/>
          </a:bodyPr>
          <a:lstStyle/>
          <a:p>
            <a:r>
              <a:rPr lang="en-US" b="1" dirty="0">
                <a:solidFill>
                  <a:schemeClr val="bg2"/>
                </a:solidFill>
                <a:latin typeface="Calibri" pitchFamily="34" charset="0"/>
                <a:ea typeface="Franchise" pitchFamily="49" charset="0"/>
              </a:rPr>
              <a:t>Your Reason for Being</a:t>
            </a:r>
            <a:endParaRPr lang="en-US" dirty="0"/>
          </a:p>
        </p:txBody>
      </p:sp>
      <p:pic>
        <p:nvPicPr>
          <p:cNvPr id="7" name="Picture 6">
            <a:extLst>
              <a:ext uri="{FF2B5EF4-FFF2-40B4-BE49-F238E27FC236}">
                <a16:creationId xmlns:a16="http://schemas.microsoft.com/office/drawing/2014/main" id="{616A869F-8BE4-8FC6-B58F-7B5FDF70B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710051"/>
            <a:ext cx="5892244" cy="2646300"/>
          </a:xfrm>
          <a:prstGeom prst="rect">
            <a:avLst/>
          </a:prstGeom>
        </p:spPr>
      </p:pic>
    </p:spTree>
    <p:extLst>
      <p:ext uri="{BB962C8B-B14F-4D97-AF65-F5344CB8AC3E}">
        <p14:creationId xmlns:p14="http://schemas.microsoft.com/office/powerpoint/2010/main" val="331326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p:cNvSpPr>
            <a:spLocks noGrp="1"/>
          </p:cNvSpPr>
          <p:nvPr>
            <p:ph type="dt" sz="half" idx="10"/>
          </p:nvPr>
        </p:nvSpPr>
        <p:spPr/>
        <p:txBody>
          <a:bodyPr/>
          <a:lstStyle/>
          <a:p>
            <a:fld id="{BE157A5F-40A2-418D-BD4E-EE5DF757AF44}" type="datetime1">
              <a:rPr lang="en-US" smtClean="0"/>
              <a:t>5/12/2026</a:t>
            </a:fld>
            <a:endParaRPr lang="en-US" dirty="0"/>
          </a:p>
        </p:txBody>
      </p:sp>
      <p:sp>
        <p:nvSpPr>
          <p:cNvPr id="18" name="Footer Placeholder 17"/>
          <p:cNvSpPr>
            <a:spLocks noGrp="1"/>
          </p:cNvSpPr>
          <p:nvPr>
            <p:ph type="ftr" sz="quarter" idx="11"/>
          </p:nvPr>
        </p:nvSpPr>
        <p:spPr/>
        <p:txBody>
          <a:bodyPr/>
          <a:lstStyle/>
          <a:p>
            <a:r>
              <a:rPr lang="en-US"/>
              <a:t>Example Brand Platform</a:t>
            </a:r>
          </a:p>
        </p:txBody>
      </p:sp>
      <p:sp>
        <p:nvSpPr>
          <p:cNvPr id="25" name="Subtitle 2"/>
          <p:cNvSpPr txBox="1">
            <a:spLocks/>
          </p:cNvSpPr>
          <p:nvPr/>
        </p:nvSpPr>
        <p:spPr>
          <a:xfrm>
            <a:off x="1143000" y="340069"/>
            <a:ext cx="7056784"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spc="-150" dirty="0">
                <a:solidFill>
                  <a:srgbClr val="FCDE81"/>
                </a:solidFill>
                <a:latin typeface="Calibri" pitchFamily="34" charset="0"/>
                <a:ea typeface="Franchise" pitchFamily="49" charset="0"/>
              </a:rPr>
              <a:t>* </a:t>
            </a:r>
            <a:r>
              <a:rPr lang="en-US" b="1" spc="-150" dirty="0">
                <a:solidFill>
                  <a:schemeClr val="bg1"/>
                </a:solidFill>
                <a:latin typeface="Calibri" pitchFamily="34" charset="0"/>
                <a:ea typeface="Franchise" pitchFamily="49" charset="0"/>
              </a:rPr>
              <a:t>Brand Drivers</a:t>
            </a:r>
          </a:p>
        </p:txBody>
      </p:sp>
      <p:sp>
        <p:nvSpPr>
          <p:cNvPr id="24" name="TextBox 23"/>
          <p:cNvSpPr txBox="1"/>
          <p:nvPr/>
        </p:nvSpPr>
        <p:spPr>
          <a:xfrm>
            <a:off x="990599" y="3605958"/>
            <a:ext cx="3997872" cy="728514"/>
          </a:xfrm>
          <a:prstGeom prst="rect">
            <a:avLst/>
          </a:prstGeom>
          <a:solidFill>
            <a:srgbClr val="FCD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l">
              <a:buFont typeface="Arial" panose="020B0604020202020204" pitchFamily="34" charset="0"/>
              <a:buChar char="•"/>
            </a:pPr>
            <a:r>
              <a:rPr lang="en-US" sz="1200" dirty="0">
                <a:solidFill>
                  <a:schemeClr val="tx1">
                    <a:lumMod val="85000"/>
                    <a:lumOff val="15000"/>
                  </a:schemeClr>
                </a:solidFill>
              </a:rPr>
              <a:t>With no minimums, you </a:t>
            </a:r>
            <a:r>
              <a:rPr lang="en-US" sz="1400" b="1" dirty="0">
                <a:solidFill>
                  <a:schemeClr val="tx1">
                    <a:lumMod val="85000"/>
                    <a:lumOff val="15000"/>
                  </a:schemeClr>
                </a:solidFill>
              </a:rPr>
              <a:t>pay only for what you use</a:t>
            </a:r>
            <a:r>
              <a:rPr lang="en-US" sz="1200" dirty="0">
                <a:solidFill>
                  <a:schemeClr val="tx1">
                    <a:lumMod val="85000"/>
                    <a:lumOff val="15000"/>
                  </a:schemeClr>
                </a:solidFill>
              </a:rPr>
              <a:t>.</a:t>
            </a:r>
            <a:endParaRPr lang="en-US" sz="1400" dirty="0"/>
          </a:p>
        </p:txBody>
      </p:sp>
      <p:sp>
        <p:nvSpPr>
          <p:cNvPr id="26" name="Rectangle 25"/>
          <p:cNvSpPr/>
          <p:nvPr/>
        </p:nvSpPr>
        <p:spPr>
          <a:xfrm>
            <a:off x="990599" y="3148758"/>
            <a:ext cx="3997872" cy="369332"/>
          </a:xfrm>
          <a:prstGeom prst="rect">
            <a:avLst/>
          </a:prstGeom>
          <a:ln>
            <a:solidFill>
              <a:srgbClr val="7F7F7F"/>
            </a:solidFill>
            <a:prstDash val="lgDash"/>
          </a:ln>
        </p:spPr>
        <p:txBody>
          <a:bodyPr wrap="square">
            <a:spAutoFit/>
          </a:bodyPr>
          <a:lstStyle/>
          <a:p>
            <a:r>
              <a:rPr lang="en-US" b="1" dirty="0">
                <a:solidFill>
                  <a:schemeClr val="accent3"/>
                </a:solidFill>
              </a:rPr>
              <a:t>CHATTY HAS YOUR BACK</a:t>
            </a:r>
          </a:p>
        </p:txBody>
      </p:sp>
      <p:sp>
        <p:nvSpPr>
          <p:cNvPr id="29" name="Rectangle 28"/>
          <p:cNvSpPr/>
          <p:nvPr/>
        </p:nvSpPr>
        <p:spPr>
          <a:xfrm>
            <a:off x="990599" y="4441450"/>
            <a:ext cx="3997872" cy="338554"/>
          </a:xfrm>
          <a:prstGeom prst="rect">
            <a:avLst/>
          </a:prstGeom>
          <a:ln>
            <a:solidFill>
              <a:srgbClr val="7F7F7F"/>
            </a:solidFill>
            <a:prstDash val="lgDash"/>
          </a:ln>
        </p:spPr>
        <p:txBody>
          <a:bodyPr wrap="square">
            <a:spAutoFit/>
          </a:bodyPr>
          <a:lstStyle/>
          <a:p>
            <a:r>
              <a:rPr lang="en-US" sz="1600" b="1" dirty="0">
                <a:solidFill>
                  <a:schemeClr val="accent3"/>
                </a:solidFill>
              </a:rPr>
              <a:t>LEVERAGE WORLD CLASS INFRASTRUCTURE</a:t>
            </a:r>
          </a:p>
        </p:txBody>
      </p:sp>
      <p:sp>
        <p:nvSpPr>
          <p:cNvPr id="3" name="Rectangle 2"/>
          <p:cNvSpPr/>
          <p:nvPr/>
        </p:nvSpPr>
        <p:spPr>
          <a:xfrm>
            <a:off x="3320381" y="1580305"/>
            <a:ext cx="2514600" cy="1200329"/>
          </a:xfrm>
          <a:prstGeom prst="rect">
            <a:avLst/>
          </a:prstGeom>
        </p:spPr>
        <p:txBody>
          <a:bodyPr wrap="square">
            <a:spAutoFit/>
          </a:bodyPr>
          <a:lstStyle/>
          <a:p>
            <a:r>
              <a:rPr lang="en-US" sz="2400" dirty="0">
                <a:solidFill>
                  <a:schemeClr val="accent3"/>
                </a:solidFill>
              </a:rPr>
              <a:t>We’ve got your back to help you succeed.</a:t>
            </a:r>
            <a:endParaRPr lang="en-US" sz="2800" dirty="0">
              <a:solidFill>
                <a:schemeClr val="accent3"/>
              </a:solidFill>
            </a:endParaRPr>
          </a:p>
        </p:txBody>
      </p:sp>
      <p:sp>
        <p:nvSpPr>
          <p:cNvPr id="33" name="TextBox 32"/>
          <p:cNvSpPr txBox="1"/>
          <p:nvPr/>
        </p:nvSpPr>
        <p:spPr>
          <a:xfrm>
            <a:off x="990599" y="4886982"/>
            <a:ext cx="3997872" cy="1371600"/>
          </a:xfrm>
          <a:prstGeom prst="rect">
            <a:avLst/>
          </a:prstGeom>
          <a:solidFill>
            <a:srgbClr val="FCD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l">
              <a:buFont typeface="Arial" panose="020B0604020202020204" pitchFamily="34" charset="0"/>
              <a:buChar char="•"/>
            </a:pPr>
            <a:r>
              <a:rPr lang="en-US" sz="1400" b="1" dirty="0">
                <a:solidFill>
                  <a:schemeClr val="tx1">
                    <a:lumMod val="85000"/>
                    <a:lumOff val="15000"/>
                  </a:schemeClr>
                </a:solidFill>
              </a:rPr>
              <a:t>You don’t have to be big</a:t>
            </a:r>
            <a:r>
              <a:rPr lang="en-US" sz="1200" dirty="0">
                <a:solidFill>
                  <a:schemeClr val="tx1">
                    <a:lumMod val="85000"/>
                    <a:lumOff val="15000"/>
                  </a:schemeClr>
                </a:solidFill>
              </a:rPr>
              <a:t> to enjoy a big-time call center.</a:t>
            </a:r>
          </a:p>
          <a:p>
            <a:pPr marL="171450" indent="-171450" algn="l">
              <a:buFont typeface="Arial" panose="020B0604020202020204" pitchFamily="34" charset="0"/>
              <a:buChar char="•"/>
            </a:pPr>
            <a:r>
              <a:rPr lang="en-US" sz="1200" dirty="0">
                <a:solidFill>
                  <a:schemeClr val="tx1">
                    <a:lumMod val="85000"/>
                    <a:lumOff val="15000"/>
                  </a:schemeClr>
                </a:solidFill>
              </a:rPr>
              <a:t>Our </a:t>
            </a:r>
            <a:r>
              <a:rPr lang="en-US" sz="1400" b="1" dirty="0">
                <a:solidFill>
                  <a:schemeClr val="tx1">
                    <a:lumMod val="85000"/>
                    <a:lumOff val="15000"/>
                  </a:schemeClr>
                </a:solidFill>
              </a:rPr>
              <a:t>capacity-sharing technology</a:t>
            </a:r>
            <a:r>
              <a:rPr lang="en-US" sz="1200" dirty="0">
                <a:solidFill>
                  <a:schemeClr val="tx1">
                    <a:lumMod val="85000"/>
                    <a:lumOff val="15000"/>
                  </a:schemeClr>
                </a:solidFill>
              </a:rPr>
              <a:t> gives small businesses direct access to world-class customer service.</a:t>
            </a:r>
            <a:endParaRPr lang="en-US" sz="1400" dirty="0"/>
          </a:p>
        </p:txBody>
      </p:sp>
      <p:sp>
        <p:nvSpPr>
          <p:cNvPr id="34" name="Rectangle 33"/>
          <p:cNvSpPr/>
          <p:nvPr/>
        </p:nvSpPr>
        <p:spPr>
          <a:xfrm>
            <a:off x="5153835" y="3140489"/>
            <a:ext cx="3997872" cy="369332"/>
          </a:xfrm>
          <a:prstGeom prst="rect">
            <a:avLst/>
          </a:prstGeom>
          <a:ln>
            <a:solidFill>
              <a:srgbClr val="7F7F7F"/>
            </a:solidFill>
            <a:prstDash val="lgDash"/>
          </a:ln>
        </p:spPr>
        <p:txBody>
          <a:bodyPr wrap="square">
            <a:spAutoFit/>
          </a:bodyPr>
          <a:lstStyle/>
          <a:p>
            <a:r>
              <a:rPr lang="en-US" b="1" dirty="0">
                <a:solidFill>
                  <a:schemeClr val="accent3"/>
                </a:solidFill>
              </a:rPr>
              <a:t>PROJECT A PROFESSIONAL IMAGE</a:t>
            </a:r>
          </a:p>
        </p:txBody>
      </p:sp>
      <p:sp>
        <p:nvSpPr>
          <p:cNvPr id="35" name="TextBox 34"/>
          <p:cNvSpPr txBox="1"/>
          <p:nvPr/>
        </p:nvSpPr>
        <p:spPr>
          <a:xfrm>
            <a:off x="5153835" y="3612981"/>
            <a:ext cx="3997872" cy="713222"/>
          </a:xfrm>
          <a:prstGeom prst="rect">
            <a:avLst/>
          </a:prstGeom>
          <a:solidFill>
            <a:srgbClr val="FCD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l">
              <a:buFont typeface="Arial" panose="020B0604020202020204" pitchFamily="34" charset="0"/>
              <a:buChar char="•"/>
            </a:pPr>
            <a:r>
              <a:rPr lang="en-US" sz="1400" b="1" dirty="0">
                <a:solidFill>
                  <a:schemeClr val="tx1">
                    <a:lumMod val="85000"/>
                    <a:lumOff val="15000"/>
                  </a:schemeClr>
                </a:solidFill>
              </a:rPr>
              <a:t>We want to see you succeed</a:t>
            </a:r>
            <a:r>
              <a:rPr lang="en-US" sz="1200" dirty="0">
                <a:solidFill>
                  <a:schemeClr val="tx1">
                    <a:lumMod val="85000"/>
                    <a:lumOff val="15000"/>
                  </a:schemeClr>
                </a:solidFill>
              </a:rPr>
              <a:t> because small businesses and entrepreneurs represent the heart and soul of America</a:t>
            </a:r>
          </a:p>
        </p:txBody>
      </p:sp>
      <p:sp>
        <p:nvSpPr>
          <p:cNvPr id="36" name="Rectangle 35"/>
          <p:cNvSpPr/>
          <p:nvPr/>
        </p:nvSpPr>
        <p:spPr>
          <a:xfrm>
            <a:off x="5181599" y="4441450"/>
            <a:ext cx="3997872" cy="369332"/>
          </a:xfrm>
          <a:prstGeom prst="rect">
            <a:avLst/>
          </a:prstGeom>
          <a:ln>
            <a:solidFill>
              <a:srgbClr val="7F7F7F"/>
            </a:solidFill>
            <a:prstDash val="lgDash"/>
          </a:ln>
        </p:spPr>
        <p:txBody>
          <a:bodyPr wrap="square">
            <a:spAutoFit/>
          </a:bodyPr>
          <a:lstStyle/>
          <a:p>
            <a:r>
              <a:rPr lang="en-US" b="1" dirty="0">
                <a:solidFill>
                  <a:schemeClr val="accent3"/>
                </a:solidFill>
              </a:rPr>
              <a:t>CULTURE OF SERVICE</a:t>
            </a:r>
          </a:p>
        </p:txBody>
      </p:sp>
      <p:sp>
        <p:nvSpPr>
          <p:cNvPr id="37" name="TextBox 36"/>
          <p:cNvSpPr txBox="1"/>
          <p:nvPr/>
        </p:nvSpPr>
        <p:spPr>
          <a:xfrm>
            <a:off x="5181599" y="4886982"/>
            <a:ext cx="3997872" cy="1371600"/>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l">
              <a:buFont typeface="Arial" panose="020B0604020202020204" pitchFamily="34" charset="0"/>
              <a:buChar char="•"/>
            </a:pPr>
            <a:r>
              <a:rPr lang="en-US" sz="1200" dirty="0">
                <a:solidFill>
                  <a:schemeClr val="tx1"/>
                </a:solidFill>
              </a:rPr>
              <a:t>We have a </a:t>
            </a:r>
            <a:r>
              <a:rPr lang="en-US" sz="1400" b="1" dirty="0">
                <a:solidFill>
                  <a:schemeClr val="tx1"/>
                </a:solidFill>
              </a:rPr>
              <a:t>mission to do good</a:t>
            </a:r>
            <a:r>
              <a:rPr lang="en-US" sz="1200" dirty="0">
                <a:solidFill>
                  <a:schemeClr val="tx1"/>
                </a:solidFill>
              </a:rPr>
              <a:t> in the world</a:t>
            </a:r>
          </a:p>
          <a:p>
            <a:pPr marL="171450" indent="-171450" algn="l">
              <a:buFont typeface="Arial" panose="020B0604020202020204" pitchFamily="34" charset="0"/>
              <a:buChar char="•"/>
            </a:pPr>
            <a:r>
              <a:rPr lang="en-US" sz="1400" b="1" dirty="0">
                <a:solidFill>
                  <a:schemeClr val="tx1"/>
                </a:solidFill>
              </a:rPr>
              <a:t>Profits are donated </a:t>
            </a:r>
            <a:r>
              <a:rPr lang="en-US" sz="1200" dirty="0">
                <a:solidFill>
                  <a:schemeClr val="tx1"/>
                </a:solidFill>
              </a:rPr>
              <a:t>to charitable causes</a:t>
            </a:r>
          </a:p>
          <a:p>
            <a:pPr marL="171450" indent="-171450" algn="l">
              <a:buFont typeface="Arial" panose="020B0604020202020204" pitchFamily="34" charset="0"/>
              <a:buChar char="•"/>
            </a:pPr>
            <a:r>
              <a:rPr lang="en-US" sz="1200" dirty="0">
                <a:solidFill>
                  <a:schemeClr val="tx1"/>
                </a:solidFill>
              </a:rPr>
              <a:t>Our </a:t>
            </a:r>
            <a:r>
              <a:rPr lang="en-US" sz="1400" b="1" dirty="0">
                <a:solidFill>
                  <a:schemeClr val="tx1"/>
                </a:solidFill>
              </a:rPr>
              <a:t>passion for fostering human connections</a:t>
            </a:r>
            <a:r>
              <a:rPr lang="en-US" sz="1200" dirty="0">
                <a:solidFill>
                  <a:schemeClr val="tx1"/>
                </a:solidFill>
              </a:rPr>
              <a:t> reflects our </a:t>
            </a:r>
            <a:r>
              <a:rPr lang="en-US" sz="1400" b="1" dirty="0">
                <a:solidFill>
                  <a:schemeClr val="tx1"/>
                </a:solidFill>
              </a:rPr>
              <a:t>Christian culture of service</a:t>
            </a:r>
            <a:endParaRPr lang="en-US" sz="1200" b="1" dirty="0">
              <a:solidFill>
                <a:schemeClr val="tx1"/>
              </a:solidFill>
            </a:endParaRPr>
          </a:p>
        </p:txBody>
      </p:sp>
      <p:sp>
        <p:nvSpPr>
          <p:cNvPr id="2" name="Rectangle 1"/>
          <p:cNvSpPr/>
          <p:nvPr/>
        </p:nvSpPr>
        <p:spPr>
          <a:xfrm>
            <a:off x="5859519" y="1580305"/>
            <a:ext cx="3338744" cy="1107996"/>
          </a:xfrm>
          <a:prstGeom prst="rect">
            <a:avLst/>
          </a:prstGeom>
        </p:spPr>
        <p:txBody>
          <a:bodyPr wrap="square">
            <a:spAutoFit/>
          </a:bodyPr>
          <a:lstStyle/>
          <a:p>
            <a:pPr>
              <a:spcAft>
                <a:spcPts val="1200"/>
              </a:spcAft>
            </a:pPr>
            <a:r>
              <a:rPr lang="en-US" sz="1400" dirty="0">
                <a:solidFill>
                  <a:schemeClr val="accent3"/>
                </a:solidFill>
              </a:rPr>
              <a:t>These are the key features and emotional benefits that differentiate our brand. </a:t>
            </a:r>
          </a:p>
          <a:p>
            <a:r>
              <a:rPr lang="en-US" sz="1400" dirty="0">
                <a:solidFill>
                  <a:schemeClr val="accent3"/>
                </a:solidFill>
              </a:rPr>
              <a:t>The Drivers are what make customers fall in love with our brand.</a:t>
            </a:r>
          </a:p>
        </p:txBody>
      </p:sp>
      <p:grpSp>
        <p:nvGrpSpPr>
          <p:cNvPr id="19" name="Group 18"/>
          <p:cNvGrpSpPr/>
          <p:nvPr/>
        </p:nvGrpSpPr>
        <p:grpSpPr>
          <a:xfrm>
            <a:off x="10083312" y="120311"/>
            <a:ext cx="379264" cy="365125"/>
            <a:chOff x="8559312" y="120310"/>
            <a:chExt cx="379264" cy="365125"/>
          </a:xfrm>
        </p:grpSpPr>
        <p:sp>
          <p:nvSpPr>
            <p:cNvPr id="21" name="Flowchart: Off-page Connector 20"/>
            <p:cNvSpPr/>
            <p:nvPr/>
          </p:nvSpPr>
          <p:spPr>
            <a:xfrm>
              <a:off x="8559312" y="177255"/>
              <a:ext cx="379264" cy="297731"/>
            </a:xfrm>
            <a:prstGeom prst="flowChartOffpageConnector">
              <a:avLst/>
            </a:prstGeom>
            <a:solidFill>
              <a:srgbClr val="FCDE8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22" name="Slide Number Placeholder 5"/>
            <p:cNvSpPr txBox="1">
              <a:spLocks/>
            </p:cNvSpPr>
            <p:nvPr/>
          </p:nvSpPr>
          <p:spPr>
            <a:xfrm>
              <a:off x="8559312" y="120310"/>
              <a:ext cx="30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8E98-7330-4E51-9BDD-CCCBB6EFCF68}" type="slidenum">
                <a:rPr lang="en-US" b="1">
                  <a:solidFill>
                    <a:srgbClr val="7F7F7F"/>
                  </a:solidFill>
                </a:rPr>
                <a:pPr/>
                <a:t>7</a:t>
              </a:fld>
              <a:endParaRPr lang="en-US" b="1" dirty="0">
                <a:solidFill>
                  <a:srgbClr val="7F7F7F"/>
                </a:solidFill>
              </a:endParaRPr>
            </a:p>
          </p:txBody>
        </p:sp>
      </p:grpSp>
      <p:pic>
        <p:nvPicPr>
          <p:cNvPr id="6146" name="Picture 2" descr="C:\Users\Bruce\Pictures\0-THINKSTOCK\SupportSeven\18781158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5556"/>
          <a:stretch/>
        </p:blipFill>
        <p:spPr bwMode="auto">
          <a:xfrm>
            <a:off x="990600" y="1371600"/>
            <a:ext cx="2305243" cy="171611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015979" y="3605958"/>
            <a:ext cx="3997872" cy="728514"/>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l">
              <a:buFont typeface="Arial" panose="020B0604020202020204" pitchFamily="34" charset="0"/>
              <a:buChar char="•"/>
            </a:pPr>
            <a:r>
              <a:rPr lang="en-US" sz="1200" dirty="0">
                <a:solidFill>
                  <a:schemeClr val="tx1"/>
                </a:solidFill>
              </a:rPr>
              <a:t>Lean on Chatty as </a:t>
            </a:r>
            <a:r>
              <a:rPr lang="en-US" sz="1400" b="1" dirty="0">
                <a:solidFill>
                  <a:schemeClr val="tx1"/>
                </a:solidFill>
              </a:rPr>
              <a:t>your most trusted team member.</a:t>
            </a:r>
            <a:endParaRPr lang="en-US" sz="1200" b="1" dirty="0">
              <a:solidFill>
                <a:schemeClr val="tx1"/>
              </a:solidFill>
            </a:endParaRPr>
          </a:p>
          <a:p>
            <a:pPr marL="171450" indent="-171450" algn="l">
              <a:buFont typeface="Arial" panose="020B0604020202020204" pitchFamily="34" charset="0"/>
              <a:buChar char="•"/>
            </a:pPr>
            <a:r>
              <a:rPr lang="en-US" sz="1400" b="1" dirty="0">
                <a:solidFill>
                  <a:schemeClr val="tx1"/>
                </a:solidFill>
              </a:rPr>
              <a:t>She wants you to succeed </a:t>
            </a:r>
            <a:r>
              <a:rPr lang="en-US" sz="1200" dirty="0">
                <a:solidFill>
                  <a:schemeClr val="tx1"/>
                </a:solidFill>
              </a:rPr>
              <a:t>and works to make that happen.</a:t>
            </a:r>
          </a:p>
          <a:p>
            <a:pPr marL="171450" indent="-171450" algn="l">
              <a:buFont typeface="Arial" panose="020B0604020202020204" pitchFamily="34" charset="0"/>
              <a:buChar char="•"/>
            </a:pPr>
            <a:endParaRPr lang="en-US" sz="1400" dirty="0">
              <a:solidFill>
                <a:schemeClr val="tx1"/>
              </a:solidFill>
            </a:endParaRPr>
          </a:p>
        </p:txBody>
      </p:sp>
      <p:sp>
        <p:nvSpPr>
          <p:cNvPr id="28" name="TextBox 27"/>
          <p:cNvSpPr txBox="1"/>
          <p:nvPr/>
        </p:nvSpPr>
        <p:spPr>
          <a:xfrm>
            <a:off x="1015979" y="4886982"/>
            <a:ext cx="3997872" cy="1371600"/>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l">
              <a:buFont typeface="Arial" panose="020B0604020202020204" pitchFamily="34" charset="0"/>
              <a:buChar char="•"/>
            </a:pPr>
            <a:r>
              <a:rPr lang="en-US" sz="1400" b="1" dirty="0">
                <a:solidFill>
                  <a:schemeClr val="tx1"/>
                </a:solidFill>
              </a:rPr>
              <a:t>You don’t have to be big</a:t>
            </a:r>
            <a:r>
              <a:rPr lang="en-US" sz="1200" dirty="0">
                <a:solidFill>
                  <a:schemeClr val="tx1"/>
                </a:solidFill>
              </a:rPr>
              <a:t> to enjoy a big-time call center that delivers insightful analytics</a:t>
            </a:r>
          </a:p>
          <a:p>
            <a:pPr marL="171450" indent="-171450" algn="l">
              <a:buFont typeface="Arial" panose="020B0604020202020204" pitchFamily="34" charset="0"/>
              <a:buChar char="•"/>
            </a:pPr>
            <a:r>
              <a:rPr lang="en-US" sz="1200" dirty="0">
                <a:solidFill>
                  <a:schemeClr val="tx1"/>
                </a:solidFill>
              </a:rPr>
              <a:t>Our </a:t>
            </a:r>
            <a:r>
              <a:rPr lang="en-US" sz="1400" b="1" dirty="0">
                <a:solidFill>
                  <a:schemeClr val="tx1"/>
                </a:solidFill>
              </a:rPr>
              <a:t>capacity-sharing technology</a:t>
            </a:r>
            <a:r>
              <a:rPr lang="en-US" sz="1200" dirty="0">
                <a:solidFill>
                  <a:schemeClr val="tx1"/>
                </a:solidFill>
              </a:rPr>
              <a:t> gives small businesses direct access to world-class customer service.</a:t>
            </a:r>
            <a:endParaRPr lang="en-US" sz="1400" dirty="0">
              <a:solidFill>
                <a:schemeClr val="tx1"/>
              </a:solidFill>
            </a:endParaRPr>
          </a:p>
        </p:txBody>
      </p:sp>
      <p:sp>
        <p:nvSpPr>
          <p:cNvPr id="30" name="TextBox 29"/>
          <p:cNvSpPr txBox="1"/>
          <p:nvPr/>
        </p:nvSpPr>
        <p:spPr>
          <a:xfrm>
            <a:off x="5179215" y="3612981"/>
            <a:ext cx="3997872" cy="713222"/>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l">
              <a:buFont typeface="Arial" panose="020B0604020202020204" pitchFamily="34" charset="0"/>
              <a:buChar char="•"/>
            </a:pPr>
            <a:r>
              <a:rPr lang="en-US" sz="1400" b="1" dirty="0">
                <a:solidFill>
                  <a:schemeClr val="tx1"/>
                </a:solidFill>
              </a:rPr>
              <a:t>Look bigger than you are</a:t>
            </a:r>
            <a:r>
              <a:rPr lang="en-US" sz="1400" dirty="0">
                <a:solidFill>
                  <a:schemeClr val="tx1"/>
                </a:solidFill>
              </a:rPr>
              <a:t> with Chatty.</a:t>
            </a:r>
          </a:p>
          <a:p>
            <a:pPr marL="171450" indent="-171450" algn="l">
              <a:buFont typeface="Arial" panose="020B0604020202020204" pitchFamily="34" charset="0"/>
              <a:buChar char="•"/>
            </a:pPr>
            <a:r>
              <a:rPr lang="en-US" sz="1400" b="1" dirty="0">
                <a:solidFill>
                  <a:schemeClr val="tx1"/>
                </a:solidFill>
              </a:rPr>
              <a:t>Chatty is a key player </a:t>
            </a:r>
            <a:r>
              <a:rPr lang="en-US" sz="1200" dirty="0">
                <a:solidFill>
                  <a:schemeClr val="tx1"/>
                </a:solidFill>
              </a:rPr>
              <a:t>to achieve your business goals.</a:t>
            </a:r>
            <a:endParaRPr lang="en-US" sz="1400" dirty="0">
              <a:solidFill>
                <a:schemeClr val="tx1"/>
              </a:solidFill>
            </a:endParaRPr>
          </a:p>
        </p:txBody>
      </p:sp>
      <p:sp>
        <p:nvSpPr>
          <p:cNvPr id="4" name="TextBox 3">
            <a:extLst>
              <a:ext uri="{FF2B5EF4-FFF2-40B4-BE49-F238E27FC236}">
                <a16:creationId xmlns:a16="http://schemas.microsoft.com/office/drawing/2014/main" id="{19CEC4F8-11C5-C962-82D2-34AAD362806D}"/>
              </a:ext>
            </a:extLst>
          </p:cNvPr>
          <p:cNvSpPr txBox="1"/>
          <p:nvPr/>
        </p:nvSpPr>
        <p:spPr>
          <a:xfrm>
            <a:off x="3795090" y="451888"/>
            <a:ext cx="4891709" cy="369332"/>
          </a:xfrm>
          <a:prstGeom prst="rect">
            <a:avLst/>
          </a:prstGeom>
          <a:noFill/>
        </p:spPr>
        <p:txBody>
          <a:bodyPr wrap="square">
            <a:spAutoFit/>
          </a:bodyPr>
          <a:lstStyle/>
          <a:p>
            <a:r>
              <a:rPr lang="en-US" b="1" dirty="0">
                <a:solidFill>
                  <a:schemeClr val="bg2"/>
                </a:solidFill>
                <a:latin typeface="Calibri" pitchFamily="34" charset="0"/>
                <a:ea typeface="Franchise" pitchFamily="49" charset="0"/>
              </a:rPr>
              <a:t>Feelings that Make Your Brand Relevant</a:t>
            </a:r>
            <a:endParaRPr lang="en-US" dirty="0"/>
          </a:p>
        </p:txBody>
      </p:sp>
    </p:spTree>
    <p:extLst>
      <p:ext uri="{BB962C8B-B14F-4D97-AF65-F5344CB8AC3E}">
        <p14:creationId xmlns:p14="http://schemas.microsoft.com/office/powerpoint/2010/main" val="397417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p:cNvSpPr>
            <a:spLocks noGrp="1"/>
          </p:cNvSpPr>
          <p:nvPr>
            <p:ph type="dt" sz="half" idx="10"/>
          </p:nvPr>
        </p:nvSpPr>
        <p:spPr/>
        <p:txBody>
          <a:bodyPr/>
          <a:lstStyle/>
          <a:p>
            <a:fld id="{BD105336-E8FD-4E5B-8465-6548D6B9A90E}" type="datetime1">
              <a:rPr lang="en-US" smtClean="0"/>
              <a:t>5/12/2026</a:t>
            </a:fld>
            <a:endParaRPr lang="en-US" dirty="0"/>
          </a:p>
        </p:txBody>
      </p:sp>
      <p:sp>
        <p:nvSpPr>
          <p:cNvPr id="18" name="Footer Placeholder 17"/>
          <p:cNvSpPr>
            <a:spLocks noGrp="1"/>
          </p:cNvSpPr>
          <p:nvPr>
            <p:ph type="ftr" sz="quarter" idx="11"/>
          </p:nvPr>
        </p:nvSpPr>
        <p:spPr/>
        <p:txBody>
          <a:bodyPr/>
          <a:lstStyle/>
          <a:p>
            <a:r>
              <a:rPr lang="en-US"/>
              <a:t>Example Brand Platform</a:t>
            </a:r>
          </a:p>
        </p:txBody>
      </p:sp>
      <p:sp>
        <p:nvSpPr>
          <p:cNvPr id="25" name="Subtitle 2"/>
          <p:cNvSpPr txBox="1">
            <a:spLocks/>
          </p:cNvSpPr>
          <p:nvPr/>
        </p:nvSpPr>
        <p:spPr>
          <a:xfrm>
            <a:off x="838863" y="300967"/>
            <a:ext cx="7056784"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spc="-150" dirty="0">
                <a:solidFill>
                  <a:srgbClr val="FCDE81"/>
                </a:solidFill>
                <a:latin typeface="Calibri" pitchFamily="34" charset="0"/>
                <a:ea typeface="Franchise" pitchFamily="49" charset="0"/>
              </a:rPr>
              <a:t>* </a:t>
            </a:r>
            <a:r>
              <a:rPr lang="en-US" b="1" spc="-150" dirty="0">
                <a:solidFill>
                  <a:schemeClr val="bg1"/>
                </a:solidFill>
                <a:latin typeface="Calibri" pitchFamily="34" charset="0"/>
                <a:ea typeface="Franchise" pitchFamily="49" charset="0"/>
              </a:rPr>
              <a:t>Brand Character</a:t>
            </a:r>
          </a:p>
        </p:txBody>
      </p:sp>
      <p:sp>
        <p:nvSpPr>
          <p:cNvPr id="24" name="TextBox 23"/>
          <p:cNvSpPr txBox="1"/>
          <p:nvPr/>
        </p:nvSpPr>
        <p:spPr>
          <a:xfrm>
            <a:off x="772332" y="1867057"/>
            <a:ext cx="3997872" cy="517957"/>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400" dirty="0">
                <a:solidFill>
                  <a:schemeClr val="tx1"/>
                </a:solidFill>
              </a:rPr>
              <a:t>It’s our job to take your calls in a friendly, upbeat manner. Our brand is friendly and upbeat, too.</a:t>
            </a:r>
            <a:endParaRPr lang="en-US" sz="1600" dirty="0">
              <a:solidFill>
                <a:schemeClr val="tx1"/>
              </a:solidFill>
            </a:endParaRPr>
          </a:p>
        </p:txBody>
      </p:sp>
      <p:sp>
        <p:nvSpPr>
          <p:cNvPr id="26" name="Rectangle 25"/>
          <p:cNvSpPr/>
          <p:nvPr/>
        </p:nvSpPr>
        <p:spPr>
          <a:xfrm>
            <a:off x="772332" y="1394413"/>
            <a:ext cx="3997872" cy="369332"/>
          </a:xfrm>
          <a:prstGeom prst="rect">
            <a:avLst/>
          </a:prstGeom>
          <a:ln>
            <a:solidFill>
              <a:srgbClr val="7F7F7F"/>
            </a:solidFill>
            <a:prstDash val="lgDash"/>
          </a:ln>
        </p:spPr>
        <p:txBody>
          <a:bodyPr wrap="square">
            <a:spAutoFit/>
          </a:bodyPr>
          <a:lstStyle/>
          <a:p>
            <a:r>
              <a:rPr lang="en-US" b="1" dirty="0">
                <a:solidFill>
                  <a:schemeClr val="accent3"/>
                </a:solidFill>
              </a:rPr>
              <a:t>WE’RE FRIENDLY</a:t>
            </a:r>
          </a:p>
        </p:txBody>
      </p:sp>
      <p:sp>
        <p:nvSpPr>
          <p:cNvPr id="21" name="TextBox 20"/>
          <p:cNvSpPr txBox="1"/>
          <p:nvPr/>
        </p:nvSpPr>
        <p:spPr>
          <a:xfrm>
            <a:off x="805912" y="4202495"/>
            <a:ext cx="3997872" cy="778473"/>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400" dirty="0">
                <a:solidFill>
                  <a:schemeClr val="tx1"/>
                </a:solidFill>
              </a:rPr>
              <a:t>Everything about doing business with Chatty is designed to make your life simpler.</a:t>
            </a:r>
            <a:endParaRPr lang="en-US" sz="1600" dirty="0">
              <a:solidFill>
                <a:schemeClr val="tx1"/>
              </a:solidFill>
            </a:endParaRPr>
          </a:p>
        </p:txBody>
      </p:sp>
      <p:sp>
        <p:nvSpPr>
          <p:cNvPr id="22" name="Rectangle 21"/>
          <p:cNvSpPr/>
          <p:nvPr/>
        </p:nvSpPr>
        <p:spPr>
          <a:xfrm>
            <a:off x="805912" y="3729852"/>
            <a:ext cx="3997872" cy="369332"/>
          </a:xfrm>
          <a:prstGeom prst="rect">
            <a:avLst/>
          </a:prstGeom>
          <a:ln>
            <a:solidFill>
              <a:srgbClr val="7F7F7F"/>
            </a:solidFill>
            <a:prstDash val="lgDash"/>
          </a:ln>
        </p:spPr>
        <p:txBody>
          <a:bodyPr wrap="square">
            <a:spAutoFit/>
          </a:bodyPr>
          <a:lstStyle/>
          <a:p>
            <a:r>
              <a:rPr lang="en-US" b="1" dirty="0">
                <a:solidFill>
                  <a:schemeClr val="accent3"/>
                </a:solidFill>
              </a:rPr>
              <a:t>WE’RE EASY</a:t>
            </a:r>
          </a:p>
        </p:txBody>
      </p:sp>
      <p:sp>
        <p:nvSpPr>
          <p:cNvPr id="28" name="TextBox 27"/>
          <p:cNvSpPr txBox="1"/>
          <p:nvPr/>
        </p:nvSpPr>
        <p:spPr>
          <a:xfrm>
            <a:off x="794288" y="5574094"/>
            <a:ext cx="3997872" cy="898957"/>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400" dirty="0">
                <a:solidFill>
                  <a:schemeClr val="tx1"/>
                </a:solidFill>
              </a:rPr>
              <a:t>We’re motivated to serve a higher calling, and it rubs off on our culture and brand. We treat our people right and do the same for people in need.</a:t>
            </a:r>
            <a:endParaRPr lang="en-US" sz="1600" dirty="0">
              <a:solidFill>
                <a:schemeClr val="tx1"/>
              </a:solidFill>
            </a:endParaRPr>
          </a:p>
        </p:txBody>
      </p:sp>
      <p:sp>
        <p:nvSpPr>
          <p:cNvPr id="30" name="Rectangle 29"/>
          <p:cNvSpPr/>
          <p:nvPr/>
        </p:nvSpPr>
        <p:spPr>
          <a:xfrm>
            <a:off x="794288" y="5101452"/>
            <a:ext cx="3997872" cy="369332"/>
          </a:xfrm>
          <a:prstGeom prst="rect">
            <a:avLst/>
          </a:prstGeom>
          <a:ln>
            <a:solidFill>
              <a:srgbClr val="7F7F7F"/>
            </a:solidFill>
            <a:prstDash val="lgDash"/>
          </a:ln>
        </p:spPr>
        <p:txBody>
          <a:bodyPr wrap="square">
            <a:spAutoFit/>
          </a:bodyPr>
          <a:lstStyle/>
          <a:p>
            <a:r>
              <a:rPr lang="en-US" b="1" dirty="0">
                <a:solidFill>
                  <a:schemeClr val="accent3"/>
                </a:solidFill>
              </a:rPr>
              <a:t>WE’RE SERVICE-DRIVEN</a:t>
            </a:r>
          </a:p>
        </p:txBody>
      </p:sp>
      <p:sp>
        <p:nvSpPr>
          <p:cNvPr id="31" name="TextBox 30"/>
          <p:cNvSpPr txBox="1"/>
          <p:nvPr/>
        </p:nvSpPr>
        <p:spPr>
          <a:xfrm>
            <a:off x="762000" y="2983121"/>
            <a:ext cx="3997872" cy="517957"/>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400" dirty="0">
                <a:solidFill>
                  <a:schemeClr val="tx1"/>
                </a:solidFill>
              </a:rPr>
              <a:t>We treat your customers as our own. We bend over backwards to fit with the way you do business.</a:t>
            </a:r>
            <a:endParaRPr lang="en-US" sz="1600" dirty="0">
              <a:solidFill>
                <a:schemeClr val="tx1"/>
              </a:solidFill>
            </a:endParaRPr>
          </a:p>
        </p:txBody>
      </p:sp>
      <p:sp>
        <p:nvSpPr>
          <p:cNvPr id="32" name="Rectangle 31"/>
          <p:cNvSpPr/>
          <p:nvPr/>
        </p:nvSpPr>
        <p:spPr>
          <a:xfrm>
            <a:off x="762000" y="2510477"/>
            <a:ext cx="3997872" cy="369332"/>
          </a:xfrm>
          <a:prstGeom prst="rect">
            <a:avLst/>
          </a:prstGeom>
          <a:ln>
            <a:solidFill>
              <a:srgbClr val="7F7F7F"/>
            </a:solidFill>
            <a:prstDash val="lgDash"/>
          </a:ln>
        </p:spPr>
        <p:txBody>
          <a:bodyPr wrap="square">
            <a:spAutoFit/>
          </a:bodyPr>
          <a:lstStyle/>
          <a:p>
            <a:r>
              <a:rPr lang="en-US" b="1" dirty="0">
                <a:solidFill>
                  <a:schemeClr val="accent3"/>
                </a:solidFill>
              </a:rPr>
              <a:t>WE’RE RESPONSIVE</a:t>
            </a:r>
          </a:p>
        </p:txBody>
      </p:sp>
      <p:sp>
        <p:nvSpPr>
          <p:cNvPr id="2" name="Rectangle 1"/>
          <p:cNvSpPr/>
          <p:nvPr/>
        </p:nvSpPr>
        <p:spPr>
          <a:xfrm>
            <a:off x="5410200" y="1382882"/>
            <a:ext cx="3419369" cy="1477328"/>
          </a:xfrm>
          <a:prstGeom prst="rect">
            <a:avLst/>
          </a:prstGeom>
        </p:spPr>
        <p:txBody>
          <a:bodyPr wrap="square">
            <a:spAutoFit/>
          </a:bodyPr>
          <a:lstStyle/>
          <a:p>
            <a:r>
              <a:rPr lang="en-US" dirty="0">
                <a:solidFill>
                  <a:schemeClr val="accent3"/>
                </a:solidFill>
              </a:rPr>
              <a:t>This is how we define our brand in human terms. Our personality shapes the look, feel, voice and tone of communications and product design.</a:t>
            </a:r>
          </a:p>
        </p:txBody>
      </p:sp>
      <p:grpSp>
        <p:nvGrpSpPr>
          <p:cNvPr id="23" name="Group 22"/>
          <p:cNvGrpSpPr/>
          <p:nvPr/>
        </p:nvGrpSpPr>
        <p:grpSpPr>
          <a:xfrm>
            <a:off x="10083312" y="120311"/>
            <a:ext cx="379264" cy="365125"/>
            <a:chOff x="8559312" y="120310"/>
            <a:chExt cx="379264" cy="365125"/>
          </a:xfrm>
        </p:grpSpPr>
        <p:sp>
          <p:nvSpPr>
            <p:cNvPr id="29" name="Flowchart: Off-page Connector 28"/>
            <p:cNvSpPr/>
            <p:nvPr/>
          </p:nvSpPr>
          <p:spPr>
            <a:xfrm>
              <a:off x="8559312" y="177255"/>
              <a:ext cx="379264" cy="297731"/>
            </a:xfrm>
            <a:prstGeom prst="flowChartOffpageConnector">
              <a:avLst/>
            </a:prstGeom>
            <a:solidFill>
              <a:srgbClr val="FCDE8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33" name="Slide Number Placeholder 5"/>
            <p:cNvSpPr txBox="1">
              <a:spLocks/>
            </p:cNvSpPr>
            <p:nvPr/>
          </p:nvSpPr>
          <p:spPr>
            <a:xfrm>
              <a:off x="8559312" y="120310"/>
              <a:ext cx="30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8E98-7330-4E51-9BDD-CCCBB6EFCF68}" type="slidenum">
                <a:rPr lang="en-US" b="1">
                  <a:solidFill>
                    <a:srgbClr val="7F7F7F"/>
                  </a:solidFill>
                </a:rPr>
                <a:pPr/>
                <a:t>8</a:t>
              </a:fld>
              <a:endParaRPr lang="en-US" b="1" dirty="0">
                <a:solidFill>
                  <a:srgbClr val="7F7F7F"/>
                </a:solidFill>
              </a:endParaRPr>
            </a:p>
          </p:txBody>
        </p:sp>
      </p:grpSp>
      <p:pic>
        <p:nvPicPr>
          <p:cNvPr id="8194" name="Picture 2" descr="C:\Users\Bruce\Pictures\0-THINKSTOCK\SupportSeven\4598861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8548" y="2902374"/>
            <a:ext cx="4427164" cy="305272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Bruce\Pictures\0-THINKSTOCK\SupportSeven\1644929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9866" y="4165657"/>
            <a:ext cx="2158512" cy="2151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44CCC32-5F96-9EC6-21E8-672C996C0339}"/>
              </a:ext>
            </a:extLst>
          </p:cNvPr>
          <p:cNvSpPr txBox="1"/>
          <p:nvPr/>
        </p:nvSpPr>
        <p:spPr>
          <a:xfrm>
            <a:off x="3795090" y="451888"/>
            <a:ext cx="4891709" cy="369332"/>
          </a:xfrm>
          <a:prstGeom prst="rect">
            <a:avLst/>
          </a:prstGeom>
          <a:noFill/>
        </p:spPr>
        <p:txBody>
          <a:bodyPr wrap="square">
            <a:spAutoFit/>
          </a:bodyPr>
          <a:lstStyle/>
          <a:p>
            <a:r>
              <a:rPr lang="en-US" b="1" dirty="0">
                <a:solidFill>
                  <a:schemeClr val="bg2"/>
                </a:solidFill>
                <a:latin typeface="Calibri" pitchFamily="34" charset="0"/>
                <a:ea typeface="Franchise" pitchFamily="49" charset="0"/>
              </a:rPr>
              <a:t>The Personality Behind the Brand</a:t>
            </a:r>
            <a:endParaRPr lang="en-US" dirty="0"/>
          </a:p>
        </p:txBody>
      </p:sp>
    </p:spTree>
    <p:extLst>
      <p:ext uri="{BB962C8B-B14F-4D97-AF65-F5344CB8AC3E}">
        <p14:creationId xmlns:p14="http://schemas.microsoft.com/office/powerpoint/2010/main" val="128297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86973" y="6743"/>
            <a:ext cx="9144002" cy="838200"/>
          </a:xfrm>
          <a:prstGeom prst="rect">
            <a:avLst/>
          </a:prstGeom>
          <a:solidFill>
            <a:srgbClr val="407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13"/>
          <p:cNvSpPr>
            <a:spLocks noGrp="1"/>
          </p:cNvSpPr>
          <p:nvPr>
            <p:ph type="dt" sz="half" idx="10"/>
          </p:nvPr>
        </p:nvSpPr>
        <p:spPr/>
        <p:txBody>
          <a:bodyPr/>
          <a:lstStyle/>
          <a:p>
            <a:fld id="{692F6048-E915-40C7-8134-9A4747EDE411}" type="datetime1">
              <a:rPr lang="en-US" smtClean="0"/>
              <a:t>5/12/2026</a:t>
            </a:fld>
            <a:endParaRPr lang="en-US" dirty="0"/>
          </a:p>
        </p:txBody>
      </p:sp>
      <p:sp>
        <p:nvSpPr>
          <p:cNvPr id="18" name="Footer Placeholder 17"/>
          <p:cNvSpPr>
            <a:spLocks noGrp="1"/>
          </p:cNvSpPr>
          <p:nvPr>
            <p:ph type="ftr" sz="quarter" idx="11"/>
          </p:nvPr>
        </p:nvSpPr>
        <p:spPr/>
        <p:txBody>
          <a:bodyPr/>
          <a:lstStyle/>
          <a:p>
            <a:r>
              <a:rPr lang="en-US"/>
              <a:t>Example Brand Platform</a:t>
            </a:r>
          </a:p>
        </p:txBody>
      </p:sp>
      <p:sp>
        <p:nvSpPr>
          <p:cNvPr id="25" name="Subtitle 2"/>
          <p:cNvSpPr txBox="1">
            <a:spLocks/>
          </p:cNvSpPr>
          <p:nvPr/>
        </p:nvSpPr>
        <p:spPr>
          <a:xfrm>
            <a:off x="686829" y="308783"/>
            <a:ext cx="7056784"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spc="-150" dirty="0">
                <a:solidFill>
                  <a:srgbClr val="FCDE81"/>
                </a:solidFill>
                <a:latin typeface="Calibri" pitchFamily="34" charset="0"/>
                <a:ea typeface="Franchise" pitchFamily="49" charset="0"/>
              </a:rPr>
              <a:t>*</a:t>
            </a:r>
            <a:r>
              <a:rPr lang="en-US" b="1" spc="-150" dirty="0">
                <a:solidFill>
                  <a:schemeClr val="tx1">
                    <a:lumMod val="65000"/>
                    <a:lumOff val="35000"/>
                  </a:schemeClr>
                </a:solidFill>
                <a:latin typeface="Calibri" pitchFamily="34" charset="0"/>
                <a:ea typeface="Franchise" pitchFamily="49" charset="0"/>
              </a:rPr>
              <a:t> </a:t>
            </a:r>
            <a:r>
              <a:rPr lang="en-US" b="1" spc="-150" dirty="0">
                <a:solidFill>
                  <a:schemeClr val="bg1"/>
                </a:solidFill>
                <a:latin typeface="Calibri" pitchFamily="34" charset="0"/>
                <a:ea typeface="Franchise" pitchFamily="49" charset="0"/>
              </a:rPr>
              <a:t>Brand Look</a:t>
            </a:r>
          </a:p>
        </p:txBody>
      </p:sp>
      <p:sp>
        <p:nvSpPr>
          <p:cNvPr id="24" name="TextBox 23"/>
          <p:cNvSpPr txBox="1"/>
          <p:nvPr/>
        </p:nvSpPr>
        <p:spPr>
          <a:xfrm>
            <a:off x="686829" y="1524000"/>
            <a:ext cx="5055788" cy="385468"/>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400" dirty="0">
                <a:solidFill>
                  <a:schemeClr val="accent4"/>
                </a:solidFill>
              </a:rPr>
              <a:t>We use illustration to keep our look light, friendly and easy to use.</a:t>
            </a:r>
            <a:endParaRPr lang="en-US" sz="1600" dirty="0">
              <a:solidFill>
                <a:schemeClr val="accent4"/>
              </a:solidFill>
            </a:endParaRPr>
          </a:p>
        </p:txBody>
      </p:sp>
      <p:sp>
        <p:nvSpPr>
          <p:cNvPr id="23" name="TextBox 22"/>
          <p:cNvSpPr txBox="1"/>
          <p:nvPr/>
        </p:nvSpPr>
        <p:spPr>
          <a:xfrm>
            <a:off x="694578" y="4411894"/>
            <a:ext cx="5055788" cy="385468"/>
          </a:xfrm>
          <a:prstGeom prst="rect">
            <a:avLst/>
          </a:prstGeom>
          <a:solidFill>
            <a:srgbClr val="FFE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400" dirty="0">
                <a:solidFill>
                  <a:schemeClr val="accent4"/>
                </a:solidFill>
              </a:rPr>
              <a:t>When we use photos, it is for a “behind-the-scenes” view</a:t>
            </a:r>
            <a:endParaRPr lang="en-US" sz="1600" dirty="0">
              <a:solidFill>
                <a:schemeClr val="accent4"/>
              </a:solidFill>
            </a:endParaRPr>
          </a:p>
        </p:txBody>
      </p:sp>
      <p:grpSp>
        <p:nvGrpSpPr>
          <p:cNvPr id="4" name="Group 3"/>
          <p:cNvGrpSpPr/>
          <p:nvPr/>
        </p:nvGrpSpPr>
        <p:grpSpPr>
          <a:xfrm>
            <a:off x="9981754" y="120311"/>
            <a:ext cx="558312" cy="365125"/>
            <a:chOff x="8457754" y="120310"/>
            <a:chExt cx="558312" cy="365125"/>
          </a:xfrm>
        </p:grpSpPr>
        <p:sp>
          <p:nvSpPr>
            <p:cNvPr id="19" name="Flowchart: Off-page Connector 18"/>
            <p:cNvSpPr/>
            <p:nvPr/>
          </p:nvSpPr>
          <p:spPr>
            <a:xfrm>
              <a:off x="8559312" y="177255"/>
              <a:ext cx="379264" cy="297731"/>
            </a:xfrm>
            <a:prstGeom prst="flowChartOffpageConnector">
              <a:avLst/>
            </a:prstGeom>
            <a:solidFill>
              <a:srgbClr val="FCDE8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21" name="Slide Number Placeholder 5"/>
            <p:cNvSpPr txBox="1">
              <a:spLocks/>
            </p:cNvSpPr>
            <p:nvPr/>
          </p:nvSpPr>
          <p:spPr>
            <a:xfrm>
              <a:off x="8457754" y="120310"/>
              <a:ext cx="5583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078E98-7330-4E51-9BDD-CCCBB6EFCF68}" type="slidenum">
                <a:rPr lang="en-US" b="1">
                  <a:solidFill>
                    <a:srgbClr val="7F7F7F"/>
                  </a:solidFill>
                </a:rPr>
                <a:pPr algn="ctr"/>
                <a:t>9</a:t>
              </a:fld>
              <a:endParaRPr lang="en-US" b="1" dirty="0">
                <a:solidFill>
                  <a:srgbClr val="7F7F7F"/>
                </a:solidFill>
              </a:endParaRPr>
            </a:p>
          </p:txBody>
        </p:sp>
      </p:grpSp>
      <p:sp>
        <p:nvSpPr>
          <p:cNvPr id="5" name="Rectangle 4"/>
          <p:cNvSpPr/>
          <p:nvPr/>
        </p:nvSpPr>
        <p:spPr>
          <a:xfrm>
            <a:off x="7543800" y="1214271"/>
            <a:ext cx="4648200" cy="5639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29400" y="-17972"/>
            <a:ext cx="3376422" cy="1770571"/>
          </a:xfrm>
          <a:prstGeom prst="rect">
            <a:avLst/>
          </a:prstGeom>
        </p:spPr>
        <p:txBody>
          <a:bodyPr wrap="square">
            <a:spAutoFit/>
          </a:bodyPr>
          <a:lstStyle/>
          <a:p>
            <a:r>
              <a:rPr lang="en-US" dirty="0">
                <a:solidFill>
                  <a:schemeClr val="bg1"/>
                </a:solidFill>
              </a:rPr>
              <a:t>Your brand’s visual identity can make you look authoritative and bigger than you are – or appear friendly and accessible.</a:t>
            </a:r>
          </a:p>
          <a:p>
            <a:endParaRPr lang="en-US" dirty="0">
              <a:solidFill>
                <a:schemeClr val="bg1"/>
              </a:solidFill>
            </a:endParaRPr>
          </a:p>
          <a:p>
            <a:endParaRPr lang="en-US" dirty="0">
              <a:solidFill>
                <a:schemeClr val="bg1"/>
              </a:solidFill>
            </a:endParaRPr>
          </a:p>
        </p:txBody>
      </p:sp>
      <p:pic>
        <p:nvPicPr>
          <p:cNvPr id="28" name="Picture 2" descr="C:\Users\Bruce\Pictures\0-THINKSTOCK\SupportSeven\1644929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0703" y="2035372"/>
            <a:ext cx="2266125" cy="225864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Bruce\Pictures\0-THINKSTOCK\SupportSeven\18674358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20" b="22177"/>
          <a:stretch/>
        </p:blipFill>
        <p:spPr bwMode="auto">
          <a:xfrm>
            <a:off x="675205" y="2063638"/>
            <a:ext cx="2961437" cy="220211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817242" y="2149311"/>
            <a:ext cx="1547095" cy="646331"/>
          </a:xfrm>
          <a:prstGeom prst="rect">
            <a:avLst/>
          </a:prstGeom>
        </p:spPr>
        <p:txBody>
          <a:bodyPr wrap="square">
            <a:spAutoFit/>
          </a:bodyPr>
          <a:lstStyle/>
          <a:p>
            <a:r>
              <a:rPr lang="en-US" sz="1200" i="1" dirty="0">
                <a:latin typeface="Comic Sans MS" panose="030F0702030302020204" pitchFamily="66" charset="0"/>
              </a:rPr>
              <a:t>“Thanks, CHATTY . You make me look good.”</a:t>
            </a:r>
          </a:p>
        </p:txBody>
      </p:sp>
      <p:sp>
        <p:nvSpPr>
          <p:cNvPr id="31" name="Rectangle 30"/>
          <p:cNvSpPr/>
          <p:nvPr/>
        </p:nvSpPr>
        <p:spPr>
          <a:xfrm>
            <a:off x="2796872" y="5008891"/>
            <a:ext cx="1447181" cy="830997"/>
          </a:xfrm>
          <a:prstGeom prst="rect">
            <a:avLst/>
          </a:prstGeom>
        </p:spPr>
        <p:txBody>
          <a:bodyPr wrap="square">
            <a:spAutoFit/>
          </a:bodyPr>
          <a:lstStyle/>
          <a:p>
            <a:r>
              <a:rPr lang="en-US" sz="1200" b="1" dirty="0">
                <a:latin typeface="Comic Sans MS" panose="030F0702030302020204" pitchFamily="66" charset="0"/>
              </a:rPr>
              <a:t>Meet Niesha</a:t>
            </a:r>
            <a:br>
              <a:rPr lang="en-US" sz="1200" dirty="0">
                <a:latin typeface="Comic Sans MS" panose="030F0702030302020204" pitchFamily="66" charset="0"/>
              </a:rPr>
            </a:br>
            <a:r>
              <a:rPr lang="en-US" sz="1200" dirty="0">
                <a:latin typeface="Comic Sans MS" panose="030F0702030302020204" pitchFamily="66" charset="0"/>
              </a:rPr>
              <a:t>She loves taking care of our customers.</a:t>
            </a:r>
          </a:p>
        </p:txBody>
      </p:sp>
      <p:pic>
        <p:nvPicPr>
          <p:cNvPr id="1030" name="Picture 6" descr="C:\Users\Bruce\Pictures\Servantus\492530773 clipp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1" y="3597211"/>
            <a:ext cx="2590658" cy="32331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3570592-4D35-44C4-9990-9BDB23BAD34C}"/>
              </a:ext>
            </a:extLst>
          </p:cNvPr>
          <p:cNvPicPr>
            <a:picLocks noChangeAspect="1"/>
          </p:cNvPicPr>
          <p:nvPr/>
        </p:nvPicPr>
        <p:blipFill>
          <a:blip r:embed="rId5" cstate="email">
            <a:extLst>
              <a:ext uri="{28A0092B-C50C-407E-A947-70E740481C1C}">
                <a14:useLocalDpi xmlns:a14="http://schemas.microsoft.com/office/drawing/2010/main"/>
              </a:ext>
            </a:extLst>
          </a:blip>
          <a:srcRect b="9243"/>
          <a:stretch>
            <a:fillRect/>
          </a:stretch>
        </p:blipFill>
        <p:spPr>
          <a:xfrm>
            <a:off x="694578" y="4943503"/>
            <a:ext cx="1995993" cy="1213159"/>
          </a:xfrm>
          <a:prstGeom prst="rect">
            <a:avLst/>
          </a:prstGeom>
        </p:spPr>
      </p:pic>
      <p:pic>
        <p:nvPicPr>
          <p:cNvPr id="10" name="Picture 9">
            <a:extLst>
              <a:ext uri="{FF2B5EF4-FFF2-40B4-BE49-F238E27FC236}">
                <a16:creationId xmlns:a16="http://schemas.microsoft.com/office/drawing/2014/main" id="{8E8722C6-20FD-12BD-77C9-BA445642F1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27543" y="4910889"/>
            <a:ext cx="1647420" cy="1243350"/>
          </a:xfrm>
          <a:prstGeom prst="rect">
            <a:avLst/>
          </a:prstGeom>
        </p:spPr>
      </p:pic>
      <p:sp>
        <p:nvSpPr>
          <p:cNvPr id="13" name="TextBox 12">
            <a:extLst>
              <a:ext uri="{FF2B5EF4-FFF2-40B4-BE49-F238E27FC236}">
                <a16:creationId xmlns:a16="http://schemas.microsoft.com/office/drawing/2014/main" id="{71BA03D7-BEA3-FECA-2B56-3B7AD68F8724}"/>
              </a:ext>
            </a:extLst>
          </p:cNvPr>
          <p:cNvSpPr txBox="1"/>
          <p:nvPr/>
        </p:nvSpPr>
        <p:spPr>
          <a:xfrm>
            <a:off x="3352800" y="431304"/>
            <a:ext cx="3733800" cy="369332"/>
          </a:xfrm>
          <a:prstGeom prst="rect">
            <a:avLst/>
          </a:prstGeom>
          <a:noFill/>
        </p:spPr>
        <p:txBody>
          <a:bodyPr wrap="square">
            <a:spAutoFit/>
          </a:bodyPr>
          <a:lstStyle/>
          <a:p>
            <a:r>
              <a:rPr lang="en-US" sz="1800" b="1" dirty="0">
                <a:solidFill>
                  <a:schemeClr val="bg2"/>
                </a:solidFill>
                <a:latin typeface="Calibri" pitchFamily="34" charset="0"/>
                <a:ea typeface="Franchise" pitchFamily="49" charset="0"/>
              </a:rPr>
              <a:t>Look as big as you want to be.</a:t>
            </a:r>
            <a:endParaRPr lang="en-US" dirty="0"/>
          </a:p>
        </p:txBody>
      </p:sp>
      <p:pic>
        <p:nvPicPr>
          <p:cNvPr id="16" name="Picture 15">
            <a:extLst>
              <a:ext uri="{FF2B5EF4-FFF2-40B4-BE49-F238E27FC236}">
                <a16:creationId xmlns:a16="http://schemas.microsoft.com/office/drawing/2014/main" id="{2C9B5BC0-1FD2-2916-4D4B-60EE6F8DD2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62097" y="1352081"/>
            <a:ext cx="3011606" cy="2258705"/>
          </a:xfrm>
          <a:prstGeom prst="rect">
            <a:avLst/>
          </a:prstGeom>
        </p:spPr>
      </p:pic>
    </p:spTree>
    <p:extLst>
      <p:ext uri="{BB962C8B-B14F-4D97-AF65-F5344CB8AC3E}">
        <p14:creationId xmlns:p14="http://schemas.microsoft.com/office/powerpoint/2010/main" val="409324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Chatty">
      <a:dk1>
        <a:srgbClr val="4B2B4F"/>
      </a:dk1>
      <a:lt1>
        <a:sysClr val="window" lastClr="FFFFFF"/>
      </a:lt1>
      <a:dk2>
        <a:srgbClr val="4071B3"/>
      </a:dk2>
      <a:lt2>
        <a:srgbClr val="FFE0A1"/>
      </a:lt2>
      <a:accent1>
        <a:srgbClr val="F05362"/>
      </a:accent1>
      <a:accent2>
        <a:srgbClr val="BCA3AC"/>
      </a:accent2>
      <a:accent3>
        <a:srgbClr val="825E6B"/>
      </a:accent3>
      <a:accent4>
        <a:srgbClr val="74447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14812</TotalTime>
  <Words>1804</Words>
  <Application>Microsoft Office PowerPoint</Application>
  <PresentationFormat>Widescreen</PresentationFormat>
  <Paragraphs>217</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Gungsuh</vt:lpstr>
      <vt:lpstr>Aptos</vt:lpstr>
      <vt:lpstr>Aptos Narrow</vt:lpstr>
      <vt:lpstr>Arial</vt:lpstr>
      <vt:lpstr>Arial Narrow</vt:lpstr>
      <vt:lpstr>Calibri</vt:lpstr>
      <vt:lpstr>Comic Sans MS</vt:lpstr>
      <vt:lpstr>Sofia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Miller</dc:creator>
  <cp:lastModifiedBy>Bruce Miller</cp:lastModifiedBy>
  <cp:revision>102</cp:revision>
  <cp:lastPrinted>2014-05-28T19:17:08Z</cp:lastPrinted>
  <dcterms:created xsi:type="dcterms:W3CDTF">2014-05-20T21:23:15Z</dcterms:created>
  <dcterms:modified xsi:type="dcterms:W3CDTF">2026-05-13T13:57:12Z</dcterms:modified>
</cp:coreProperties>
</file>